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Default Extension="emf" ContentType="image/x-emf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5" r:id="rId56"/>
    <p:sldId id="316" r:id="rId57"/>
    <p:sldId id="313" r:id="rId58"/>
    <p:sldId id="314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1" r:id="rId83"/>
    <p:sldId id="340" r:id="rId8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2D234-51CD-4046-8246-BED7912B9D66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0020-6A78-47DF-BCA8-9892E2AA983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34</a:t>
            </a:fld>
            <a:endParaRPr lang="el-G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36</a:t>
            </a:fld>
            <a:endParaRPr lang="el-G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37</a:t>
            </a:fld>
            <a:endParaRPr lang="el-G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38</a:t>
            </a:fld>
            <a:endParaRPr lang="el-G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39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40</a:t>
            </a:fld>
            <a:endParaRPr lang="el-G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41</a:t>
            </a:fld>
            <a:endParaRPr lang="el-G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42</a:t>
            </a:fld>
            <a:endParaRPr lang="el-G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43</a:t>
            </a:fld>
            <a:endParaRPr lang="el-G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44</a:t>
            </a:fld>
            <a:endParaRPr lang="el-G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45</a:t>
            </a:fld>
            <a:endParaRPr lang="el-G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46</a:t>
            </a:fld>
            <a:endParaRPr lang="el-G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47</a:t>
            </a:fld>
            <a:endParaRPr lang="el-G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48</a:t>
            </a:fld>
            <a:endParaRPr lang="el-G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49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50</a:t>
            </a:fld>
            <a:endParaRPr lang="el-G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51</a:t>
            </a:fld>
            <a:endParaRPr lang="el-G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52</a:t>
            </a:fld>
            <a:endParaRPr lang="el-G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53</a:t>
            </a:fld>
            <a:endParaRPr lang="el-G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54</a:t>
            </a:fld>
            <a:endParaRPr lang="el-G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55</a:t>
            </a:fld>
            <a:endParaRPr lang="el-G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56</a:t>
            </a:fld>
            <a:endParaRPr lang="el-GR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57</a:t>
            </a:fld>
            <a:endParaRPr lang="el-GR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58</a:t>
            </a:fld>
            <a:endParaRPr lang="el-GR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59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60</a:t>
            </a:fld>
            <a:endParaRPr lang="el-GR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61</a:t>
            </a:fld>
            <a:endParaRPr lang="el-GR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62</a:t>
            </a:fld>
            <a:endParaRPr lang="el-GR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63</a:t>
            </a:fld>
            <a:endParaRPr lang="el-GR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64</a:t>
            </a:fld>
            <a:endParaRPr lang="el-GR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65</a:t>
            </a:fld>
            <a:endParaRPr lang="el-GR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66</a:t>
            </a:fld>
            <a:endParaRPr lang="el-GR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67</a:t>
            </a:fld>
            <a:endParaRPr lang="el-GR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68</a:t>
            </a:fld>
            <a:endParaRPr lang="el-GR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69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70</a:t>
            </a:fld>
            <a:endParaRPr lang="el-GR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71</a:t>
            </a:fld>
            <a:endParaRPr lang="el-GR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72</a:t>
            </a:fld>
            <a:endParaRPr lang="el-GR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73</a:t>
            </a:fld>
            <a:endParaRPr lang="el-GR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74</a:t>
            </a:fld>
            <a:endParaRPr lang="el-GR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75</a:t>
            </a:fld>
            <a:endParaRPr lang="el-GR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76</a:t>
            </a:fld>
            <a:endParaRPr lang="el-GR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77</a:t>
            </a:fld>
            <a:endParaRPr lang="el-GR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78</a:t>
            </a:fld>
            <a:endParaRPr lang="el-GR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79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80</a:t>
            </a:fld>
            <a:endParaRPr lang="el-GR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81</a:t>
            </a:fld>
            <a:endParaRPr lang="el-GR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82</a:t>
            </a:fld>
            <a:endParaRPr lang="el-GR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83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0020-6A78-47DF-BCA8-9892E2AA9836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1BE232-161E-4C69-A90D-1040E9D7CF08}" type="datetimeFigureOut">
              <a:rPr lang="el-GR" smtClean="0"/>
              <a:pPr/>
              <a:t>27/3/2011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768440-718E-46B4-97B3-D5461B485CD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cap="small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1800" cap="small" dirty="0" smtClean="0"/>
              <a:t> </a:t>
            </a:r>
            <a:r>
              <a:rPr lang="el-GR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ΑΡΙΣΤΟΤΕΛΕΙΟ ΠΑΝΕΠΙΣΤΗΜΙΟ ΘΕΣΣΑΛΟΝΙΚΗΣ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ΤΜΗΜΑ ΜΑΘΗΜΑΤΙΚΩΝ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ΜΕΤΑΠΤΥΧΙΑΚΟ ΠΡΟΓΡΑΜΜΑ ΣΠΟΥΔΩΝ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ΘΕΩΡΗΤΙΚΗ ΠΛΗΡΟΦΟΡΙΚΗ ΚΑΙ ΘΕΩΡΙΑ ΣΥΣΤΗΜΑΤΩΝ ΚΑΙ ΕΛΕΓΧΟΥ</a:t>
            </a:r>
            <a:r>
              <a:rPr lang="en-US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l-G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7772400" cy="609481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1600" b="1" dirty="0" smtClean="0"/>
              <a:t>ΜΕΤΑΠΤΥΧΙΑΚΗ  ΔΙΠΛΩΜΑΤΙΚΗ ΕΡΓΑΣΙΑ</a:t>
            </a:r>
            <a:endParaRPr lang="el-GR" sz="1600" dirty="0" smtClean="0"/>
          </a:p>
          <a:p>
            <a:pPr algn="ctr"/>
            <a:r>
              <a:rPr lang="el-GR" sz="1600" b="1" dirty="0" smtClean="0"/>
              <a:t>ΓΕΩΡΓΙΑΔΗΣ Α. ΝΙΚΟΛΑΟΣ</a:t>
            </a:r>
            <a:endParaRPr lang="el-GR" sz="1600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155679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515719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cap="all" dirty="0"/>
              <a:t> </a:t>
            </a:r>
            <a:endParaRPr lang="el-GR" dirty="0"/>
          </a:p>
          <a:p>
            <a:r>
              <a:rPr lang="el-GR" b="1" dirty="0" smtClean="0"/>
              <a:t>Επιβλέπουσα: </a:t>
            </a:r>
            <a:r>
              <a:rPr lang="el-GR" b="1" dirty="0"/>
              <a:t>Γουσίδου-Κουτίτα </a:t>
            </a:r>
            <a:r>
              <a:rPr lang="el-GR" b="1" dirty="0" smtClean="0"/>
              <a:t>Μαρία Αναπληρώτρια </a:t>
            </a:r>
            <a:r>
              <a:rPr lang="el-GR" b="1" dirty="0"/>
              <a:t>Καθηγήτρια Α.Π.Θ. 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11560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883803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ΑΡΙΘΜΗΤΙΚΗ ΔΙΕΡΕΥΝΗΣΗ ΜΕΘΟΔΩΝ ΕΠΙΛΥΣΗΣ ΔΙΑΦΟΡΙΚΩΝ ΕΞΙΣΩΣΕΩΝ ΜΕ ΕΜΦΑΣΗ  </a:t>
            </a:r>
            <a:br>
              <a:rPr kumimoji="0" lang="el-GR" sz="2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</a:br>
            <a:r>
              <a:rPr kumimoji="0" lang="el-GR" sz="2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ΣΤΙΣ ΜΕΘΟΔΟΥΣ FEHLBERG- ΕΦΑΡΜΟΓΕΣ ΜΕ ΠΡΟΓΡΑΜΜΑΤΑ ΣΕ MATLAB</a:t>
            </a:r>
            <a:r>
              <a:rPr kumimoji="0" lang="el-GR" sz="2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716016" y="6165304"/>
            <a:ext cx="4118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Θεσσαλονίκη, Φεβρουάριος 2011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2400" b="0" u="sng" dirty="0" smtClean="0">
                <a:solidFill>
                  <a:schemeClr val="accent4"/>
                </a:solidFill>
              </a:rPr>
              <a:t>MATLAB EULER(1,1)</a:t>
            </a:r>
            <a:endParaRPr lang="el-GR" sz="2400" b="0" u="sng" dirty="0">
              <a:solidFill>
                <a:schemeClr val="accent4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620688"/>
            <a:ext cx="4040188" cy="62373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format('long')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f=inline('2*x-</a:t>
            </a:r>
            <a:r>
              <a:rPr lang="en-US" sz="1600" dirty="0" err="1" smtClean="0"/>
              <a:t>y','x','y</a:t>
            </a:r>
            <a:r>
              <a:rPr lang="en-US" sz="1600" dirty="0" smtClean="0"/>
              <a:t>');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err="1" smtClean="0"/>
              <a:t>dsolve</a:t>
            </a:r>
            <a:r>
              <a:rPr lang="en-US" sz="1600" dirty="0" smtClean="0"/>
              <a:t>('</a:t>
            </a:r>
            <a:r>
              <a:rPr lang="en-US" sz="1600" dirty="0" err="1" smtClean="0"/>
              <a:t>Dy</a:t>
            </a:r>
            <a:r>
              <a:rPr lang="en-US" sz="1600" dirty="0" smtClean="0"/>
              <a:t>=2*x-</a:t>
            </a:r>
            <a:r>
              <a:rPr lang="en-US" sz="1600" dirty="0" err="1" smtClean="0"/>
              <a:t>y','y</a:t>
            </a:r>
            <a:r>
              <a:rPr lang="en-US" sz="1600" dirty="0" smtClean="0"/>
              <a:t>(0)=1','x')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g=inline('-2+2*x+3*exp(-x)','x')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h=0.25;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y(1)=1;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err="1" smtClean="0"/>
              <a:t>i</a:t>
            </a:r>
            <a:r>
              <a:rPr lang="en-US" sz="1600" dirty="0" smtClean="0"/>
              <a:t>=0:0.25:1;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err="1" smtClean="0"/>
              <a:t>nstep</a:t>
            </a:r>
            <a:r>
              <a:rPr lang="en-US" sz="1600" dirty="0" smtClean="0"/>
              <a:t>=5;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for n=1:nstep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    y(n+1)=y(n)+h*f(</a:t>
            </a:r>
            <a:r>
              <a:rPr lang="en-US" sz="1600" dirty="0" err="1" smtClean="0"/>
              <a:t>i</a:t>
            </a:r>
            <a:r>
              <a:rPr lang="en-US" sz="1600" dirty="0" smtClean="0"/>
              <a:t>(n),y(n));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end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for </a:t>
            </a:r>
            <a:r>
              <a:rPr lang="en-US" sz="1600" dirty="0" err="1" smtClean="0"/>
              <a:t>i</a:t>
            </a:r>
            <a:r>
              <a:rPr lang="en-US" sz="1600" dirty="0" smtClean="0"/>
              <a:t>=0:0.25:1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err="1" smtClean="0"/>
              <a:t>disp</a:t>
            </a:r>
            <a:r>
              <a:rPr lang="en-US" sz="1600" dirty="0" smtClean="0"/>
              <a:t> (['x' num2str(</a:t>
            </a:r>
            <a:r>
              <a:rPr lang="en-US" sz="1600" dirty="0" err="1" smtClean="0"/>
              <a:t>i</a:t>
            </a:r>
            <a:r>
              <a:rPr lang="en-US" sz="1600" dirty="0" smtClean="0"/>
              <a:t>) '='])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err="1" smtClean="0"/>
              <a:t>disp</a:t>
            </a:r>
            <a:r>
              <a:rPr lang="en-US" sz="1600" dirty="0" smtClean="0"/>
              <a:t>(</a:t>
            </a:r>
            <a:r>
              <a:rPr lang="en-US" sz="1600" dirty="0" err="1" smtClean="0"/>
              <a:t>i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end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for n=1:nstep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    </a:t>
            </a:r>
            <a:r>
              <a:rPr lang="en-US" sz="1600" dirty="0" err="1" smtClean="0"/>
              <a:t>disp</a:t>
            </a:r>
            <a:r>
              <a:rPr lang="en-US" sz="1600" dirty="0" smtClean="0"/>
              <a:t> (['y' num2str(n) '='])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    </a:t>
            </a:r>
            <a:r>
              <a:rPr lang="en-US" sz="1600" dirty="0" err="1" smtClean="0"/>
              <a:t>disp</a:t>
            </a:r>
            <a:r>
              <a:rPr lang="en-US" sz="1600" dirty="0" smtClean="0"/>
              <a:t>(y(n))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end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for </a:t>
            </a:r>
            <a:r>
              <a:rPr lang="en-US" sz="1600" dirty="0" err="1" smtClean="0"/>
              <a:t>i</a:t>
            </a:r>
            <a:r>
              <a:rPr lang="en-US" sz="1600" dirty="0" smtClean="0"/>
              <a:t>=0:0.25:1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err="1" smtClean="0"/>
              <a:t>disp</a:t>
            </a:r>
            <a:r>
              <a:rPr lang="en-US" sz="1600" dirty="0" smtClean="0"/>
              <a:t> (['g' num2str(</a:t>
            </a:r>
            <a:r>
              <a:rPr lang="en-US" sz="1600" dirty="0" err="1" smtClean="0"/>
              <a:t>i</a:t>
            </a:r>
            <a:r>
              <a:rPr lang="en-US" sz="1600" dirty="0" smtClean="0"/>
              <a:t>) '=' ])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err="1" smtClean="0"/>
              <a:t>disp</a:t>
            </a:r>
            <a:r>
              <a:rPr lang="en-US" sz="1600" dirty="0" smtClean="0"/>
              <a:t>(g(</a:t>
            </a:r>
            <a:r>
              <a:rPr lang="en-US" sz="1600" dirty="0" err="1" smtClean="0"/>
              <a:t>i</a:t>
            </a:r>
            <a:r>
              <a:rPr lang="en-US" sz="1600" dirty="0" smtClean="0"/>
              <a:t>))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end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for j=1:1:5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    e=abs(g((j-1)/4)-y(j));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    </a:t>
            </a:r>
            <a:r>
              <a:rPr lang="en-US" sz="1600" dirty="0" err="1" smtClean="0"/>
              <a:t>disp</a:t>
            </a:r>
            <a:r>
              <a:rPr lang="en-US" sz="1600" dirty="0" smtClean="0"/>
              <a:t> (['e' num2str(j) '='])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    </a:t>
            </a:r>
            <a:r>
              <a:rPr lang="el-GR" sz="1600" dirty="0" err="1" smtClean="0"/>
              <a:t>disp</a:t>
            </a:r>
            <a:r>
              <a:rPr lang="el-GR" sz="1600" dirty="0" smtClean="0"/>
              <a:t>(e)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sz="1600" dirty="0" err="1" smtClean="0"/>
              <a:t>end</a:t>
            </a:r>
            <a:endParaRPr lang="el-GR" sz="1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l-GR" sz="1700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572000" y="620688"/>
            <a:ext cx="4041775" cy="62373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f=inline('2*x-</a:t>
            </a:r>
            <a:r>
              <a:rPr lang="en-US" dirty="0" err="1" smtClean="0"/>
              <a:t>y','x','y</a:t>
            </a:r>
            <a:r>
              <a:rPr lang="en-US" dirty="0" smtClean="0"/>
              <a:t>');</a:t>
            </a:r>
            <a:endParaRPr lang="el-GR" dirty="0" smtClean="0"/>
          </a:p>
          <a:p>
            <a:r>
              <a:rPr lang="en-US" dirty="0" smtClean="0"/>
              <a:t>g=inline('-2+2*x+3*exp(-x)','x')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y(n+1)=y(n)+h*f(</a:t>
            </a:r>
            <a:r>
              <a:rPr lang="en-US" dirty="0" err="1" smtClean="0"/>
              <a:t>i</a:t>
            </a:r>
            <a:r>
              <a:rPr lang="en-US" dirty="0" smtClean="0"/>
              <a:t>(n),y(n));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=0:0.10:1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e=abs(g((j-1)/10)-y(j));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 smtClean="0">
                <a:solidFill>
                  <a:schemeClr val="accent4"/>
                </a:solidFill>
              </a:rPr>
              <a:t>Τα αποτελέσματα των παραπάνω αλγορίθμων </a:t>
            </a:r>
            <a:endParaRPr lang="el-GR" u="sng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51520" y="620688"/>
          <a:ext cx="3333115" cy="4392486"/>
        </p:xfrm>
        <a:graphic>
          <a:graphicData uri="http://schemas.openxmlformats.org/drawingml/2006/table">
            <a:tbl>
              <a:tblPr/>
              <a:tblGrid>
                <a:gridCol w="1001395"/>
                <a:gridCol w="1001395"/>
                <a:gridCol w="1330325"/>
              </a:tblGrid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0,6875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0,765625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0,94921875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707904" y="620688"/>
          <a:ext cx="5056284" cy="4392490"/>
        </p:xfrm>
        <a:graphic>
          <a:graphicData uri="http://schemas.openxmlformats.org/drawingml/2006/table">
            <a:tbl>
              <a:tblPr/>
              <a:tblGrid>
                <a:gridCol w="1221224"/>
                <a:gridCol w="1221224"/>
                <a:gridCol w="2613836"/>
              </a:tblGrid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0,900000000000000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0,830000000000000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0,787000000000000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81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0,768300000000000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0,771470000000000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0,794323000000000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0,834890700000000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0,891401630000000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0,962261467000000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81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1,046035320300000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03" marR="683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>
                <a:solidFill>
                  <a:schemeClr val="accent4"/>
                </a:solidFill>
                <a:effectLst/>
              </a:rPr>
              <a:t>Προσθέτοντας και το απόλυτο σφάλμα</a:t>
            </a:r>
            <a:endParaRPr lang="el-GR" sz="2400" b="0" dirty="0"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1" y="692696"/>
          <a:ext cx="4644008" cy="5688633"/>
        </p:xfrm>
        <a:graphic>
          <a:graphicData uri="http://schemas.openxmlformats.org/drawingml/2006/table">
            <a:tbl>
              <a:tblPr/>
              <a:tblGrid>
                <a:gridCol w="606055"/>
                <a:gridCol w="606055"/>
                <a:gridCol w="805058"/>
                <a:gridCol w="1313420"/>
                <a:gridCol w="1313420"/>
              </a:tblGrid>
              <a:tr h="932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0,836402349214215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0,086402349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3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0,6875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0,819591979137900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0,132091979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7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0,765625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0,917099658223044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0,151474658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7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0,94921875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1,103638323514320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0,154419574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4644008" y="692696"/>
          <a:ext cx="4308778" cy="5740758"/>
        </p:xfrm>
        <a:graphic>
          <a:graphicData uri="http://schemas.openxmlformats.org/drawingml/2006/table">
            <a:tbl>
              <a:tblPr/>
              <a:tblGrid>
                <a:gridCol w="508352"/>
                <a:gridCol w="508352"/>
                <a:gridCol w="1088588"/>
                <a:gridCol w="1101743"/>
                <a:gridCol w="1101743"/>
              </a:tblGrid>
              <a:tr h="34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0,914512254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0,014512254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0,830000000000000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0,856192259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0,026192259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0,787000000000000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0,822454662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0,035454662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0,768300000000000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0,810960138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0,042660138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0,771470000000000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0,819591979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0,048121979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0,794323000000000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0,846434908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0,052111908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0,834890700000000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0,889755911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0,054865211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0,891401630000000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0,947986892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0,056585262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0,962261467000000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1,019708979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0,057447512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8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1,046035320300000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1,103638324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0,057603003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1" marR="50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4"/>
                </a:solidFill>
              </a:rPr>
              <a:t>Χρησιμοποιώντας και ένα δεύτερο παράδειγμα παρατηρούμε ότι αύξηση του βήματος μας δίνει καλύτερα αποτελέσματα.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6000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0" y="2852936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Στη συνέχεια να λυθεί και με βήμα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51520" y="692696"/>
            <a:ext cx="4040188" cy="597666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f=inline('x*y+1','x','y');</a:t>
            </a:r>
            <a:endParaRPr lang="el-GR" dirty="0" smtClean="0"/>
          </a:p>
          <a:p>
            <a:r>
              <a:rPr lang="en-US" dirty="0" smtClean="0"/>
              <a:t>g=inline('(1/2*pi^(1/2)*2^(1/2)*</a:t>
            </a:r>
            <a:r>
              <a:rPr lang="en-US" dirty="0" err="1" smtClean="0"/>
              <a:t>erf</a:t>
            </a:r>
            <a:r>
              <a:rPr lang="en-US" dirty="0" smtClean="0"/>
              <a:t>(1/2*2^(1/2)*x)+1)*exp(1/2*x^2)','x')</a:t>
            </a:r>
            <a:endParaRPr lang="el-GR" dirty="0" smtClean="0"/>
          </a:p>
          <a:p>
            <a:r>
              <a:rPr lang="en-US" dirty="0" smtClean="0"/>
              <a:t>h=0.25;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=0:0.25:1;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=5;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y(n+1)=y(n)+h*f(</a:t>
            </a:r>
            <a:r>
              <a:rPr lang="en-US" dirty="0" err="1" smtClean="0"/>
              <a:t>i</a:t>
            </a:r>
            <a:r>
              <a:rPr lang="en-US" dirty="0" smtClean="0"/>
              <a:t>(n),y(n));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=0:0.25:1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=0:0.25:1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j=1:1:5</a:t>
            </a:r>
            <a:endParaRPr lang="el-GR" dirty="0" smtClean="0"/>
          </a:p>
          <a:p>
            <a:r>
              <a:rPr lang="en-US" dirty="0" smtClean="0"/>
              <a:t>    e=abs(g((j-1)/4)-y(j));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499992" y="764704"/>
            <a:ext cx="4041775" cy="590465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f=inline('x*y+1','x','y');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=x*y+1','y(0)=1','x')</a:t>
            </a:r>
            <a:endParaRPr lang="el-GR" dirty="0" smtClean="0"/>
          </a:p>
          <a:p>
            <a:r>
              <a:rPr lang="en-US" dirty="0" smtClean="0"/>
              <a:t>g=inline('(1/2*pi^(1/2)*2^(1/2)*</a:t>
            </a:r>
            <a:r>
              <a:rPr lang="en-US" dirty="0" err="1" smtClean="0"/>
              <a:t>erf</a:t>
            </a:r>
            <a:r>
              <a:rPr lang="en-US" dirty="0" smtClean="0"/>
              <a:t>(1/2*2^(1/2)*x)+1)*exp(1/2*x^2)','x')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y(n+1)=y(n)+h*f(</a:t>
            </a:r>
            <a:r>
              <a:rPr lang="en-US" dirty="0" err="1" smtClean="0"/>
              <a:t>i</a:t>
            </a:r>
            <a:r>
              <a:rPr lang="en-US" dirty="0" smtClean="0"/>
              <a:t>(n),y(n));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e=abs(g((j-1)/10)-y(j));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(e)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2987824" y="260648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0" u="sng" dirty="0" smtClean="0">
                <a:solidFill>
                  <a:schemeClr val="accent4"/>
                </a:solidFill>
              </a:rPr>
              <a:t>MATLAB EULER(1,1)</a:t>
            </a:r>
            <a:endParaRPr lang="el-G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755576" y="908720"/>
          <a:ext cx="7416823" cy="3162300"/>
        </p:xfrm>
        <a:graphic>
          <a:graphicData uri="http://schemas.openxmlformats.org/drawingml/2006/table">
            <a:tbl>
              <a:tblPr/>
              <a:tblGrid>
                <a:gridCol w="1061015"/>
                <a:gridCol w="1061015"/>
                <a:gridCol w="1944624"/>
                <a:gridCol w="1162146"/>
                <a:gridCol w="2188023"/>
              </a:tblGrid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1,25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1,287017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0,03701743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1,578125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1,676975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0,098849973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2,025390625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2,232585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0,207194422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2,655151367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3,059407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0,404256038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67544" y="980728"/>
          <a:ext cx="8064897" cy="4105600"/>
        </p:xfrm>
        <a:graphic>
          <a:graphicData uri="http://schemas.openxmlformats.org/drawingml/2006/table">
            <a:tbl>
              <a:tblPr/>
              <a:tblGrid>
                <a:gridCol w="1103608"/>
                <a:gridCol w="1104509"/>
                <a:gridCol w="1952260"/>
                <a:gridCol w="1952260"/>
                <a:gridCol w="1952260"/>
              </a:tblGrid>
              <a:tr h="238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1,1053465218128400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0,0053465218128410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1,2110000000000000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1,2228894624752900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0,0118894624752930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1,3352200000000000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1,3551919637660300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0,0199719637660340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1,4752766000000000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1,5053189529706600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0,0300423529706600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1,6342876640000000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1,6769749725189700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0,0426873085189770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1,8160020472000000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1,8746789919776700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0,0586769447776720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2,0249621700320000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2,1039883184007700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0,0790261483687750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2,2667095219342400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2,3717877696756600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0,1050782477414200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2,5480462836889800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2,6866658536190300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0,1386195699300590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2,8773704492209800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3,0594074053425700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0,1820369561215890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2" marR="61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627784" y="18864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07704" y="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ΜΕΘΟΔΟΣ </a:t>
            </a:r>
            <a:r>
              <a:rPr lang="en-US" sz="2000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RUNGE KUTTA (2,2)</a:t>
            </a:r>
            <a:endParaRPr lang="el-GR" sz="2000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82200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20688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8667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43608" y="191683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chemeClr val="accent4"/>
                </a:solidFill>
              </a:rPr>
              <a:t>ΒΑΣΙΚΟΙ ΟΡΙΣΜΟΙ ΚΑΙ ΘΕΩΡΗΜΑΤΑ</a:t>
            </a:r>
            <a:endParaRPr lang="el-GR" sz="48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496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Παράδειγμα: </a:t>
            </a:r>
            <a:r>
              <a:rPr lang="el-GR" dirty="0"/>
              <a:t>Να λυθεί με τη μέθοδο </a:t>
            </a:r>
            <a:r>
              <a:rPr lang="en-US" dirty="0"/>
              <a:t>Runge</a:t>
            </a:r>
            <a:r>
              <a:rPr lang="el-GR" dirty="0"/>
              <a:t>-</a:t>
            </a:r>
            <a:r>
              <a:rPr lang="en-US" dirty="0"/>
              <a:t>Kutta</a:t>
            </a:r>
            <a:r>
              <a:rPr lang="el-GR" dirty="0"/>
              <a:t>(2</a:t>
            </a:r>
            <a:r>
              <a:rPr lang="el-GR" baseline="30000" dirty="0"/>
              <a:t>ης</a:t>
            </a:r>
            <a:r>
              <a:rPr lang="el-GR" dirty="0"/>
              <a:t> τάξης) η διαφορική </a:t>
            </a:r>
            <a:r>
              <a:rPr lang="el-GR" dirty="0" smtClean="0"/>
              <a:t>εξίσωση </a:t>
            </a:r>
            <a:endParaRPr lang="en-US" dirty="0" smtClean="0"/>
          </a:p>
          <a:p>
            <a:endParaRPr lang="en-US" dirty="0"/>
          </a:p>
          <a:p>
            <a:endParaRPr lang="el-GR" sz="2000" u="sng" dirty="0">
              <a:solidFill>
                <a:schemeClr val="accent4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1196752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από χ=0 μέχρι χ=1 με </a:t>
            </a:r>
            <a:r>
              <a:rPr lang="en-US" dirty="0" smtClean="0"/>
              <a:t>h</a:t>
            </a:r>
            <a:r>
              <a:rPr lang="el-GR" dirty="0" smtClean="0"/>
              <a:t>=0.25 και με </a:t>
            </a:r>
            <a:r>
              <a:rPr lang="en-US" dirty="0" smtClean="0"/>
              <a:t>h=0.1.</a:t>
            </a:r>
            <a:endParaRPr lang="el-GR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1657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 smtClean="0">
                <a:solidFill>
                  <a:schemeClr val="accent4"/>
                </a:solidFill>
              </a:rPr>
              <a:t>RUNGE KUTTA(2,2)</a:t>
            </a:r>
            <a:endParaRPr lang="el-GR" sz="2400" u="sng" dirty="0">
              <a:solidFill>
                <a:schemeClr val="accent4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620688"/>
            <a:ext cx="4040188" cy="623731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f=inline('2*x-</a:t>
            </a:r>
            <a:r>
              <a:rPr lang="en-US" dirty="0" err="1" smtClean="0"/>
              <a:t>y','x','y</a:t>
            </a:r>
            <a:r>
              <a:rPr lang="en-US" dirty="0" smtClean="0"/>
              <a:t>');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=2*x-</a:t>
            </a:r>
            <a:r>
              <a:rPr lang="en-US" dirty="0" err="1" smtClean="0"/>
              <a:t>y','y</a:t>
            </a:r>
            <a:r>
              <a:rPr lang="en-US" dirty="0" smtClean="0"/>
              <a:t>(0)=1','x')</a:t>
            </a:r>
            <a:endParaRPr lang="el-GR" dirty="0" smtClean="0"/>
          </a:p>
          <a:p>
            <a:r>
              <a:rPr lang="en-US" dirty="0" smtClean="0"/>
              <a:t>g=inline('-2+2*x+3*exp(-x)','x')</a:t>
            </a:r>
            <a:endParaRPr lang="el-GR" dirty="0" smtClean="0"/>
          </a:p>
          <a:p>
            <a:r>
              <a:rPr lang="en-US" dirty="0" smtClean="0"/>
              <a:t>w1=0;</a:t>
            </a:r>
            <a:endParaRPr lang="el-GR" dirty="0" smtClean="0"/>
          </a:p>
          <a:p>
            <a:r>
              <a:rPr lang="en-US" dirty="0" smtClean="0"/>
              <a:t>w2=1;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c2=1/2;</a:t>
            </a:r>
            <a:endParaRPr lang="el-GR" dirty="0" smtClean="0"/>
          </a:p>
          <a:p>
            <a:r>
              <a:rPr lang="en-US" dirty="0" smtClean="0"/>
              <a:t>a21=1/2;</a:t>
            </a:r>
            <a:endParaRPr lang="el-GR" dirty="0" smtClean="0"/>
          </a:p>
          <a:p>
            <a:r>
              <a:rPr lang="en-US" dirty="0" smtClean="0"/>
              <a:t>h=0.25;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=0:0.25:1;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=5;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y(n+1)=y(n)+w1*k1+w2*k2;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=0:0.25:1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=0:0.25:1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j=1:1:5</a:t>
            </a:r>
            <a:endParaRPr lang="el-GR" dirty="0" smtClean="0"/>
          </a:p>
          <a:p>
            <a:r>
              <a:rPr lang="en-US" dirty="0" smtClean="0"/>
              <a:t>    e=abs(g((j-1)/4)-y(j));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l-GR" dirty="0" smtClean="0"/>
              <a:t>(</a:t>
            </a:r>
            <a:r>
              <a:rPr lang="en-US" dirty="0" smtClean="0"/>
              <a:t>e</a:t>
            </a:r>
            <a:r>
              <a:rPr lang="el-GR" dirty="0" smtClean="0"/>
              <a:t>)</a:t>
            </a:r>
          </a:p>
          <a:p>
            <a:r>
              <a:rPr lang="en-US" dirty="0" smtClean="0"/>
              <a:t>end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620688"/>
            <a:ext cx="4041775" cy="623731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f=inline('2*x-</a:t>
            </a:r>
            <a:r>
              <a:rPr lang="en-US" dirty="0" err="1" smtClean="0"/>
              <a:t>y','x','y</a:t>
            </a:r>
            <a:r>
              <a:rPr lang="en-US" dirty="0" smtClean="0"/>
              <a:t>');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=2*x-</a:t>
            </a:r>
            <a:r>
              <a:rPr lang="en-US" dirty="0" err="1" smtClean="0"/>
              <a:t>y','y</a:t>
            </a:r>
            <a:r>
              <a:rPr lang="en-US" dirty="0" smtClean="0"/>
              <a:t>(0)=1','x')</a:t>
            </a:r>
            <a:endParaRPr lang="el-GR" dirty="0" smtClean="0"/>
          </a:p>
          <a:p>
            <a:r>
              <a:rPr lang="en-US" dirty="0" smtClean="0"/>
              <a:t>g=inline('-2+2*x+3*exp(-x)','x')</a:t>
            </a:r>
            <a:endParaRPr lang="el-GR" dirty="0" smtClean="0"/>
          </a:p>
          <a:p>
            <a:r>
              <a:rPr lang="en-US" dirty="0" smtClean="0"/>
              <a:t>w1=0;</a:t>
            </a:r>
            <a:endParaRPr lang="el-GR" dirty="0" smtClean="0"/>
          </a:p>
          <a:p>
            <a:r>
              <a:rPr lang="en-US" dirty="0" smtClean="0"/>
              <a:t>w2=1;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c2=1/2;</a:t>
            </a:r>
            <a:endParaRPr lang="el-GR" dirty="0" smtClean="0"/>
          </a:p>
          <a:p>
            <a:r>
              <a:rPr lang="en-US" dirty="0" smtClean="0"/>
              <a:t>a21=1/2;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y(n+1)=y(n)+w1*k1+w2*k2;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e=abs(g((j-1)/10)-y(j));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755576" y="1124744"/>
          <a:ext cx="7488832" cy="3888105"/>
        </p:xfrm>
        <a:graphic>
          <a:graphicData uri="http://schemas.openxmlformats.org/drawingml/2006/table">
            <a:tbl>
              <a:tblPr/>
              <a:tblGrid>
                <a:gridCol w="877109"/>
                <a:gridCol w="877109"/>
                <a:gridCol w="1979786"/>
                <a:gridCol w="1877414"/>
                <a:gridCol w="1877414"/>
              </a:tblGrid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0,8437500000000000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0,836402349214215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0,007347650785785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0,8310546875000000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0,819591979137900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0,011462708362100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0,9305114746093750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0,917099658223044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0,013411816386331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1,1175870895385700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1,103638323514320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0,013948766024247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67544" y="692696"/>
          <a:ext cx="7200799" cy="5040565"/>
        </p:xfrm>
        <a:graphic>
          <a:graphicData uri="http://schemas.openxmlformats.org/drawingml/2006/table">
            <a:tbl>
              <a:tblPr/>
              <a:tblGrid>
                <a:gridCol w="2626382"/>
                <a:gridCol w="2259011"/>
                <a:gridCol w="2315406"/>
              </a:tblGrid>
              <a:tr h="40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0,9150000000000000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0,8570750000000000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0,8236528750000000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0,8124058518750000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0,8212272959468750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0,8482107028319220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0,8916306860628890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0,9499257708869150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1,0216828226526500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1,1056229545006500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71" marR="603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536" y="836712"/>
          <a:ext cx="6624736" cy="4248468"/>
        </p:xfrm>
        <a:graphic>
          <a:graphicData uri="http://schemas.openxmlformats.org/drawingml/2006/table">
            <a:tbl>
              <a:tblPr/>
              <a:tblGrid>
                <a:gridCol w="3312368"/>
                <a:gridCol w="3312368"/>
              </a:tblGrid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0,9145122541078790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0,0004880000000000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0,8561922592339450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0,0008830000000000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0,8224546620451530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0,0011982129548460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0,8109601381069180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0,0014457137680820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0,8195919791379000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0,0016353168089750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0,8464349082820790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0,0017757945498420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0,8897559113742290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0,0018747746886610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0,9479868923516650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0,0019388785352500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1,0197089792217900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0,0019738434308610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1,1036383235143200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0,0019846309863290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3608" y="177281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solidFill>
                  <a:schemeClr val="accent4"/>
                </a:solidFill>
              </a:rPr>
              <a:t>ΠΕΡΙΓΡΑΦΗ ΤΩΝ ΜΕΘΟΔΩΝ ΤΡΙΤΗΣ ΚΑΙ ΤΕΤΑΡΤΗΣ ΤΑΞΗΣ</a:t>
            </a:r>
            <a:endParaRPr lang="el-GR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u="sng" dirty="0" smtClean="0">
                <a:solidFill>
                  <a:schemeClr val="accent4"/>
                </a:solidFill>
              </a:rPr>
              <a:t>Η ΜΕΘΟΔΟΣ </a:t>
            </a:r>
            <a:r>
              <a:rPr lang="en-US" sz="2000" u="sng" dirty="0" smtClean="0">
                <a:solidFill>
                  <a:schemeClr val="accent4"/>
                </a:solidFill>
              </a:rPr>
              <a:t>RUNGE KUTTA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84105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5344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341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u="sng" dirty="0" smtClean="0">
                <a:solidFill>
                  <a:schemeClr val="accent4"/>
                </a:solidFill>
              </a:rPr>
              <a:t>Η ΔΙΑΦΟΡΙΚΗ ΕΞΙΣΩΣΗ ΚΑΙ ΟΤΡΟΠΟΣ ΕΠΙΛΥΣΗΣ ΤΗΣ</a:t>
            </a:r>
            <a:endParaRPr lang="el-GR" sz="3200" u="sng" dirty="0" smtClean="0">
              <a:solidFill>
                <a:schemeClr val="accent4"/>
              </a:solidFill>
            </a:endParaRPr>
          </a:p>
          <a:p>
            <a:endParaRPr lang="el-GR" sz="2000" dirty="0">
              <a:solidFill>
                <a:schemeClr val="accent4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1124744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>
                <a:solidFill>
                  <a:schemeClr val="accent4"/>
                </a:solidFill>
              </a:rPr>
              <a:t>Ορισμός</a:t>
            </a:r>
            <a:r>
              <a:rPr lang="el-GR" sz="2000" u="sng" dirty="0" smtClean="0">
                <a:solidFill>
                  <a:schemeClr val="accent4"/>
                </a:solidFill>
              </a:rPr>
              <a:t>: </a:t>
            </a:r>
            <a:r>
              <a:rPr lang="el-GR" dirty="0" smtClean="0"/>
              <a:t>Μια </a:t>
            </a:r>
            <a:r>
              <a:rPr lang="el-GR" dirty="0"/>
              <a:t>διαφορική εξίσωση είναι μία εξίσωση όπου εμφανίζεται μία άγνωστη συνάρτηση μαζί με τις αντίστοιχες κ-τάξης παραγώγους της. Η λύση αυτής της διαφορικής εξίσωσης είναι μια συνάρτηση που επαληθεύει την εξίσωση μας.</a:t>
            </a:r>
          </a:p>
          <a:p>
            <a:endParaRPr lang="el-GR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242088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Πρόταση: </a:t>
            </a:r>
            <a:r>
              <a:rPr lang="el-GR" dirty="0"/>
              <a:t>Μια γραμμική διαφορική εξίσωση πρώτης τάξης είναι μια διαφορική εξίσωση της μορφής</a:t>
            </a:r>
            <a:r>
              <a:rPr lang="el-GR" u="sng" dirty="0" smtClean="0"/>
              <a:t> </a:t>
            </a:r>
            <a:r>
              <a:rPr lang="el-GR" dirty="0" smtClean="0"/>
              <a:t>                                </a:t>
            </a:r>
            <a:endParaRPr lang="el-GR" u="sng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3501008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όπου </a:t>
            </a:r>
            <a:r>
              <a:rPr lang="en-US" dirty="0"/>
              <a:t>p</a:t>
            </a:r>
            <a:r>
              <a:rPr lang="el-GR" dirty="0"/>
              <a:t> και </a:t>
            </a:r>
            <a:r>
              <a:rPr lang="en-US" dirty="0"/>
              <a:t>q</a:t>
            </a:r>
            <a:r>
              <a:rPr lang="el-GR" dirty="0"/>
              <a:t> είναι γνωστές συναρτήσεις της ανεξάρτητης μεταβλητής χ που είναι συνεχείς σε ένα διάστημα της πραγματικής ευθείας.</a:t>
            </a:r>
            <a:br>
              <a:rPr lang="el-GR" dirty="0"/>
            </a:br>
            <a:r>
              <a:rPr lang="el-GR" dirty="0"/>
              <a:t>Οι λύσεις της γραμμικής διαφορικής εξίσωσης πρώτης τάξης δίνονται από τον τύπο </a:t>
            </a:r>
            <a:br>
              <a:rPr lang="el-GR" dirty="0"/>
            </a:br>
            <a:endParaRPr lang="el-GR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4600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0" y="5085184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όπου </a:t>
            </a:r>
            <a:r>
              <a:rPr lang="en-US" dirty="0"/>
              <a:t>c</a:t>
            </a:r>
            <a:r>
              <a:rPr lang="el-GR" dirty="0"/>
              <a:t> σταθερά.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1800200" cy="3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63688" y="33265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u="sng" dirty="0" smtClean="0">
                <a:solidFill>
                  <a:schemeClr val="accent4"/>
                </a:solidFill>
              </a:rPr>
              <a:t>Παράδειγμα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2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165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MATLAB RUNGE KUTTA (3,3)</a:t>
            </a:r>
            <a:endParaRPr lang="el-GR" sz="2000" dirty="0">
              <a:solidFill>
                <a:schemeClr val="accent4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404664"/>
            <a:ext cx="4040188" cy="6840760"/>
          </a:xfrm>
        </p:spPr>
        <p:txBody>
          <a:bodyPr>
            <a:normAutofit fontScale="32500" lnSpcReduction="20000"/>
          </a:bodyPr>
          <a:lstStyle/>
          <a:p>
            <a:r>
              <a:rPr lang="en-US" sz="2800" dirty="0" smtClean="0"/>
              <a:t>format('long')</a:t>
            </a:r>
            <a:endParaRPr lang="el-GR" sz="2800" dirty="0" smtClean="0"/>
          </a:p>
          <a:p>
            <a:r>
              <a:rPr lang="en-US" sz="2800" dirty="0" smtClean="0"/>
              <a:t>f=inline('-x*y^2','x','y')</a:t>
            </a:r>
            <a:endParaRPr lang="el-GR" sz="2800" dirty="0" smtClean="0"/>
          </a:p>
          <a:p>
            <a:r>
              <a:rPr lang="en-US" sz="2800" dirty="0" err="1" smtClean="0"/>
              <a:t>dsolve</a:t>
            </a:r>
            <a:r>
              <a:rPr lang="en-US" sz="2800" dirty="0" smtClean="0"/>
              <a:t>('</a:t>
            </a:r>
            <a:r>
              <a:rPr lang="en-US" sz="2800" dirty="0" err="1" smtClean="0"/>
              <a:t>Dy</a:t>
            </a:r>
            <a:r>
              <a:rPr lang="en-US" sz="2800" dirty="0" smtClean="0"/>
              <a:t>=-x*y^2','y(0)=1','x');</a:t>
            </a:r>
            <a:endParaRPr lang="el-GR" sz="2800" dirty="0" smtClean="0"/>
          </a:p>
          <a:p>
            <a:r>
              <a:rPr lang="en-US" sz="2800" dirty="0" smtClean="0"/>
              <a:t>g=inline('2/(2+x^2)','x')</a:t>
            </a:r>
            <a:endParaRPr lang="el-GR" sz="2800" dirty="0" smtClean="0"/>
          </a:p>
          <a:p>
            <a:r>
              <a:rPr lang="en-US" sz="2800" dirty="0" smtClean="0"/>
              <a:t>w1=3/8;</a:t>
            </a:r>
            <a:endParaRPr lang="el-GR" sz="2800" dirty="0" smtClean="0"/>
          </a:p>
          <a:p>
            <a:r>
              <a:rPr lang="en-US" sz="2800" dirty="0" smtClean="0"/>
              <a:t>w2=2/3;</a:t>
            </a:r>
            <a:endParaRPr lang="el-GR" sz="2800" dirty="0" smtClean="0"/>
          </a:p>
          <a:p>
            <a:r>
              <a:rPr lang="en-US" sz="2800" dirty="0" smtClean="0"/>
              <a:t>w3=1/6;</a:t>
            </a:r>
            <a:endParaRPr lang="el-GR" sz="2800" dirty="0" smtClean="0"/>
          </a:p>
          <a:p>
            <a:r>
              <a:rPr lang="en-US" sz="2800" dirty="0" smtClean="0"/>
              <a:t>c1=0;</a:t>
            </a:r>
            <a:endParaRPr lang="el-GR" sz="2800" dirty="0" smtClean="0"/>
          </a:p>
          <a:p>
            <a:r>
              <a:rPr lang="en-US" sz="2800" dirty="0" smtClean="0"/>
              <a:t>c2=1/2;</a:t>
            </a:r>
            <a:endParaRPr lang="el-GR" sz="2800" dirty="0" smtClean="0"/>
          </a:p>
          <a:p>
            <a:r>
              <a:rPr lang="en-US" sz="2800" dirty="0" smtClean="0"/>
              <a:t>c3=1;</a:t>
            </a:r>
            <a:endParaRPr lang="el-GR" sz="2800" dirty="0" smtClean="0"/>
          </a:p>
          <a:p>
            <a:r>
              <a:rPr lang="en-US" sz="2800" dirty="0" smtClean="0"/>
              <a:t>a21=1/2;</a:t>
            </a:r>
            <a:endParaRPr lang="el-GR" sz="2800" dirty="0" smtClean="0"/>
          </a:p>
          <a:p>
            <a:r>
              <a:rPr lang="en-US" sz="2800" dirty="0" smtClean="0"/>
              <a:t>a31=-1;</a:t>
            </a:r>
            <a:endParaRPr lang="el-GR" sz="2800" dirty="0" smtClean="0"/>
          </a:p>
          <a:p>
            <a:r>
              <a:rPr lang="en-US" sz="2800" dirty="0" smtClean="0"/>
              <a:t>a32=2;</a:t>
            </a:r>
            <a:endParaRPr lang="el-GR" sz="2800" dirty="0" smtClean="0"/>
          </a:p>
          <a:p>
            <a:r>
              <a:rPr lang="en-US" sz="2800" dirty="0" smtClean="0"/>
              <a:t>h=0.25;</a:t>
            </a:r>
            <a:endParaRPr lang="el-GR" sz="2800" dirty="0" smtClean="0"/>
          </a:p>
          <a:p>
            <a:r>
              <a:rPr lang="en-US" sz="2800" dirty="0" err="1" smtClean="0"/>
              <a:t>i</a:t>
            </a:r>
            <a:r>
              <a:rPr lang="en-US" sz="2800" dirty="0" smtClean="0"/>
              <a:t>=0:0.25:1;</a:t>
            </a:r>
            <a:endParaRPr lang="el-GR" sz="2800" dirty="0" smtClean="0"/>
          </a:p>
          <a:p>
            <a:r>
              <a:rPr lang="en-US" sz="2800" dirty="0" err="1" smtClean="0"/>
              <a:t>nstep</a:t>
            </a:r>
            <a:r>
              <a:rPr lang="en-US" sz="2800" dirty="0" smtClean="0"/>
              <a:t>=5;</a:t>
            </a:r>
            <a:endParaRPr lang="el-GR" sz="2800" dirty="0" smtClean="0"/>
          </a:p>
          <a:p>
            <a:r>
              <a:rPr lang="en-US" sz="2800" dirty="0" smtClean="0"/>
              <a:t>y(1)=1;</a:t>
            </a:r>
            <a:endParaRPr lang="el-GR" sz="2800" dirty="0" smtClean="0"/>
          </a:p>
          <a:p>
            <a:r>
              <a:rPr lang="en-US" sz="2800" dirty="0" smtClean="0"/>
              <a:t>for n=1:nstep</a:t>
            </a:r>
            <a:endParaRPr lang="el-GR" sz="2800" dirty="0" smtClean="0"/>
          </a:p>
          <a:p>
            <a:r>
              <a:rPr lang="en-US" sz="2800" dirty="0" smtClean="0"/>
              <a:t>k1=h*f(</a:t>
            </a:r>
            <a:r>
              <a:rPr lang="en-US" sz="2800" dirty="0" err="1" smtClean="0"/>
              <a:t>i</a:t>
            </a:r>
            <a:r>
              <a:rPr lang="en-US" sz="2800" dirty="0" smtClean="0"/>
              <a:t>(n)+c1*</a:t>
            </a:r>
            <a:r>
              <a:rPr lang="en-US" sz="2800" dirty="0" err="1" smtClean="0"/>
              <a:t>h,y</a:t>
            </a:r>
            <a:r>
              <a:rPr lang="en-US" sz="2800" dirty="0" smtClean="0"/>
              <a:t>(n));</a:t>
            </a:r>
            <a:endParaRPr lang="el-GR" sz="2800" dirty="0" smtClean="0"/>
          </a:p>
          <a:p>
            <a:r>
              <a:rPr lang="en-US" sz="2800" dirty="0" smtClean="0"/>
              <a:t>k2=h*f(</a:t>
            </a:r>
            <a:r>
              <a:rPr lang="en-US" sz="2800" dirty="0" err="1" smtClean="0"/>
              <a:t>i</a:t>
            </a:r>
            <a:r>
              <a:rPr lang="en-US" sz="2800" dirty="0" smtClean="0"/>
              <a:t>(n)+c2*</a:t>
            </a:r>
            <a:r>
              <a:rPr lang="en-US" sz="2800" dirty="0" err="1" smtClean="0"/>
              <a:t>h,y</a:t>
            </a:r>
            <a:r>
              <a:rPr lang="en-US" sz="2800" dirty="0" smtClean="0"/>
              <a:t>(n)+a21*k1);</a:t>
            </a:r>
            <a:endParaRPr lang="el-GR" sz="2800" dirty="0" smtClean="0"/>
          </a:p>
          <a:p>
            <a:r>
              <a:rPr lang="en-US" sz="2800" dirty="0" smtClean="0"/>
              <a:t>k3=h*f(</a:t>
            </a:r>
            <a:r>
              <a:rPr lang="en-US" sz="2800" dirty="0" err="1" smtClean="0"/>
              <a:t>i</a:t>
            </a:r>
            <a:r>
              <a:rPr lang="en-US" sz="2800" dirty="0" smtClean="0"/>
              <a:t>(n)+c3*</a:t>
            </a:r>
            <a:r>
              <a:rPr lang="en-US" sz="2800" dirty="0" err="1" smtClean="0"/>
              <a:t>h,y</a:t>
            </a:r>
            <a:r>
              <a:rPr lang="en-US" sz="2800" dirty="0" smtClean="0"/>
              <a:t>(n)+a31*k1+a32*k2);</a:t>
            </a:r>
            <a:endParaRPr lang="el-GR" sz="2800" dirty="0" smtClean="0"/>
          </a:p>
          <a:p>
            <a:r>
              <a:rPr lang="en-US" sz="2800" dirty="0" smtClean="0"/>
              <a:t>y(n+1)=y(n)+w1*k1+w2*k2+w3*k3;</a:t>
            </a:r>
            <a:endParaRPr lang="el-GR" sz="2800" dirty="0" smtClean="0"/>
          </a:p>
          <a:p>
            <a:r>
              <a:rPr lang="en-US" sz="2800" dirty="0" smtClean="0"/>
              <a:t>end</a:t>
            </a:r>
            <a:endParaRPr lang="el-GR" sz="2800" dirty="0" smtClean="0"/>
          </a:p>
          <a:p>
            <a:r>
              <a:rPr lang="en-US" sz="2800" dirty="0" smtClean="0"/>
              <a:t>for </a:t>
            </a:r>
            <a:r>
              <a:rPr lang="en-US" sz="2800" dirty="0" err="1" smtClean="0"/>
              <a:t>i</a:t>
            </a:r>
            <a:r>
              <a:rPr lang="en-US" sz="2800" dirty="0" smtClean="0"/>
              <a:t>=1:0.25:2</a:t>
            </a:r>
            <a:endParaRPr lang="el-GR" sz="2800" dirty="0" smtClean="0"/>
          </a:p>
          <a:p>
            <a:r>
              <a:rPr lang="en-US" sz="2800" dirty="0" err="1" smtClean="0"/>
              <a:t>disp</a:t>
            </a:r>
            <a:r>
              <a:rPr lang="en-US" sz="2800" dirty="0" smtClean="0"/>
              <a:t> (['x' num2str(</a:t>
            </a:r>
            <a:r>
              <a:rPr lang="en-US" sz="2800" dirty="0" err="1" smtClean="0"/>
              <a:t>i</a:t>
            </a:r>
            <a:r>
              <a:rPr lang="en-US" sz="2800" dirty="0" smtClean="0"/>
              <a:t>) '='])</a:t>
            </a:r>
            <a:endParaRPr lang="el-GR" sz="2800" dirty="0" smtClean="0"/>
          </a:p>
          <a:p>
            <a:r>
              <a:rPr lang="en-US" sz="2800" dirty="0" err="1" smtClean="0"/>
              <a:t>disp</a:t>
            </a: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r>
              <a:rPr lang="en-US" sz="2800" dirty="0" smtClean="0"/>
              <a:t>end</a:t>
            </a:r>
            <a:endParaRPr lang="el-GR" sz="2800" dirty="0" smtClean="0"/>
          </a:p>
          <a:p>
            <a:r>
              <a:rPr lang="en-US" sz="2800" dirty="0" smtClean="0"/>
              <a:t>for n=1:nstep</a:t>
            </a:r>
            <a:endParaRPr lang="el-GR" sz="2800" dirty="0" smtClean="0"/>
          </a:p>
          <a:p>
            <a:r>
              <a:rPr lang="en-US" sz="2800" dirty="0" smtClean="0"/>
              <a:t>    </a:t>
            </a:r>
            <a:r>
              <a:rPr lang="en-US" sz="2800" dirty="0" err="1" smtClean="0"/>
              <a:t>disp</a:t>
            </a:r>
            <a:r>
              <a:rPr lang="en-US" sz="2800" dirty="0" smtClean="0"/>
              <a:t> (['y' num2str(n) '='])</a:t>
            </a:r>
            <a:endParaRPr lang="el-GR" sz="2800" dirty="0" smtClean="0"/>
          </a:p>
          <a:p>
            <a:r>
              <a:rPr lang="en-US" sz="2800" dirty="0" smtClean="0"/>
              <a:t>    </a:t>
            </a:r>
            <a:r>
              <a:rPr lang="en-US" sz="2800" dirty="0" err="1" smtClean="0"/>
              <a:t>disp</a:t>
            </a:r>
            <a:r>
              <a:rPr lang="en-US" sz="2800" dirty="0" smtClean="0"/>
              <a:t>(y(n))</a:t>
            </a:r>
            <a:endParaRPr lang="el-GR" sz="2800" dirty="0" smtClean="0"/>
          </a:p>
          <a:p>
            <a:r>
              <a:rPr lang="en-US" sz="2800" dirty="0" smtClean="0"/>
              <a:t>end</a:t>
            </a:r>
            <a:endParaRPr lang="el-GR" sz="2800" dirty="0" smtClean="0"/>
          </a:p>
          <a:p>
            <a:r>
              <a:rPr lang="en-US" sz="2800" dirty="0" smtClean="0"/>
              <a:t>for </a:t>
            </a:r>
            <a:r>
              <a:rPr lang="en-US" sz="2800" dirty="0" err="1" smtClean="0"/>
              <a:t>i</a:t>
            </a:r>
            <a:r>
              <a:rPr lang="en-US" sz="2800" dirty="0" smtClean="0"/>
              <a:t>=1:0.25:2</a:t>
            </a:r>
            <a:endParaRPr lang="el-GR" sz="2800" dirty="0" smtClean="0"/>
          </a:p>
          <a:p>
            <a:r>
              <a:rPr lang="en-US" sz="2800" dirty="0" err="1" smtClean="0"/>
              <a:t>disp</a:t>
            </a:r>
            <a:r>
              <a:rPr lang="en-US" sz="2800" dirty="0" smtClean="0"/>
              <a:t> (['g' num2str(</a:t>
            </a:r>
            <a:r>
              <a:rPr lang="en-US" sz="2800" dirty="0" err="1" smtClean="0"/>
              <a:t>i</a:t>
            </a:r>
            <a:r>
              <a:rPr lang="en-US" sz="2800" dirty="0" smtClean="0"/>
              <a:t>) '=' ])</a:t>
            </a:r>
            <a:endParaRPr lang="el-GR" sz="2800" dirty="0" smtClean="0"/>
          </a:p>
          <a:p>
            <a:r>
              <a:rPr lang="en-US" sz="2800" dirty="0" err="1" smtClean="0"/>
              <a:t>disp</a:t>
            </a:r>
            <a:r>
              <a:rPr lang="en-US" sz="2800" dirty="0" smtClean="0"/>
              <a:t>(g(</a:t>
            </a:r>
            <a:r>
              <a:rPr lang="en-US" sz="2800" dirty="0" err="1" smtClean="0"/>
              <a:t>i</a:t>
            </a:r>
            <a:r>
              <a:rPr lang="en-US" sz="2800" dirty="0" smtClean="0"/>
              <a:t>))</a:t>
            </a:r>
            <a:endParaRPr lang="el-GR" sz="2800" dirty="0" smtClean="0"/>
          </a:p>
          <a:p>
            <a:r>
              <a:rPr lang="en-US" sz="2800" dirty="0" smtClean="0"/>
              <a:t>end</a:t>
            </a:r>
            <a:endParaRPr lang="el-GR" sz="2800" dirty="0" smtClean="0"/>
          </a:p>
          <a:p>
            <a:r>
              <a:rPr lang="en-US" sz="2800" dirty="0" smtClean="0"/>
              <a:t>for j=1:1:5</a:t>
            </a:r>
            <a:endParaRPr lang="el-GR" sz="2800" dirty="0" smtClean="0"/>
          </a:p>
          <a:p>
            <a:r>
              <a:rPr lang="en-US" sz="2800" dirty="0" smtClean="0"/>
              <a:t>    e=abs(g(j)-y(j));</a:t>
            </a:r>
            <a:endParaRPr lang="el-GR" sz="2800" dirty="0" smtClean="0"/>
          </a:p>
          <a:p>
            <a:r>
              <a:rPr lang="en-US" sz="2800" dirty="0" smtClean="0"/>
              <a:t>    </a:t>
            </a:r>
            <a:r>
              <a:rPr lang="en-US" sz="2800" dirty="0" err="1" smtClean="0"/>
              <a:t>disp</a:t>
            </a:r>
            <a:r>
              <a:rPr lang="en-US" sz="2800" dirty="0" smtClean="0"/>
              <a:t> (['e' num2str(j) '='])</a:t>
            </a:r>
            <a:endParaRPr lang="el-GR" sz="2800" dirty="0" smtClean="0"/>
          </a:p>
          <a:p>
            <a:r>
              <a:rPr lang="en-US" sz="2800" dirty="0" smtClean="0"/>
              <a:t>    </a:t>
            </a:r>
            <a:r>
              <a:rPr lang="el-GR" sz="2800" dirty="0" err="1" smtClean="0"/>
              <a:t>disp</a:t>
            </a:r>
            <a:r>
              <a:rPr lang="el-GR" sz="2800" dirty="0" smtClean="0"/>
              <a:t>(e)</a:t>
            </a:r>
          </a:p>
          <a:p>
            <a:r>
              <a:rPr lang="el-GR" sz="2800" dirty="0" err="1" smtClean="0"/>
              <a:t>end</a:t>
            </a:r>
            <a:endParaRPr lang="el-GR" sz="2800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041775" cy="645333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g=inline('2/(2+x^2)','x')</a:t>
            </a:r>
            <a:endParaRPr lang="el-GR" dirty="0" smtClean="0"/>
          </a:p>
          <a:p>
            <a:r>
              <a:rPr lang="en-US" dirty="0" smtClean="0"/>
              <a:t>w1=3/8;</a:t>
            </a:r>
            <a:endParaRPr lang="el-GR" dirty="0" smtClean="0"/>
          </a:p>
          <a:p>
            <a:r>
              <a:rPr lang="en-US" dirty="0" smtClean="0"/>
              <a:t>w2=2/3;</a:t>
            </a:r>
            <a:endParaRPr lang="el-GR" dirty="0" smtClean="0"/>
          </a:p>
          <a:p>
            <a:r>
              <a:rPr lang="en-US" dirty="0" smtClean="0"/>
              <a:t>w3=1/6;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c2=1/2;</a:t>
            </a:r>
            <a:endParaRPr lang="el-GR" dirty="0" smtClean="0"/>
          </a:p>
          <a:p>
            <a:r>
              <a:rPr lang="en-US" dirty="0" smtClean="0"/>
              <a:t>c3=1;</a:t>
            </a:r>
            <a:endParaRPr lang="el-GR" dirty="0" smtClean="0"/>
          </a:p>
          <a:p>
            <a:r>
              <a:rPr lang="en-US" dirty="0" smtClean="0"/>
              <a:t>a21=1/2;</a:t>
            </a:r>
            <a:endParaRPr lang="el-GR" dirty="0" smtClean="0"/>
          </a:p>
          <a:p>
            <a:r>
              <a:rPr lang="en-US" dirty="0" smtClean="0"/>
              <a:t>a31=-1;</a:t>
            </a:r>
            <a:endParaRPr lang="el-GR" dirty="0" smtClean="0"/>
          </a:p>
          <a:p>
            <a:r>
              <a:rPr lang="en-US" dirty="0" smtClean="0"/>
              <a:t>a32=2;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y(n+1)=y(n)+w1*k1+w2*k2+w3*k3;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e=abs(g(j)-y(j));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23528" y="620688"/>
          <a:ext cx="8496944" cy="4120230"/>
        </p:xfrm>
        <a:graphic>
          <a:graphicData uri="http://schemas.openxmlformats.org/drawingml/2006/table">
            <a:tbl>
              <a:tblPr/>
              <a:tblGrid>
                <a:gridCol w="701820"/>
                <a:gridCol w="1948781"/>
                <a:gridCol w="1948781"/>
                <a:gridCol w="1948781"/>
                <a:gridCol w="1948781"/>
              </a:tblGrid>
              <a:tr h="68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0,6666666666666670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1,2500000000000000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0,9700113932291670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0,5614035087719300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0,4086078844572370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0,8771486219115290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0,4705882352941180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0,4065603866174110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1,7500000000000000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0,7515050826215790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0,3950617283950620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0,3564433542265170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8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0,6233554684445290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0,2900221351111960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620688"/>
          <a:ext cx="5288915" cy="5472612"/>
        </p:xfrm>
        <a:graphic>
          <a:graphicData uri="http://schemas.openxmlformats.org/drawingml/2006/table">
            <a:tbl>
              <a:tblPr/>
              <a:tblGrid>
                <a:gridCol w="1756410"/>
                <a:gridCol w="1808480"/>
                <a:gridCol w="1724025"/>
              </a:tblGrid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0,9950331666666670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0,9783455166621170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0,9510069226585940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0,9147257180144570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0,8715939733097660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0,8238133186989110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0,7734608316822240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1,8000000000000000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0,7223294816931410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0,6718495190979850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0,6230770788952500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292080" y="620688"/>
          <a:ext cx="3851920" cy="5472612"/>
        </p:xfrm>
        <a:graphic>
          <a:graphicData uri="http://schemas.openxmlformats.org/drawingml/2006/table">
            <a:tbl>
              <a:tblPr/>
              <a:tblGrid>
                <a:gridCol w="1957687"/>
                <a:gridCol w="1894233"/>
              </a:tblGrid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0,6666666666666670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0,6230529595015580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0,3719802071651090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0,5813953488372090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0,3969501678249080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0,5420054200542000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0,4090015026043940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0,5050505050505050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0,4096752129639520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0,4705882352941180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0,4010057380156480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0,4385964912280700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0,3852168274708410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0,4089979550102250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0,3644628766719990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0,3816793893129770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0,3406500923801640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0,3565062388591800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0,3153432802388050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0,2897437455619170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u="sng" dirty="0" smtClean="0">
                <a:solidFill>
                  <a:schemeClr val="accent4"/>
                </a:solidFill>
              </a:rPr>
              <a:t>Η ΜΕΘΟΔΟΣ </a:t>
            </a:r>
            <a:r>
              <a:rPr lang="en-US" sz="2000" u="sng" dirty="0" smtClean="0">
                <a:solidFill>
                  <a:schemeClr val="accent4"/>
                </a:solidFill>
              </a:rPr>
              <a:t>NYSTROM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886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7648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548680"/>
            <a:ext cx="4040188" cy="6309320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g=inline('2/(2+x^2)','x')</a:t>
            </a:r>
            <a:endParaRPr lang="el-GR" dirty="0" smtClean="0"/>
          </a:p>
          <a:p>
            <a:r>
              <a:rPr lang="en-US" dirty="0" smtClean="0"/>
              <a:t>w1=1/4;</a:t>
            </a:r>
            <a:endParaRPr lang="el-GR" dirty="0" smtClean="0"/>
          </a:p>
          <a:p>
            <a:r>
              <a:rPr lang="en-US" dirty="0" smtClean="0"/>
              <a:t>w2=3/8;</a:t>
            </a:r>
            <a:endParaRPr lang="el-GR" dirty="0" smtClean="0"/>
          </a:p>
          <a:p>
            <a:r>
              <a:rPr lang="en-US" dirty="0" smtClean="0"/>
              <a:t>w3=3/8;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c2=2/3;</a:t>
            </a:r>
            <a:endParaRPr lang="el-GR" dirty="0" smtClean="0"/>
          </a:p>
          <a:p>
            <a:r>
              <a:rPr lang="en-US" dirty="0" smtClean="0"/>
              <a:t>c3=2/3;</a:t>
            </a:r>
            <a:endParaRPr lang="el-GR" dirty="0" smtClean="0"/>
          </a:p>
          <a:p>
            <a:r>
              <a:rPr lang="en-US" dirty="0" smtClean="0"/>
              <a:t>a21=2/3;</a:t>
            </a:r>
            <a:endParaRPr lang="el-GR" dirty="0" smtClean="0"/>
          </a:p>
          <a:p>
            <a:r>
              <a:rPr lang="en-US" dirty="0" smtClean="0"/>
              <a:t>a31=0;</a:t>
            </a:r>
            <a:endParaRPr lang="el-GR" dirty="0" smtClean="0"/>
          </a:p>
          <a:p>
            <a:r>
              <a:rPr lang="en-US" dirty="0" smtClean="0"/>
              <a:t>a32=2/3;</a:t>
            </a:r>
            <a:endParaRPr lang="el-GR" dirty="0" smtClean="0"/>
          </a:p>
          <a:p>
            <a:r>
              <a:rPr lang="en-US" dirty="0" smtClean="0"/>
              <a:t>h=0.25;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=0:0.25:1;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=5;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y(n+1)=y(n)+w1*k1+w2*k2+w3*k3;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=1:0.25:2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=1:0.25:2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j=1:1:5</a:t>
            </a:r>
            <a:endParaRPr lang="el-GR" dirty="0" smtClean="0"/>
          </a:p>
          <a:p>
            <a:r>
              <a:rPr lang="en-US" dirty="0" smtClean="0"/>
              <a:t>    e=abs(g(j)-y(j));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548680"/>
            <a:ext cx="4041775" cy="630932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g=inline('2/(2+x^2)','x')</a:t>
            </a:r>
            <a:endParaRPr lang="el-GR" dirty="0" smtClean="0"/>
          </a:p>
          <a:p>
            <a:r>
              <a:rPr lang="en-US" dirty="0" smtClean="0"/>
              <a:t>w1=1/4;</a:t>
            </a:r>
            <a:endParaRPr lang="el-GR" dirty="0" smtClean="0"/>
          </a:p>
          <a:p>
            <a:r>
              <a:rPr lang="en-US" dirty="0" smtClean="0"/>
              <a:t>w2=3/8;</a:t>
            </a:r>
            <a:endParaRPr lang="el-GR" dirty="0" smtClean="0"/>
          </a:p>
          <a:p>
            <a:r>
              <a:rPr lang="en-US" dirty="0" smtClean="0"/>
              <a:t>w3=3/8;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c2=2/3;</a:t>
            </a:r>
            <a:endParaRPr lang="el-GR" dirty="0" smtClean="0"/>
          </a:p>
          <a:p>
            <a:r>
              <a:rPr lang="en-US" dirty="0" smtClean="0"/>
              <a:t>c3=2/3;</a:t>
            </a:r>
            <a:endParaRPr lang="el-GR" dirty="0" smtClean="0"/>
          </a:p>
          <a:p>
            <a:r>
              <a:rPr lang="en-US" dirty="0" smtClean="0"/>
              <a:t>a21=2/3;</a:t>
            </a:r>
            <a:endParaRPr lang="el-GR" dirty="0" smtClean="0"/>
          </a:p>
          <a:p>
            <a:r>
              <a:rPr lang="en-US" dirty="0" smtClean="0"/>
              <a:t>a31=0;</a:t>
            </a:r>
            <a:endParaRPr lang="el-GR" dirty="0" smtClean="0"/>
          </a:p>
          <a:p>
            <a:r>
              <a:rPr lang="en-US" dirty="0" smtClean="0"/>
              <a:t>a32=2/3;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y(n+1)=y(n)+w1*k1+w2*k2+w3*k3;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e=abs(g(j)-y(j));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7" name="1 - Τίτλος"/>
          <p:cNvSpPr txBox="1"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MATLAB NYSTROM (3,3)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26064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79512" y="836712"/>
          <a:ext cx="8676458" cy="3840480"/>
        </p:xfrm>
        <a:graphic>
          <a:graphicData uri="http://schemas.openxmlformats.org/drawingml/2006/table">
            <a:tbl>
              <a:tblPr/>
              <a:tblGrid>
                <a:gridCol w="441558"/>
                <a:gridCol w="2058725"/>
                <a:gridCol w="2058725"/>
                <a:gridCol w="2058725"/>
                <a:gridCol w="2058725"/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0,66666666666666700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1,25000000000000000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0,96960599922839500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0,56140350877193000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0,40820249045646500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0,88878847586951600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0,47058823529411800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0,41820024057539800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1,75000000000000000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0,78040861669752100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0,39506172839506200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0,38534688830245900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0,66656602025201500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0,33323268691868200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548680"/>
          <a:ext cx="4644008" cy="5760637"/>
        </p:xfrm>
        <a:graphic>
          <a:graphicData uri="http://schemas.openxmlformats.org/drawingml/2006/table">
            <a:tbl>
              <a:tblPr/>
              <a:tblGrid>
                <a:gridCol w="1623308"/>
                <a:gridCol w="1551494"/>
                <a:gridCol w="1469206"/>
              </a:tblGrid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0,9950221728395060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0,9803872381293220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0,9569314703766760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0,9259190333490610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0,8888820604986000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0,8474511353718690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0,8032066201871010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1,8000000000000000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0,7575694727326880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7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0,7117370281689460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9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0,6666590928639060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644008" y="548680"/>
          <a:ext cx="3942080" cy="5760636"/>
        </p:xfrm>
        <a:graphic>
          <a:graphicData uri="http://schemas.openxmlformats.org/drawingml/2006/table">
            <a:tbl>
              <a:tblPr/>
              <a:tblGrid>
                <a:gridCol w="1921624"/>
                <a:gridCol w="2020456"/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0,6666666666666670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0,6230529595015580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0,37196921333794800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0,5813953488372090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0,39899188929211300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0,5420054200542000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0,41492605032247600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0,5050505050505050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0,42086852829855600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0,4705882352941180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0,41829382520448200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0,4385964912280700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0,40885464414379900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0,4089979550102250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0,39420866517687600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0,3816793893129770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0,37589008341971100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0,3565062388591800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0,35523078930976600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0,33332575953057300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ΜΕΘΟΔΟΣ </a:t>
            </a:r>
            <a:r>
              <a:rPr lang="en-US" sz="20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HEWN</a:t>
            </a:r>
            <a:endParaRPr lang="el-GR" sz="2000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908720"/>
            <a:ext cx="90582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99592" y="0"/>
            <a:ext cx="7607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1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ΥΠΑΡΞΗ ΚΑΙ ΜΟΝΑΔΙΚΟΤΗΤΑ ΛΥΣΗΣ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1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ΠΡΟΒΛΗΜΑΤΟΣ ΑΡΧΙΚΗΣ ΤΙΜΗΣ ΔΙΑΦΟΡΙΚΩΝ ΕΞΙΣΩΣΕΩΝ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90872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Ορισμός:</a:t>
            </a:r>
          </a:p>
          <a:p>
            <a:endParaRPr lang="el-GR" dirty="0" smtClean="0"/>
          </a:p>
          <a:p>
            <a:endParaRPr lang="el-GR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8277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80962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3933056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Ορισμός:</a:t>
            </a:r>
            <a:endParaRPr lang="el-GR" sz="2000" u="sng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75533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404664"/>
            <a:ext cx="4040188" cy="6453336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g=inline('2/(2+x^2)','x')</a:t>
            </a:r>
            <a:endParaRPr lang="el-GR" dirty="0" smtClean="0"/>
          </a:p>
          <a:p>
            <a:r>
              <a:rPr lang="en-US" dirty="0" smtClean="0"/>
              <a:t>w1=1/4;</a:t>
            </a:r>
            <a:endParaRPr lang="el-GR" dirty="0" smtClean="0"/>
          </a:p>
          <a:p>
            <a:r>
              <a:rPr lang="en-US" dirty="0" smtClean="0"/>
              <a:t>w2=0;</a:t>
            </a:r>
            <a:endParaRPr lang="el-GR" dirty="0" smtClean="0"/>
          </a:p>
          <a:p>
            <a:r>
              <a:rPr lang="en-US" dirty="0" smtClean="0"/>
              <a:t>w3=3/4;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c2=1/3;</a:t>
            </a:r>
            <a:endParaRPr lang="el-GR" dirty="0" smtClean="0"/>
          </a:p>
          <a:p>
            <a:r>
              <a:rPr lang="en-US" dirty="0" smtClean="0"/>
              <a:t>c3=1/3;</a:t>
            </a:r>
            <a:endParaRPr lang="el-GR" dirty="0" smtClean="0"/>
          </a:p>
          <a:p>
            <a:r>
              <a:rPr lang="en-US" dirty="0" smtClean="0"/>
              <a:t>a21=1/3;</a:t>
            </a:r>
            <a:endParaRPr lang="el-GR" dirty="0" smtClean="0"/>
          </a:p>
          <a:p>
            <a:r>
              <a:rPr lang="en-US" dirty="0" smtClean="0"/>
              <a:t>a31=0;</a:t>
            </a:r>
            <a:endParaRPr lang="el-GR" dirty="0" smtClean="0"/>
          </a:p>
          <a:p>
            <a:r>
              <a:rPr lang="en-US" dirty="0" smtClean="0"/>
              <a:t>a32=2/3;</a:t>
            </a:r>
            <a:endParaRPr lang="el-GR" dirty="0" smtClean="0"/>
          </a:p>
          <a:p>
            <a:r>
              <a:rPr lang="en-US" dirty="0" smtClean="0"/>
              <a:t>h=0.25;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=0:0.25:1;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=5;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y(n+1)=y(n)+w1*k1+w2*k2+w3*k3;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=1:0.25:2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=1:0.25:2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j=1:1:5</a:t>
            </a:r>
            <a:endParaRPr lang="el-GR" dirty="0" smtClean="0"/>
          </a:p>
          <a:p>
            <a:r>
              <a:rPr lang="en-US" dirty="0" smtClean="0"/>
              <a:t>    e=abs(g(j)-y(j));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041775" cy="645333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g=inline('2/(2+x^2)','x')</a:t>
            </a:r>
            <a:endParaRPr lang="el-GR" dirty="0" smtClean="0"/>
          </a:p>
          <a:p>
            <a:r>
              <a:rPr lang="en-US" dirty="0" smtClean="0"/>
              <a:t>w1=1/4;</a:t>
            </a:r>
            <a:endParaRPr lang="el-GR" dirty="0" smtClean="0"/>
          </a:p>
          <a:p>
            <a:r>
              <a:rPr lang="en-US" dirty="0" smtClean="0"/>
              <a:t>w2=0;</a:t>
            </a:r>
            <a:endParaRPr lang="el-GR" dirty="0" smtClean="0"/>
          </a:p>
          <a:p>
            <a:r>
              <a:rPr lang="en-US" dirty="0" smtClean="0"/>
              <a:t>w3=3/4;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c2=1/3;</a:t>
            </a:r>
            <a:endParaRPr lang="el-GR" dirty="0" smtClean="0"/>
          </a:p>
          <a:p>
            <a:r>
              <a:rPr lang="en-US" dirty="0" smtClean="0"/>
              <a:t>c3=1/3;</a:t>
            </a:r>
            <a:endParaRPr lang="el-GR" dirty="0" smtClean="0"/>
          </a:p>
          <a:p>
            <a:r>
              <a:rPr lang="en-US" dirty="0" smtClean="0"/>
              <a:t>a21=1/3;</a:t>
            </a:r>
            <a:endParaRPr lang="el-GR" dirty="0" smtClean="0"/>
          </a:p>
          <a:p>
            <a:r>
              <a:rPr lang="en-US" dirty="0" smtClean="0"/>
              <a:t>a31=0;</a:t>
            </a:r>
            <a:endParaRPr lang="el-GR" dirty="0" smtClean="0"/>
          </a:p>
          <a:p>
            <a:r>
              <a:rPr lang="en-US" dirty="0" smtClean="0"/>
              <a:t>a32=2/3;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y(n+1)=y(n)+w1*k1+w2*k2+w3*k3;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e=abs(g(j)-y(j));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7" name="1 - Τίτλος"/>
          <p:cNvSpPr txBox="1"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MATLAB HEWN (3,3)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79512" y="620688"/>
          <a:ext cx="8784977" cy="4063998"/>
        </p:xfrm>
        <a:graphic>
          <a:graphicData uri="http://schemas.openxmlformats.org/drawingml/2006/table">
            <a:tbl>
              <a:tblPr/>
              <a:tblGrid>
                <a:gridCol w="638837"/>
                <a:gridCol w="2036535"/>
                <a:gridCol w="2036535"/>
                <a:gridCol w="2036535"/>
                <a:gridCol w="2036535"/>
              </a:tblGrid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0,66666666666666700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1,25000000000000000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0,98480601369598800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0,56140350877193000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0,42340250492405800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0,91523335198219500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0,47058823529411800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0,44464511668807700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1,75000000000000000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0,81190234260500900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0,39506172839506200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0,41684061420994700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0,69787316394222700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0,36453983060889400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4" marR="666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548684"/>
          <a:ext cx="5292080" cy="6309312"/>
        </p:xfrm>
        <a:graphic>
          <a:graphicData uri="http://schemas.openxmlformats.org/drawingml/2006/table">
            <a:tbl>
              <a:tblPr/>
              <a:tblGrid>
                <a:gridCol w="1803155"/>
                <a:gridCol w="1715637"/>
                <a:gridCol w="1773288"/>
              </a:tblGrid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x(i)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y(i)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0,9975110987654320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0,9852477541153300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0,9639167071764880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0,9346855826373710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0,8990316832050910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0,8585724783185570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0,8149100492110770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1,8000000000000000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0,7695113167849700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0,7236326807502240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0,6782866264532730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292080" y="548680"/>
          <a:ext cx="3851919" cy="6309324"/>
        </p:xfrm>
        <a:graphic>
          <a:graphicData uri="http://schemas.openxmlformats.org/drawingml/2006/table">
            <a:tbl>
              <a:tblPr/>
              <a:tblGrid>
                <a:gridCol w="1863604"/>
                <a:gridCol w="1988315"/>
              </a:tblGrid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g(i)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0,6666666666666670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0,6230529595015580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0,374458139263874000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0,5813953488372090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0,403852405278121000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0,5420054200542000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0,421911287122288000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0,5050505050505050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0,429635077586866000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0,4705882352941180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0,428443447910973000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0,4385964912280700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0,419975987090487000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0,4089979550102250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0,405912094200852000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0,3816793893129770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0,387831927471993000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0,3565062388591800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0,367126441891044000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0,3333333333333330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0,344953293119940000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5649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u="sng" dirty="0" smtClean="0">
                <a:solidFill>
                  <a:schemeClr val="accent4"/>
                </a:solidFill>
              </a:rPr>
              <a:t>ΤΕΤΑΡΤΗ ΤΑΞΗ</a:t>
            </a:r>
            <a:endParaRPr lang="el-GR" sz="4800" b="1" u="sng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accent4"/>
                </a:solidFill>
              </a:rPr>
              <a:t>RUNGE KUTTA (4,4)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620688"/>
            <a:ext cx="9010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74771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334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343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7258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RUNGE KUTTA MATLAB (4,4)</a:t>
            </a:r>
            <a:endParaRPr lang="el-GR" sz="2000" dirty="0">
              <a:solidFill>
                <a:schemeClr val="accent4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404664"/>
            <a:ext cx="4040188" cy="684076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format('long')</a:t>
            </a:r>
            <a:endParaRPr lang="el-GR" sz="1600" dirty="0" smtClean="0"/>
          </a:p>
          <a:p>
            <a:r>
              <a:rPr lang="en-US" sz="1600" dirty="0" smtClean="0"/>
              <a:t>f=inline('-x*y^2','x','y')</a:t>
            </a:r>
            <a:endParaRPr lang="el-GR" sz="1600" dirty="0" smtClean="0"/>
          </a:p>
          <a:p>
            <a:r>
              <a:rPr lang="en-US" sz="1600" dirty="0" err="1" smtClean="0"/>
              <a:t>dsolve</a:t>
            </a:r>
            <a:r>
              <a:rPr lang="en-US" sz="1600" dirty="0" smtClean="0"/>
              <a:t>('</a:t>
            </a:r>
            <a:r>
              <a:rPr lang="en-US" sz="1600" dirty="0" err="1" smtClean="0"/>
              <a:t>Dy</a:t>
            </a:r>
            <a:r>
              <a:rPr lang="en-US" sz="1600" dirty="0" smtClean="0"/>
              <a:t>=-x*y^2','y(0)=1','x');</a:t>
            </a:r>
            <a:endParaRPr lang="el-GR" sz="1600" dirty="0" smtClean="0"/>
          </a:p>
          <a:p>
            <a:r>
              <a:rPr lang="en-US" sz="1600" dirty="0" smtClean="0"/>
              <a:t>g=inline('2/(2+x^2)','x')</a:t>
            </a:r>
            <a:endParaRPr lang="el-GR" sz="1600" dirty="0" smtClean="0"/>
          </a:p>
          <a:p>
            <a:r>
              <a:rPr lang="en-US" sz="1600" dirty="0" smtClean="0"/>
              <a:t>w1=1/6;</a:t>
            </a:r>
            <a:endParaRPr lang="el-GR" sz="1600" dirty="0" smtClean="0"/>
          </a:p>
          <a:p>
            <a:r>
              <a:rPr lang="en-US" sz="1600" dirty="0" smtClean="0"/>
              <a:t>w2=1/3;</a:t>
            </a:r>
            <a:endParaRPr lang="el-GR" sz="1600" dirty="0" smtClean="0"/>
          </a:p>
          <a:p>
            <a:r>
              <a:rPr lang="en-US" sz="1600" dirty="0" smtClean="0"/>
              <a:t>w3=1/3;</a:t>
            </a:r>
            <a:endParaRPr lang="el-GR" sz="1600" dirty="0" smtClean="0"/>
          </a:p>
          <a:p>
            <a:r>
              <a:rPr lang="en-US" sz="1600" dirty="0" smtClean="0"/>
              <a:t>w4=1/6;</a:t>
            </a:r>
            <a:endParaRPr lang="el-GR" sz="1600" dirty="0" smtClean="0"/>
          </a:p>
          <a:p>
            <a:r>
              <a:rPr lang="en-US" sz="1600" dirty="0" smtClean="0"/>
              <a:t>c1=0;</a:t>
            </a:r>
            <a:endParaRPr lang="el-GR" sz="1600" dirty="0" smtClean="0"/>
          </a:p>
          <a:p>
            <a:r>
              <a:rPr lang="en-US" sz="1600" dirty="0" smtClean="0"/>
              <a:t>c2=1/2;</a:t>
            </a:r>
            <a:endParaRPr lang="el-GR" sz="1600" dirty="0" smtClean="0"/>
          </a:p>
          <a:p>
            <a:r>
              <a:rPr lang="en-US" sz="1600" dirty="0" smtClean="0"/>
              <a:t>c3=1/2;</a:t>
            </a:r>
            <a:endParaRPr lang="el-GR" sz="1600" dirty="0" smtClean="0"/>
          </a:p>
          <a:p>
            <a:r>
              <a:rPr lang="en-US" sz="1600" dirty="0" smtClean="0"/>
              <a:t>c4=1;</a:t>
            </a:r>
            <a:endParaRPr lang="el-GR" sz="1600" dirty="0" smtClean="0"/>
          </a:p>
          <a:p>
            <a:r>
              <a:rPr lang="en-US" sz="1600" dirty="0" smtClean="0"/>
              <a:t>a21=1/2;</a:t>
            </a:r>
            <a:endParaRPr lang="el-GR" sz="1600" dirty="0" smtClean="0"/>
          </a:p>
          <a:p>
            <a:r>
              <a:rPr lang="en-US" sz="1600" dirty="0" smtClean="0"/>
              <a:t>a31=0;</a:t>
            </a:r>
            <a:endParaRPr lang="el-GR" sz="1600" dirty="0" smtClean="0"/>
          </a:p>
          <a:p>
            <a:r>
              <a:rPr lang="en-US" sz="1600" dirty="0" smtClean="0"/>
              <a:t>a32=1/2;</a:t>
            </a:r>
            <a:endParaRPr lang="el-GR" sz="1600" dirty="0" smtClean="0"/>
          </a:p>
          <a:p>
            <a:r>
              <a:rPr lang="en-US" sz="1600" dirty="0" smtClean="0"/>
              <a:t>a41=0;</a:t>
            </a:r>
            <a:endParaRPr lang="el-GR" sz="1600" dirty="0" smtClean="0"/>
          </a:p>
          <a:p>
            <a:r>
              <a:rPr lang="en-US" sz="1600" dirty="0" smtClean="0"/>
              <a:t>a42=0;</a:t>
            </a:r>
            <a:endParaRPr lang="el-GR" sz="1600" dirty="0" smtClean="0"/>
          </a:p>
          <a:p>
            <a:r>
              <a:rPr lang="en-US" sz="1600" dirty="0" smtClean="0"/>
              <a:t>a43=1;</a:t>
            </a:r>
            <a:endParaRPr lang="el-GR" sz="1600" dirty="0" smtClean="0"/>
          </a:p>
          <a:p>
            <a:r>
              <a:rPr lang="en-US" sz="1600" dirty="0" smtClean="0"/>
              <a:t>h=0.25;</a:t>
            </a:r>
            <a:endParaRPr lang="el-GR" sz="1600" dirty="0" smtClean="0"/>
          </a:p>
          <a:p>
            <a:r>
              <a:rPr lang="en-US" sz="1600" dirty="0" err="1" smtClean="0"/>
              <a:t>i</a:t>
            </a:r>
            <a:r>
              <a:rPr lang="en-US" sz="1600" dirty="0" smtClean="0"/>
              <a:t>=0:0.25:1;</a:t>
            </a:r>
            <a:endParaRPr lang="el-GR" sz="1600" dirty="0" smtClean="0"/>
          </a:p>
          <a:p>
            <a:r>
              <a:rPr lang="en-US" sz="1600" dirty="0" err="1" smtClean="0"/>
              <a:t>nstep</a:t>
            </a:r>
            <a:r>
              <a:rPr lang="en-US" sz="1600" dirty="0" smtClean="0"/>
              <a:t>=5;</a:t>
            </a:r>
            <a:endParaRPr lang="el-GR" sz="1600" dirty="0" smtClean="0"/>
          </a:p>
          <a:p>
            <a:r>
              <a:rPr lang="en-US" sz="1600" dirty="0" smtClean="0"/>
              <a:t>y(1)=1;</a:t>
            </a:r>
            <a:endParaRPr lang="el-GR" sz="1600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4644008" y="476672"/>
            <a:ext cx="43204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n=1:nstep</a:t>
            </a:r>
            <a:endParaRPr lang="el-GR" sz="1600" dirty="0" smtClean="0"/>
          </a:p>
          <a:p>
            <a:r>
              <a:rPr lang="en-US" sz="1600" dirty="0" smtClean="0"/>
              <a:t>k1=h*f(</a:t>
            </a:r>
            <a:r>
              <a:rPr lang="en-US" sz="1600" dirty="0" err="1" smtClean="0"/>
              <a:t>i</a:t>
            </a:r>
            <a:r>
              <a:rPr lang="en-US" sz="1600" dirty="0" smtClean="0"/>
              <a:t>(n)+c1*</a:t>
            </a:r>
            <a:r>
              <a:rPr lang="en-US" sz="1600" dirty="0" err="1" smtClean="0"/>
              <a:t>h,y</a:t>
            </a:r>
            <a:r>
              <a:rPr lang="en-US" sz="1600" dirty="0" smtClean="0"/>
              <a:t>(n));</a:t>
            </a:r>
            <a:endParaRPr lang="el-GR" sz="1600" dirty="0" smtClean="0"/>
          </a:p>
          <a:p>
            <a:r>
              <a:rPr lang="en-US" sz="1600" dirty="0" smtClean="0"/>
              <a:t>k2=h*f(</a:t>
            </a:r>
            <a:r>
              <a:rPr lang="en-US" sz="1600" dirty="0" err="1" smtClean="0"/>
              <a:t>i</a:t>
            </a:r>
            <a:r>
              <a:rPr lang="en-US" sz="1600" dirty="0" smtClean="0"/>
              <a:t>(n)+c2*</a:t>
            </a:r>
            <a:r>
              <a:rPr lang="en-US" sz="1600" dirty="0" err="1" smtClean="0"/>
              <a:t>h,y</a:t>
            </a:r>
            <a:r>
              <a:rPr lang="en-US" sz="1600" dirty="0" smtClean="0"/>
              <a:t>(n)+a21*k1);</a:t>
            </a:r>
            <a:endParaRPr lang="el-GR" sz="1600" dirty="0" smtClean="0"/>
          </a:p>
          <a:p>
            <a:r>
              <a:rPr lang="en-US" sz="1600" dirty="0" smtClean="0"/>
              <a:t>k3=h*f(</a:t>
            </a:r>
            <a:r>
              <a:rPr lang="en-US" sz="1600" dirty="0" err="1" smtClean="0"/>
              <a:t>i</a:t>
            </a:r>
            <a:r>
              <a:rPr lang="en-US" sz="1600" dirty="0" smtClean="0"/>
              <a:t>(n)+c3*</a:t>
            </a:r>
            <a:r>
              <a:rPr lang="en-US" sz="1600" dirty="0" err="1" smtClean="0"/>
              <a:t>h,y</a:t>
            </a:r>
            <a:r>
              <a:rPr lang="en-US" sz="1600" dirty="0" smtClean="0"/>
              <a:t>(n)+a31*k1+a32*k2);</a:t>
            </a:r>
            <a:endParaRPr lang="el-GR" sz="1600" dirty="0" smtClean="0"/>
          </a:p>
          <a:p>
            <a:r>
              <a:rPr lang="en-US" sz="1600" dirty="0" smtClean="0"/>
              <a:t>k4=h*f(</a:t>
            </a:r>
            <a:r>
              <a:rPr lang="en-US" sz="1600" dirty="0" err="1" smtClean="0"/>
              <a:t>i</a:t>
            </a:r>
            <a:r>
              <a:rPr lang="en-US" sz="1600" dirty="0" smtClean="0"/>
              <a:t>(n)+c4*</a:t>
            </a:r>
            <a:r>
              <a:rPr lang="en-US" sz="1600" dirty="0" err="1" smtClean="0"/>
              <a:t>h,y</a:t>
            </a:r>
            <a:r>
              <a:rPr lang="en-US" sz="1600" dirty="0" smtClean="0"/>
              <a:t>(n)+a41*k1+a42*k2+a43*k3);</a:t>
            </a:r>
            <a:endParaRPr lang="el-GR" sz="1600" dirty="0" smtClean="0"/>
          </a:p>
          <a:p>
            <a:r>
              <a:rPr lang="en-US" sz="1600" dirty="0" smtClean="0"/>
              <a:t>y(n+1)=y(n)+w1*k1+w2*k2+w3*k3+w4*k4;</a:t>
            </a:r>
            <a:endParaRPr lang="el-GR" sz="1600" dirty="0" smtClean="0"/>
          </a:p>
          <a:p>
            <a:r>
              <a:rPr lang="en-US" sz="1600" dirty="0" smtClean="0"/>
              <a:t>end</a:t>
            </a:r>
            <a:endParaRPr lang="el-GR" sz="1600" dirty="0" smtClean="0"/>
          </a:p>
          <a:p>
            <a:r>
              <a:rPr lang="en-US" sz="1600" dirty="0" smtClean="0"/>
              <a:t>for </a:t>
            </a:r>
            <a:r>
              <a:rPr lang="en-US" sz="1600" dirty="0" err="1" smtClean="0"/>
              <a:t>i</a:t>
            </a:r>
            <a:r>
              <a:rPr lang="en-US" sz="1600" dirty="0" smtClean="0"/>
              <a:t>=1:0.25:2</a:t>
            </a:r>
            <a:endParaRPr lang="el-GR" sz="1600" dirty="0" smtClean="0"/>
          </a:p>
          <a:p>
            <a:r>
              <a:rPr lang="en-US" sz="1600" dirty="0" err="1" smtClean="0"/>
              <a:t>disp</a:t>
            </a:r>
            <a:r>
              <a:rPr lang="en-US" sz="1600" dirty="0" smtClean="0"/>
              <a:t> (['x' num2str(</a:t>
            </a:r>
            <a:r>
              <a:rPr lang="en-US" sz="1600" dirty="0" err="1" smtClean="0"/>
              <a:t>i</a:t>
            </a:r>
            <a:r>
              <a:rPr lang="en-US" sz="1600" dirty="0" smtClean="0"/>
              <a:t>) '='])</a:t>
            </a:r>
            <a:endParaRPr lang="el-GR" sz="1600" dirty="0" smtClean="0"/>
          </a:p>
          <a:p>
            <a:r>
              <a:rPr lang="en-US" sz="1600" dirty="0" err="1" smtClean="0"/>
              <a:t>disp</a:t>
            </a:r>
            <a:r>
              <a:rPr lang="en-US" sz="1600" dirty="0" smtClean="0"/>
              <a:t>(</a:t>
            </a:r>
            <a:r>
              <a:rPr lang="en-US" sz="1600" dirty="0" err="1" smtClean="0"/>
              <a:t>i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r>
              <a:rPr lang="en-US" sz="1600" dirty="0" smtClean="0"/>
              <a:t>end</a:t>
            </a:r>
            <a:endParaRPr lang="el-GR" sz="1600" dirty="0" smtClean="0"/>
          </a:p>
          <a:p>
            <a:r>
              <a:rPr lang="en-US" sz="1600" dirty="0" smtClean="0"/>
              <a:t>for n=1:nstep</a:t>
            </a:r>
            <a:endParaRPr lang="el-GR" sz="1600" dirty="0" smtClean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disp</a:t>
            </a:r>
            <a:r>
              <a:rPr lang="en-US" sz="1600" dirty="0" smtClean="0"/>
              <a:t> (['y' num2str(n) '='])</a:t>
            </a:r>
            <a:endParaRPr lang="el-GR" sz="1600" dirty="0" smtClean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disp</a:t>
            </a:r>
            <a:r>
              <a:rPr lang="en-US" sz="1600" dirty="0" smtClean="0"/>
              <a:t>(y(n))</a:t>
            </a:r>
            <a:endParaRPr lang="el-GR" sz="1600" dirty="0" smtClean="0"/>
          </a:p>
          <a:p>
            <a:r>
              <a:rPr lang="en-US" sz="1600" dirty="0" smtClean="0"/>
              <a:t>end</a:t>
            </a:r>
            <a:endParaRPr lang="el-GR" sz="1600" dirty="0" smtClean="0"/>
          </a:p>
          <a:p>
            <a:r>
              <a:rPr lang="en-US" sz="1600" dirty="0" smtClean="0"/>
              <a:t>for </a:t>
            </a:r>
            <a:r>
              <a:rPr lang="en-US" sz="1600" dirty="0" err="1" smtClean="0"/>
              <a:t>i</a:t>
            </a:r>
            <a:r>
              <a:rPr lang="en-US" sz="1600" dirty="0" smtClean="0"/>
              <a:t>=1:0.25:2</a:t>
            </a:r>
            <a:endParaRPr lang="el-GR" sz="1600" dirty="0" smtClean="0"/>
          </a:p>
          <a:p>
            <a:r>
              <a:rPr lang="en-US" sz="1600" dirty="0" err="1" smtClean="0"/>
              <a:t>disp</a:t>
            </a:r>
            <a:r>
              <a:rPr lang="en-US" sz="1600" dirty="0" smtClean="0"/>
              <a:t> (['g' num2str(</a:t>
            </a:r>
            <a:r>
              <a:rPr lang="en-US" sz="1600" dirty="0" err="1" smtClean="0"/>
              <a:t>i</a:t>
            </a:r>
            <a:r>
              <a:rPr lang="en-US" sz="1600" dirty="0" smtClean="0"/>
              <a:t>) '=' ])</a:t>
            </a:r>
            <a:endParaRPr lang="el-GR" sz="1600" dirty="0" smtClean="0"/>
          </a:p>
          <a:p>
            <a:r>
              <a:rPr lang="en-US" sz="1600" dirty="0" err="1" smtClean="0"/>
              <a:t>disp</a:t>
            </a:r>
            <a:r>
              <a:rPr lang="en-US" sz="1600" dirty="0" smtClean="0"/>
              <a:t>(g(</a:t>
            </a:r>
            <a:r>
              <a:rPr lang="en-US" sz="1600" dirty="0" err="1" smtClean="0"/>
              <a:t>i</a:t>
            </a:r>
            <a:r>
              <a:rPr lang="en-US" sz="1600" dirty="0" smtClean="0"/>
              <a:t>))</a:t>
            </a:r>
            <a:endParaRPr lang="el-GR" sz="1600" dirty="0" smtClean="0"/>
          </a:p>
          <a:p>
            <a:r>
              <a:rPr lang="en-US" sz="1600" dirty="0" smtClean="0"/>
              <a:t>end</a:t>
            </a:r>
            <a:endParaRPr lang="el-GR" sz="1600" dirty="0" smtClean="0"/>
          </a:p>
          <a:p>
            <a:r>
              <a:rPr lang="en-US" sz="1600" dirty="0" smtClean="0"/>
              <a:t>for j=1:1:5</a:t>
            </a:r>
            <a:endParaRPr lang="el-GR" sz="1600" dirty="0" smtClean="0"/>
          </a:p>
          <a:p>
            <a:r>
              <a:rPr lang="en-US" sz="1600" dirty="0" smtClean="0"/>
              <a:t>    e=abs(g(j)-y(j));</a:t>
            </a:r>
            <a:endParaRPr lang="el-GR" sz="1600" dirty="0" smtClean="0"/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disp</a:t>
            </a:r>
            <a:r>
              <a:rPr lang="en-US" sz="1600" dirty="0" smtClean="0"/>
              <a:t> (['e' num2str(j) '='])</a:t>
            </a:r>
            <a:endParaRPr lang="el-GR" sz="1600" dirty="0" smtClean="0"/>
          </a:p>
          <a:p>
            <a:r>
              <a:rPr lang="en-US" sz="1600" dirty="0" smtClean="0"/>
              <a:t>    </a:t>
            </a:r>
            <a:r>
              <a:rPr lang="el-GR" sz="1600" dirty="0" err="1" smtClean="0"/>
              <a:t>disp</a:t>
            </a:r>
            <a:r>
              <a:rPr lang="el-GR" sz="1600" dirty="0" smtClean="0"/>
              <a:t>(e)</a:t>
            </a:r>
          </a:p>
          <a:p>
            <a:r>
              <a:rPr lang="el-GR" sz="1600" dirty="0" err="1" smtClean="0"/>
              <a:t>end</a:t>
            </a:r>
            <a:endParaRPr lang="el-GR" sz="1600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Θεώρημα: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258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0" y="31409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Θεώρημα: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8096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0"/>
            <a:ext cx="4040188" cy="685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g=inline('2/(2+x^2)','x')</a:t>
            </a:r>
            <a:endParaRPr lang="el-GR" dirty="0" smtClean="0"/>
          </a:p>
          <a:p>
            <a:r>
              <a:rPr lang="en-US" dirty="0" smtClean="0"/>
              <a:t>w1=1/6;</a:t>
            </a:r>
            <a:endParaRPr lang="el-GR" dirty="0" smtClean="0"/>
          </a:p>
          <a:p>
            <a:r>
              <a:rPr lang="en-US" dirty="0" smtClean="0"/>
              <a:t>w2=1/3;</a:t>
            </a:r>
            <a:endParaRPr lang="el-GR" dirty="0" smtClean="0"/>
          </a:p>
          <a:p>
            <a:r>
              <a:rPr lang="en-US" dirty="0" smtClean="0"/>
              <a:t>w3=1/3;</a:t>
            </a:r>
            <a:endParaRPr lang="el-GR" dirty="0" smtClean="0"/>
          </a:p>
          <a:p>
            <a:r>
              <a:rPr lang="en-US" dirty="0" smtClean="0"/>
              <a:t>w4=1/6;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c2=1/2;</a:t>
            </a:r>
            <a:endParaRPr lang="el-GR" dirty="0" smtClean="0"/>
          </a:p>
          <a:p>
            <a:r>
              <a:rPr lang="en-US" dirty="0" smtClean="0"/>
              <a:t>c3=1/2;</a:t>
            </a:r>
            <a:endParaRPr lang="el-GR" dirty="0" smtClean="0"/>
          </a:p>
          <a:p>
            <a:r>
              <a:rPr lang="en-US" dirty="0" smtClean="0"/>
              <a:t>c4=1;</a:t>
            </a:r>
            <a:endParaRPr lang="el-GR" dirty="0" smtClean="0"/>
          </a:p>
          <a:p>
            <a:r>
              <a:rPr lang="en-US" dirty="0" smtClean="0"/>
              <a:t>a21=1/2;</a:t>
            </a:r>
            <a:endParaRPr lang="el-GR" dirty="0" smtClean="0"/>
          </a:p>
          <a:p>
            <a:r>
              <a:rPr lang="en-US" dirty="0" smtClean="0"/>
              <a:t>a31=0;</a:t>
            </a:r>
            <a:endParaRPr lang="el-GR" dirty="0" smtClean="0"/>
          </a:p>
          <a:p>
            <a:r>
              <a:rPr lang="en-US" dirty="0" smtClean="0"/>
              <a:t>a32=1/2;</a:t>
            </a:r>
            <a:endParaRPr lang="el-GR" dirty="0" smtClean="0"/>
          </a:p>
          <a:p>
            <a:r>
              <a:rPr lang="en-US" dirty="0" smtClean="0"/>
              <a:t>a41=0;</a:t>
            </a:r>
            <a:endParaRPr lang="el-GR" dirty="0" smtClean="0"/>
          </a:p>
          <a:p>
            <a:r>
              <a:rPr lang="en-US" dirty="0" smtClean="0"/>
              <a:t>a42=0;</a:t>
            </a:r>
            <a:endParaRPr lang="el-GR" dirty="0" smtClean="0"/>
          </a:p>
          <a:p>
            <a:r>
              <a:rPr lang="en-US" dirty="0" smtClean="0"/>
              <a:t>a43=1;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0"/>
            <a:ext cx="4041775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k4=h*f(</a:t>
            </a:r>
            <a:r>
              <a:rPr lang="en-US" dirty="0" err="1" smtClean="0"/>
              <a:t>i</a:t>
            </a:r>
            <a:r>
              <a:rPr lang="en-US" dirty="0" smtClean="0"/>
              <a:t>(n)+c4*</a:t>
            </a:r>
            <a:r>
              <a:rPr lang="en-US" dirty="0" err="1" smtClean="0"/>
              <a:t>h,y</a:t>
            </a:r>
            <a:r>
              <a:rPr lang="en-US" dirty="0" smtClean="0"/>
              <a:t>(n)+a41*k1+a42*k2+a43*k3);</a:t>
            </a:r>
            <a:endParaRPr lang="el-GR" dirty="0" smtClean="0"/>
          </a:p>
          <a:p>
            <a:r>
              <a:rPr lang="en-US" dirty="0" smtClean="0"/>
              <a:t>y(n+1)=y(n)+w1*k1+w2*k2+w3*k3+w4*k4;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e=abs(g(j)-y(j));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39552" y="1340768"/>
          <a:ext cx="7920879" cy="4063998"/>
        </p:xfrm>
        <a:graphic>
          <a:graphicData uri="http://schemas.openxmlformats.org/drawingml/2006/table">
            <a:tbl>
              <a:tblPr/>
              <a:tblGrid>
                <a:gridCol w="654239"/>
                <a:gridCol w="1816660"/>
                <a:gridCol w="1816660"/>
                <a:gridCol w="1816660"/>
                <a:gridCol w="1816660"/>
              </a:tblGrid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0,66666666666666700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0,33333333333333300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1,25000000000000000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0,96969428177241500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0,56140350877193000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0,40829077300048500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0,88888044489129600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0,47058823529411800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0,41829220959717800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1,75000000000000000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0,78047784592716000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0,39506172839506200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0,38541611753209800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0,66666129775504500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0,33333333333333300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0,33332796442171200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26" marR="63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123728" y="26064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548680"/>
          <a:ext cx="5288915" cy="6309324"/>
        </p:xfrm>
        <a:graphic>
          <a:graphicData uri="http://schemas.openxmlformats.org/drawingml/2006/table">
            <a:tbl>
              <a:tblPr/>
              <a:tblGrid>
                <a:gridCol w="1756410"/>
                <a:gridCol w="1808480"/>
                <a:gridCol w="1724025"/>
              </a:tblGrid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x(i)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y(i)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1,1000000000000000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0,9950248651026070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0,9803921161009690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0,9569377150604990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1,4000000000000000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0,9259257966013530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0,8888887236836220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1,6000000000000000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0,8474574443936580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1,7000000000000000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0,8032126736506880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1,8000000000000000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0,7575756064040680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1,9000000000000000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0,7117436646314870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2,0000000000000000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0,6666666130890390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292081" y="548680"/>
          <a:ext cx="3851920" cy="6309324"/>
        </p:xfrm>
        <a:graphic>
          <a:graphicData uri="http://schemas.openxmlformats.org/drawingml/2006/table">
            <a:tbl>
              <a:tblPr/>
              <a:tblGrid>
                <a:gridCol w="1957687"/>
                <a:gridCol w="1894233"/>
              </a:tblGrid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g(i)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0,6666666666666670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0,333333333333333000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0,6230529595015580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0,371971905601049000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0,5813953488372090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0,398996767263760000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0,5420054200542000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0,414932295006299000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0,5050505050505050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0,420875291550848000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0,4705882352941180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0,418300488389504000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0,4385964912280700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0,408860953165588000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0,4089979550102250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0,394214718640463000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0,3816793893129770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0,375896217091091000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0,3565062388591800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0,355237425772307000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0,3333333333333330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0,333333279755706000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accent4"/>
                </a:solidFill>
              </a:rPr>
              <a:t>KUTTA </a:t>
            </a:r>
            <a:r>
              <a:rPr lang="el-GR" sz="2000" u="sng" dirty="0" smtClean="0">
                <a:solidFill>
                  <a:schemeClr val="accent4"/>
                </a:solidFill>
              </a:rPr>
              <a:t>ΤΥΠΟΣ(4,4)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201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524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247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476672"/>
            <a:ext cx="4040188" cy="63813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g=inline('2/(2+x^2)','x')</a:t>
            </a:r>
            <a:endParaRPr lang="el-GR" dirty="0" smtClean="0"/>
          </a:p>
          <a:p>
            <a:r>
              <a:rPr lang="en-US" dirty="0" smtClean="0"/>
              <a:t>w1=1/8;</a:t>
            </a:r>
            <a:endParaRPr lang="el-GR" dirty="0" smtClean="0"/>
          </a:p>
          <a:p>
            <a:r>
              <a:rPr lang="en-US" dirty="0" smtClean="0"/>
              <a:t>w2=3/8;</a:t>
            </a:r>
            <a:endParaRPr lang="el-GR" dirty="0" smtClean="0"/>
          </a:p>
          <a:p>
            <a:r>
              <a:rPr lang="en-US" dirty="0" smtClean="0"/>
              <a:t>w3=3/8;</a:t>
            </a:r>
            <a:endParaRPr lang="el-GR" dirty="0" smtClean="0"/>
          </a:p>
          <a:p>
            <a:r>
              <a:rPr lang="en-US" dirty="0" smtClean="0"/>
              <a:t>w4=1/8;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c2=1/3;</a:t>
            </a:r>
            <a:endParaRPr lang="el-GR" dirty="0" smtClean="0"/>
          </a:p>
          <a:p>
            <a:r>
              <a:rPr lang="en-US" dirty="0" smtClean="0"/>
              <a:t>c3=2/3;</a:t>
            </a:r>
            <a:endParaRPr lang="el-GR" dirty="0" smtClean="0"/>
          </a:p>
          <a:p>
            <a:r>
              <a:rPr lang="en-US" dirty="0" smtClean="0"/>
              <a:t>c4=1;</a:t>
            </a:r>
            <a:endParaRPr lang="el-GR" dirty="0" smtClean="0"/>
          </a:p>
          <a:p>
            <a:r>
              <a:rPr lang="en-US" dirty="0" smtClean="0"/>
              <a:t>a21=1/3;</a:t>
            </a:r>
            <a:endParaRPr lang="el-GR" dirty="0" smtClean="0"/>
          </a:p>
          <a:p>
            <a:r>
              <a:rPr lang="en-US" dirty="0" smtClean="0"/>
              <a:t>a31=-1/3;</a:t>
            </a:r>
            <a:endParaRPr lang="el-GR" dirty="0" smtClean="0"/>
          </a:p>
          <a:p>
            <a:r>
              <a:rPr lang="en-US" dirty="0" smtClean="0"/>
              <a:t>a32=1;</a:t>
            </a:r>
            <a:endParaRPr lang="el-GR" dirty="0" smtClean="0"/>
          </a:p>
          <a:p>
            <a:r>
              <a:rPr lang="en-US" dirty="0" smtClean="0"/>
              <a:t>a41=1;</a:t>
            </a:r>
            <a:endParaRPr lang="el-GR" dirty="0" smtClean="0"/>
          </a:p>
          <a:p>
            <a:r>
              <a:rPr lang="en-US" dirty="0" smtClean="0"/>
              <a:t>a42=-1;</a:t>
            </a:r>
            <a:endParaRPr lang="el-GR" dirty="0" smtClean="0"/>
          </a:p>
          <a:p>
            <a:r>
              <a:rPr lang="en-US" dirty="0" smtClean="0"/>
              <a:t>a43=1;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476672"/>
            <a:ext cx="4041775" cy="63813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k4=h*f(</a:t>
            </a:r>
            <a:r>
              <a:rPr lang="en-US" dirty="0" err="1" smtClean="0"/>
              <a:t>i</a:t>
            </a:r>
            <a:r>
              <a:rPr lang="en-US" dirty="0" smtClean="0"/>
              <a:t>(n)+c4*</a:t>
            </a:r>
            <a:r>
              <a:rPr lang="en-US" dirty="0" err="1" smtClean="0"/>
              <a:t>h,y</a:t>
            </a:r>
            <a:r>
              <a:rPr lang="en-US" dirty="0" smtClean="0"/>
              <a:t>(n)+a41*k1+a42*k2+a43*k3);</a:t>
            </a:r>
            <a:endParaRPr lang="el-GR" dirty="0" smtClean="0"/>
          </a:p>
          <a:p>
            <a:r>
              <a:rPr lang="en-US" dirty="0" smtClean="0"/>
              <a:t>y(n+1)=y(n)+w1*k1+w2*k2+w3*k3+w4*k4;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=1:0.1:2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e=abs(g(j)-y(j));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332656"/>
            <a:ext cx="4040188" cy="65253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g=inline('2/(2+x^2)','x')</a:t>
            </a:r>
            <a:endParaRPr lang="el-GR" dirty="0" smtClean="0"/>
          </a:p>
          <a:p>
            <a:r>
              <a:rPr lang="en-US" dirty="0" smtClean="0"/>
              <a:t>w1=1/8;</a:t>
            </a:r>
            <a:endParaRPr lang="el-GR" dirty="0" smtClean="0"/>
          </a:p>
          <a:p>
            <a:r>
              <a:rPr lang="en-US" dirty="0" smtClean="0"/>
              <a:t>w2=3/8;</a:t>
            </a:r>
            <a:endParaRPr lang="el-GR" dirty="0" smtClean="0"/>
          </a:p>
          <a:p>
            <a:r>
              <a:rPr lang="en-US" dirty="0" smtClean="0"/>
              <a:t>w3=3/8;</a:t>
            </a:r>
            <a:endParaRPr lang="el-GR" dirty="0" smtClean="0"/>
          </a:p>
          <a:p>
            <a:r>
              <a:rPr lang="en-US" dirty="0" smtClean="0"/>
              <a:t>w4=1/8;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c2=1/3;</a:t>
            </a:r>
            <a:endParaRPr lang="el-GR" dirty="0" smtClean="0"/>
          </a:p>
          <a:p>
            <a:r>
              <a:rPr lang="en-US" dirty="0" smtClean="0"/>
              <a:t>c3=2/3;</a:t>
            </a:r>
            <a:endParaRPr lang="el-GR" dirty="0" smtClean="0"/>
          </a:p>
          <a:p>
            <a:r>
              <a:rPr lang="en-US" dirty="0" smtClean="0"/>
              <a:t>c4=1;</a:t>
            </a:r>
            <a:endParaRPr lang="el-GR" dirty="0" smtClean="0"/>
          </a:p>
          <a:p>
            <a:r>
              <a:rPr lang="en-US" dirty="0" smtClean="0"/>
              <a:t>a21=1/3;</a:t>
            </a:r>
            <a:endParaRPr lang="el-GR" dirty="0" smtClean="0"/>
          </a:p>
          <a:p>
            <a:r>
              <a:rPr lang="en-US" dirty="0" smtClean="0"/>
              <a:t>a31=-1/3;</a:t>
            </a:r>
            <a:endParaRPr lang="el-GR" dirty="0" smtClean="0"/>
          </a:p>
          <a:p>
            <a:r>
              <a:rPr lang="en-US" dirty="0" smtClean="0"/>
              <a:t>a32=1;</a:t>
            </a:r>
            <a:endParaRPr lang="el-GR" dirty="0" smtClean="0"/>
          </a:p>
          <a:p>
            <a:r>
              <a:rPr lang="en-US" dirty="0" smtClean="0"/>
              <a:t>a41=1;</a:t>
            </a:r>
            <a:endParaRPr lang="el-GR" dirty="0" smtClean="0"/>
          </a:p>
          <a:p>
            <a:r>
              <a:rPr lang="en-US" dirty="0" smtClean="0"/>
              <a:t>a42=-1;</a:t>
            </a:r>
            <a:endParaRPr lang="el-GR" dirty="0" smtClean="0"/>
          </a:p>
          <a:p>
            <a:r>
              <a:rPr lang="en-US" dirty="0" smtClean="0"/>
              <a:t>a43=1;</a:t>
            </a:r>
            <a:endParaRPr lang="el-GR" dirty="0" smtClean="0"/>
          </a:p>
          <a:p>
            <a:r>
              <a:rPr lang="en-US" dirty="0" smtClean="0"/>
              <a:t>h=0.25;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=0:0.25:1;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=5;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332656"/>
            <a:ext cx="4041775" cy="65253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k4=h*f(</a:t>
            </a:r>
            <a:r>
              <a:rPr lang="en-US" dirty="0" err="1" smtClean="0"/>
              <a:t>i</a:t>
            </a:r>
            <a:r>
              <a:rPr lang="en-US" dirty="0" smtClean="0"/>
              <a:t>(n)+c4*</a:t>
            </a:r>
            <a:r>
              <a:rPr lang="en-US" dirty="0" err="1" smtClean="0"/>
              <a:t>h,y</a:t>
            </a:r>
            <a:r>
              <a:rPr lang="en-US" dirty="0" smtClean="0"/>
              <a:t>(n)+a41*k1+a42*k2+a43*k3);</a:t>
            </a:r>
            <a:endParaRPr lang="el-GR" dirty="0" smtClean="0"/>
          </a:p>
          <a:p>
            <a:r>
              <a:rPr lang="en-US" dirty="0" smtClean="0"/>
              <a:t>y(n+1)=y(n)+w1*k1+w2*k2+w3*k3+w4*k4;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=1:0.25:2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=1:0.25:2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j=1:1:5</a:t>
            </a:r>
            <a:endParaRPr lang="el-GR" dirty="0" smtClean="0"/>
          </a:p>
          <a:p>
            <a:r>
              <a:rPr lang="en-US" dirty="0" smtClean="0"/>
              <a:t>    e=abs(g(j)-y(j));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MATLAB KUTTA (4,4)</a:t>
            </a:r>
            <a:endParaRPr lang="el-GR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611560" y="908720"/>
          <a:ext cx="7920880" cy="4008474"/>
        </p:xfrm>
        <a:graphic>
          <a:graphicData uri="http://schemas.openxmlformats.org/drawingml/2006/table">
            <a:tbl>
              <a:tblPr/>
              <a:tblGrid>
                <a:gridCol w="403104"/>
                <a:gridCol w="1879444"/>
                <a:gridCol w="1879444"/>
                <a:gridCol w="1879444"/>
                <a:gridCol w="1879444"/>
              </a:tblGrid>
              <a:tr h="66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x(i)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0,66666666666666700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0,33333333333333300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1,25000000000000000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0,96969008200197600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0,56140350877193000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0,40828657323004600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0,88886692881934200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0,47058823529411800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0,41827869352522400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1,75000000000000000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0,78045784438386900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0,39506172839506200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0,38539611598880700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0,66664017608709600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0,33333333333333300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0,33330684275376300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620688"/>
          <a:ext cx="5004047" cy="6237313"/>
        </p:xfrm>
        <a:graphic>
          <a:graphicData uri="http://schemas.openxmlformats.org/drawingml/2006/table">
            <a:tbl>
              <a:tblPr/>
              <a:tblGrid>
                <a:gridCol w="1871920"/>
                <a:gridCol w="1655981"/>
                <a:gridCol w="1476146"/>
              </a:tblGrid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x(i)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y(i)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1,1000000000000000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0,9950248477747000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0,9803920492233100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0,9569375752288080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1,4000000000000000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0,9259255732175220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0,8888884191546800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1,6000000000000000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0,8474570711665200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1,7000000000000000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0,8032122497621280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1,8000000000000000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0,7575751512448190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1,9000000000000000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0,7117431959363590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29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0,6666661453699930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004048" y="620688"/>
          <a:ext cx="3960440" cy="6237312"/>
        </p:xfrm>
        <a:graphic>
          <a:graphicData uri="http://schemas.openxmlformats.org/drawingml/2006/table">
            <a:tbl>
              <a:tblPr/>
              <a:tblGrid>
                <a:gridCol w="1930770"/>
                <a:gridCol w="2029670"/>
              </a:tblGrid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g(i)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0,6666666666666670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0,333333333333333000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0,6230529595015580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0,371971888273142000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0,5813953488372090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0,398996700386101000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0,5420054200542000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0,414932155174608000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0,5050505050505050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0,420875068167017000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0,4705882352941180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0,418300183860562000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0,4385964912280700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0,408860579938450000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0,4089979550102250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0,394214294751903000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0,3816793893129770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0,375895761931842000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0,3565062388591800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0,355236957077179000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0,3333333333333330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0,333332812036660000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3568" y="24208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solidFill>
                  <a:schemeClr val="accent4"/>
                </a:solidFill>
              </a:rPr>
              <a:t>ΑΝΩΤΕΡΗ ΤΑΞΗ</a:t>
            </a:r>
            <a:endParaRPr lang="el-GR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Ορισμός: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7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4"/>
                </a:solidFill>
              </a:rPr>
              <a:t>NYSTROM </a:t>
            </a:r>
            <a:r>
              <a:rPr lang="el-GR" sz="2000" b="1" u="sng" dirty="0" smtClean="0">
                <a:solidFill>
                  <a:schemeClr val="accent4"/>
                </a:solidFill>
              </a:rPr>
              <a:t>ΤΥΠΟΣ</a:t>
            </a:r>
            <a:endParaRPr lang="el-GR" sz="2000" b="1" u="sng" dirty="0">
              <a:solidFill>
                <a:schemeClr val="accent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1023938"/>
            <a:ext cx="90392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7848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23813"/>
            <a:ext cx="901065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324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79248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772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0" y="25649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Παράδειγμα: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501008"/>
            <a:ext cx="8810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567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MATLAB NYSTROM (5,6)</a:t>
            </a:r>
            <a:endParaRPr lang="el-GR" sz="2000" dirty="0">
              <a:solidFill>
                <a:schemeClr val="accent4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476672"/>
            <a:ext cx="4040188" cy="638132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g=inline('-1+x+2*exp(-x)','x')</a:t>
            </a:r>
            <a:endParaRPr lang="el-GR" dirty="0" smtClean="0"/>
          </a:p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c2=1/3;</a:t>
            </a:r>
            <a:endParaRPr lang="el-GR" dirty="0" smtClean="0"/>
          </a:p>
          <a:p>
            <a:r>
              <a:rPr lang="en-US" dirty="0" smtClean="0"/>
              <a:t>c3=2/5;</a:t>
            </a:r>
            <a:endParaRPr lang="el-GR" dirty="0" smtClean="0"/>
          </a:p>
          <a:p>
            <a:r>
              <a:rPr lang="en-US" dirty="0" smtClean="0"/>
              <a:t>c4=1;</a:t>
            </a:r>
            <a:endParaRPr lang="el-GR" dirty="0" smtClean="0"/>
          </a:p>
          <a:p>
            <a:r>
              <a:rPr lang="en-US" dirty="0" smtClean="0"/>
              <a:t>c5=2/3;</a:t>
            </a:r>
            <a:endParaRPr lang="el-GR" dirty="0" smtClean="0"/>
          </a:p>
          <a:p>
            <a:r>
              <a:rPr lang="en-US" dirty="0" smtClean="0"/>
              <a:t>c6=4/5;</a:t>
            </a:r>
            <a:endParaRPr lang="el-GR" dirty="0" smtClean="0"/>
          </a:p>
          <a:p>
            <a:r>
              <a:rPr lang="en-US" dirty="0" smtClean="0"/>
              <a:t>w1=23/192;</a:t>
            </a:r>
            <a:endParaRPr lang="el-GR" dirty="0" smtClean="0"/>
          </a:p>
          <a:p>
            <a:r>
              <a:rPr lang="en-US" dirty="0" smtClean="0"/>
              <a:t>w2=0;</a:t>
            </a:r>
            <a:endParaRPr lang="el-GR" dirty="0" smtClean="0"/>
          </a:p>
          <a:p>
            <a:r>
              <a:rPr lang="en-US" dirty="0" smtClean="0"/>
              <a:t>w3=125/192;</a:t>
            </a:r>
            <a:endParaRPr lang="el-GR" dirty="0" smtClean="0"/>
          </a:p>
          <a:p>
            <a:r>
              <a:rPr lang="en-US" dirty="0" smtClean="0"/>
              <a:t>w4=-81/192;</a:t>
            </a:r>
            <a:endParaRPr lang="el-GR" dirty="0" smtClean="0"/>
          </a:p>
          <a:p>
            <a:r>
              <a:rPr lang="en-US" dirty="0" smtClean="0"/>
              <a:t>w5=125/192;</a:t>
            </a:r>
            <a:endParaRPr lang="el-GR" dirty="0" smtClean="0"/>
          </a:p>
          <a:p>
            <a:r>
              <a:rPr lang="en-US" dirty="0" smtClean="0"/>
              <a:t>a21=1/3;</a:t>
            </a:r>
            <a:endParaRPr lang="el-GR" dirty="0" smtClean="0"/>
          </a:p>
          <a:p>
            <a:r>
              <a:rPr lang="en-US" dirty="0" smtClean="0"/>
              <a:t>a31=4/25;</a:t>
            </a:r>
            <a:endParaRPr lang="el-GR" dirty="0" smtClean="0"/>
          </a:p>
          <a:p>
            <a:r>
              <a:rPr lang="en-US" dirty="0" smtClean="0"/>
              <a:t>a32=6/25;</a:t>
            </a:r>
            <a:endParaRPr lang="el-GR" dirty="0" smtClean="0"/>
          </a:p>
          <a:p>
            <a:r>
              <a:rPr lang="en-US" dirty="0" smtClean="0"/>
              <a:t>a41=1/4;</a:t>
            </a:r>
            <a:endParaRPr lang="el-GR" dirty="0" smtClean="0"/>
          </a:p>
          <a:p>
            <a:r>
              <a:rPr lang="en-US" dirty="0" smtClean="0"/>
              <a:t>a42=-12/4;</a:t>
            </a:r>
            <a:endParaRPr lang="el-GR" dirty="0" smtClean="0"/>
          </a:p>
          <a:p>
            <a:r>
              <a:rPr lang="en-US" dirty="0" smtClean="0"/>
              <a:t>a43=15/4;</a:t>
            </a:r>
            <a:endParaRPr lang="el-GR" dirty="0" smtClean="0"/>
          </a:p>
          <a:p>
            <a:r>
              <a:rPr lang="en-US" dirty="0" smtClean="0"/>
              <a:t>a51=6/81;</a:t>
            </a:r>
            <a:endParaRPr lang="el-GR" dirty="0" smtClean="0"/>
          </a:p>
          <a:p>
            <a:r>
              <a:rPr lang="en-US" dirty="0" smtClean="0"/>
              <a:t>a52=90/81;</a:t>
            </a:r>
            <a:endParaRPr lang="el-GR" dirty="0" smtClean="0"/>
          </a:p>
          <a:p>
            <a:r>
              <a:rPr lang="en-US" dirty="0" smtClean="0"/>
              <a:t>a53=-50/81;</a:t>
            </a:r>
            <a:endParaRPr lang="el-GR" dirty="0" smtClean="0"/>
          </a:p>
          <a:p>
            <a:r>
              <a:rPr lang="en-US" dirty="0" smtClean="0"/>
              <a:t>a54=8/81;</a:t>
            </a:r>
            <a:endParaRPr lang="el-GR" dirty="0" smtClean="0"/>
          </a:p>
          <a:p>
            <a:r>
              <a:rPr lang="en-US" dirty="0" smtClean="0"/>
              <a:t>a61=6/75;</a:t>
            </a:r>
            <a:endParaRPr lang="el-GR" dirty="0" smtClean="0"/>
          </a:p>
          <a:p>
            <a:r>
              <a:rPr lang="en-US" dirty="0" smtClean="0"/>
              <a:t>a62=36/75;</a:t>
            </a:r>
            <a:endParaRPr lang="el-GR" dirty="0" smtClean="0"/>
          </a:p>
          <a:p>
            <a:r>
              <a:rPr lang="en-US" dirty="0" smtClean="0"/>
              <a:t>a63=10/75;</a:t>
            </a:r>
            <a:endParaRPr lang="el-GR" dirty="0" smtClean="0"/>
          </a:p>
          <a:p>
            <a:r>
              <a:rPr lang="en-US" dirty="0" smtClean="0"/>
              <a:t>a64=8/75;</a:t>
            </a:r>
            <a:endParaRPr lang="el-GR" dirty="0" smtClean="0"/>
          </a:p>
          <a:p>
            <a:r>
              <a:rPr lang="en-US" dirty="0" smtClean="0"/>
              <a:t>a65=0;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476672"/>
            <a:ext cx="4041775" cy="638132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h=0.25;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=0:0.25:1;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=5;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k4=h*f(</a:t>
            </a:r>
            <a:r>
              <a:rPr lang="en-US" dirty="0" err="1" smtClean="0"/>
              <a:t>i</a:t>
            </a:r>
            <a:r>
              <a:rPr lang="en-US" dirty="0" smtClean="0"/>
              <a:t>(n)+c5*</a:t>
            </a:r>
            <a:r>
              <a:rPr lang="en-US" dirty="0" err="1" smtClean="0"/>
              <a:t>h,y</a:t>
            </a:r>
            <a:r>
              <a:rPr lang="en-US" dirty="0" smtClean="0"/>
              <a:t>(n)+a41*k1+a42*k2+a43*k3);</a:t>
            </a:r>
            <a:endParaRPr lang="el-GR" dirty="0" smtClean="0"/>
          </a:p>
          <a:p>
            <a:r>
              <a:rPr lang="en-US" dirty="0" smtClean="0"/>
              <a:t>k5=h*f(</a:t>
            </a:r>
            <a:r>
              <a:rPr lang="en-US" dirty="0" err="1" smtClean="0"/>
              <a:t>i</a:t>
            </a:r>
            <a:r>
              <a:rPr lang="en-US" dirty="0" smtClean="0"/>
              <a:t>(n)+c5*</a:t>
            </a:r>
            <a:r>
              <a:rPr lang="en-US" dirty="0" err="1" smtClean="0"/>
              <a:t>h,y</a:t>
            </a:r>
            <a:r>
              <a:rPr lang="en-US" dirty="0" smtClean="0"/>
              <a:t>(n)+a51*k1+a52*k2+a53*k3+a54*k4);</a:t>
            </a:r>
            <a:endParaRPr lang="el-GR" dirty="0" smtClean="0"/>
          </a:p>
          <a:p>
            <a:r>
              <a:rPr lang="en-US" dirty="0" smtClean="0"/>
              <a:t>k6=h*f(</a:t>
            </a:r>
            <a:r>
              <a:rPr lang="en-US" dirty="0" err="1" smtClean="0"/>
              <a:t>i</a:t>
            </a:r>
            <a:r>
              <a:rPr lang="en-US" dirty="0" smtClean="0"/>
              <a:t>(n)+c6*</a:t>
            </a:r>
            <a:r>
              <a:rPr lang="en-US" dirty="0" err="1" smtClean="0"/>
              <a:t>h,y</a:t>
            </a:r>
            <a:r>
              <a:rPr lang="en-US" dirty="0" smtClean="0"/>
              <a:t>(n)+a61*k1+a62*k2+a63*k3+a64*k4+a65*k5);</a:t>
            </a:r>
            <a:endParaRPr lang="el-GR" dirty="0" smtClean="0"/>
          </a:p>
          <a:p>
            <a:r>
              <a:rPr lang="en-US" dirty="0" smtClean="0"/>
              <a:t>y(n+1)=y(n)+w1*k1+w2*k2+w3*k3+w4*k4+w5*k5;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=0:0.25:1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=0:0.25:1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j=1:1:6</a:t>
            </a:r>
            <a:endParaRPr lang="el-GR" dirty="0" smtClean="0"/>
          </a:p>
          <a:p>
            <a:r>
              <a:rPr lang="en-US" dirty="0" smtClean="0"/>
              <a:t>    e=abs(g((j-1)/100)-y(j));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332656"/>
            <a:ext cx="4040188" cy="65253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g=inline('-1+x+2*exp(-x)','x')</a:t>
            </a:r>
            <a:endParaRPr lang="el-GR" dirty="0" smtClean="0"/>
          </a:p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c2=1/3;</a:t>
            </a:r>
            <a:endParaRPr lang="el-GR" dirty="0" smtClean="0"/>
          </a:p>
          <a:p>
            <a:r>
              <a:rPr lang="en-US" dirty="0" smtClean="0"/>
              <a:t>c3=2/5;</a:t>
            </a:r>
            <a:endParaRPr lang="el-GR" dirty="0" smtClean="0"/>
          </a:p>
          <a:p>
            <a:r>
              <a:rPr lang="en-US" dirty="0" smtClean="0"/>
              <a:t>c4=1;</a:t>
            </a:r>
            <a:endParaRPr lang="el-GR" dirty="0" smtClean="0"/>
          </a:p>
          <a:p>
            <a:r>
              <a:rPr lang="en-US" dirty="0" smtClean="0"/>
              <a:t>c5=2/3;</a:t>
            </a:r>
            <a:endParaRPr lang="el-GR" dirty="0" smtClean="0"/>
          </a:p>
          <a:p>
            <a:r>
              <a:rPr lang="en-US" dirty="0" smtClean="0"/>
              <a:t>c6=4/5;</a:t>
            </a:r>
            <a:endParaRPr lang="el-GR" dirty="0" smtClean="0"/>
          </a:p>
          <a:p>
            <a:r>
              <a:rPr lang="en-US" dirty="0" smtClean="0"/>
              <a:t>w1=23/192;</a:t>
            </a:r>
            <a:endParaRPr lang="el-GR" dirty="0" smtClean="0"/>
          </a:p>
          <a:p>
            <a:r>
              <a:rPr lang="en-US" dirty="0" smtClean="0"/>
              <a:t>w2=0;</a:t>
            </a:r>
            <a:endParaRPr lang="el-GR" dirty="0" smtClean="0"/>
          </a:p>
          <a:p>
            <a:r>
              <a:rPr lang="en-US" dirty="0" smtClean="0"/>
              <a:t>w3=125/192;</a:t>
            </a:r>
            <a:endParaRPr lang="el-GR" dirty="0" smtClean="0"/>
          </a:p>
          <a:p>
            <a:r>
              <a:rPr lang="en-US" dirty="0" smtClean="0"/>
              <a:t>w4=-81/192;</a:t>
            </a:r>
            <a:endParaRPr lang="el-GR" dirty="0" smtClean="0"/>
          </a:p>
          <a:p>
            <a:r>
              <a:rPr lang="en-US" dirty="0" smtClean="0"/>
              <a:t>w5=125/192;</a:t>
            </a:r>
            <a:endParaRPr lang="el-GR" dirty="0" smtClean="0"/>
          </a:p>
          <a:p>
            <a:r>
              <a:rPr lang="en-US" dirty="0" smtClean="0"/>
              <a:t>a21=1/3;</a:t>
            </a:r>
            <a:endParaRPr lang="el-GR" dirty="0" smtClean="0"/>
          </a:p>
          <a:p>
            <a:r>
              <a:rPr lang="en-US" dirty="0" smtClean="0"/>
              <a:t>a31=4/25;</a:t>
            </a:r>
            <a:endParaRPr lang="el-GR" dirty="0" smtClean="0"/>
          </a:p>
          <a:p>
            <a:r>
              <a:rPr lang="en-US" dirty="0" smtClean="0"/>
              <a:t>a32=6/25;</a:t>
            </a:r>
            <a:endParaRPr lang="el-GR" dirty="0" smtClean="0"/>
          </a:p>
          <a:p>
            <a:r>
              <a:rPr lang="en-US" dirty="0" smtClean="0"/>
              <a:t>a41=1/4;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332656"/>
            <a:ext cx="4041775" cy="652534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a42=-12/4;</a:t>
            </a:r>
            <a:endParaRPr lang="el-GR" dirty="0" smtClean="0"/>
          </a:p>
          <a:p>
            <a:r>
              <a:rPr lang="en-US" dirty="0" smtClean="0"/>
              <a:t>a43=15/4;</a:t>
            </a:r>
            <a:endParaRPr lang="el-GR" dirty="0" smtClean="0"/>
          </a:p>
          <a:p>
            <a:r>
              <a:rPr lang="en-US" dirty="0" smtClean="0"/>
              <a:t>a51=6/81;</a:t>
            </a:r>
            <a:endParaRPr lang="el-GR" dirty="0" smtClean="0"/>
          </a:p>
          <a:p>
            <a:r>
              <a:rPr lang="en-US" dirty="0" smtClean="0"/>
              <a:t>a52=90/81;</a:t>
            </a:r>
            <a:endParaRPr lang="el-GR" dirty="0" smtClean="0"/>
          </a:p>
          <a:p>
            <a:r>
              <a:rPr lang="en-US" dirty="0" smtClean="0"/>
              <a:t>a53=-50/81;</a:t>
            </a:r>
            <a:endParaRPr lang="el-GR" dirty="0" smtClean="0"/>
          </a:p>
          <a:p>
            <a:r>
              <a:rPr lang="en-US" dirty="0" smtClean="0"/>
              <a:t>a54=8/81;</a:t>
            </a:r>
            <a:endParaRPr lang="el-GR" dirty="0" smtClean="0"/>
          </a:p>
          <a:p>
            <a:r>
              <a:rPr lang="en-US" dirty="0" smtClean="0"/>
              <a:t>a61=6/75;</a:t>
            </a:r>
            <a:endParaRPr lang="el-GR" dirty="0" smtClean="0"/>
          </a:p>
          <a:p>
            <a:r>
              <a:rPr lang="en-US" dirty="0" smtClean="0"/>
              <a:t>a62=36/75;</a:t>
            </a:r>
            <a:endParaRPr lang="el-GR" dirty="0" smtClean="0"/>
          </a:p>
          <a:p>
            <a:r>
              <a:rPr lang="en-US" dirty="0" smtClean="0"/>
              <a:t>a63=10/75;</a:t>
            </a:r>
            <a:endParaRPr lang="el-GR" dirty="0" smtClean="0"/>
          </a:p>
          <a:p>
            <a:r>
              <a:rPr lang="en-US" dirty="0" smtClean="0"/>
              <a:t>a64=8/75;</a:t>
            </a:r>
            <a:endParaRPr lang="el-GR" dirty="0" smtClean="0"/>
          </a:p>
          <a:p>
            <a:r>
              <a:rPr lang="en-US" dirty="0" smtClean="0"/>
              <a:t>a65=0;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k4=h*f(</a:t>
            </a:r>
            <a:r>
              <a:rPr lang="en-US" dirty="0" err="1" smtClean="0"/>
              <a:t>i</a:t>
            </a:r>
            <a:r>
              <a:rPr lang="en-US" dirty="0" smtClean="0"/>
              <a:t>(n)+c5*</a:t>
            </a:r>
            <a:r>
              <a:rPr lang="en-US" dirty="0" err="1" smtClean="0"/>
              <a:t>h,y</a:t>
            </a:r>
            <a:r>
              <a:rPr lang="en-US" dirty="0" smtClean="0"/>
              <a:t>(n)+a41*k1+a42*k2+a43*k3);</a:t>
            </a:r>
            <a:endParaRPr lang="el-GR" dirty="0" smtClean="0"/>
          </a:p>
          <a:p>
            <a:r>
              <a:rPr lang="en-US" dirty="0" smtClean="0"/>
              <a:t>k5=h*f(</a:t>
            </a:r>
            <a:r>
              <a:rPr lang="en-US" dirty="0" err="1" smtClean="0"/>
              <a:t>i</a:t>
            </a:r>
            <a:r>
              <a:rPr lang="en-US" dirty="0" smtClean="0"/>
              <a:t>(n)+c5*</a:t>
            </a:r>
            <a:r>
              <a:rPr lang="en-US" dirty="0" err="1" smtClean="0"/>
              <a:t>h,y</a:t>
            </a:r>
            <a:r>
              <a:rPr lang="en-US" dirty="0" smtClean="0"/>
              <a:t>(n)+a51*k1+a52*k2+a53*k3+a54*k4);</a:t>
            </a:r>
            <a:endParaRPr lang="el-GR" dirty="0" smtClean="0"/>
          </a:p>
          <a:p>
            <a:r>
              <a:rPr lang="en-US" dirty="0" smtClean="0"/>
              <a:t>k6=h*f(</a:t>
            </a:r>
            <a:r>
              <a:rPr lang="en-US" dirty="0" err="1" smtClean="0"/>
              <a:t>i</a:t>
            </a:r>
            <a:r>
              <a:rPr lang="en-US" dirty="0" smtClean="0"/>
              <a:t>(n)+c6*</a:t>
            </a:r>
            <a:r>
              <a:rPr lang="en-US" dirty="0" err="1" smtClean="0"/>
              <a:t>h,y</a:t>
            </a:r>
            <a:r>
              <a:rPr lang="en-US" dirty="0" smtClean="0"/>
              <a:t>(n)+a61*k1+a62*k2+a63*k3+a64*k4+a65*k5);</a:t>
            </a:r>
            <a:endParaRPr lang="el-GR" dirty="0" smtClean="0"/>
          </a:p>
          <a:p>
            <a:r>
              <a:rPr lang="en-US" dirty="0" smtClean="0"/>
              <a:t>y(n+1)=y(n)+w1*k1+w2*k2+w3*k3+w4*k4+w5*k5;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j=1:1:10</a:t>
            </a:r>
            <a:endParaRPr lang="el-GR" dirty="0" smtClean="0"/>
          </a:p>
          <a:p>
            <a:r>
              <a:rPr lang="en-US" dirty="0" smtClean="0"/>
              <a:t>    e=abs(g((j-1)/100)-y(j));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538" y="1508760"/>
          <a:ext cx="8208912" cy="3840480"/>
        </p:xfrm>
        <a:graphic>
          <a:graphicData uri="http://schemas.openxmlformats.org/drawingml/2006/table">
            <a:tbl>
              <a:tblPr/>
              <a:tblGrid>
                <a:gridCol w="417764"/>
                <a:gridCol w="1947787"/>
                <a:gridCol w="1947787"/>
                <a:gridCol w="1947787"/>
                <a:gridCol w="1947787"/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x(i)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0,25000000000000000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0,97392126812126400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0,80760156614281000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0,16631970197845400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0,89277859971970300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0,71306131942526700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0,17971728029443600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0,75000000000000000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0,77989181057362500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0,69473310548202900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0,08515870509159600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0,66044871160543600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0,73575888234288500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0,075310170737449100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692696"/>
          <a:ext cx="4644008" cy="6231892"/>
        </p:xfrm>
        <a:graphic>
          <a:graphicData uri="http://schemas.openxmlformats.org/drawingml/2006/table">
            <a:tbl>
              <a:tblPr/>
              <a:tblGrid>
                <a:gridCol w="1729206"/>
                <a:gridCol w="1565437"/>
                <a:gridCol w="1349365"/>
              </a:tblGrid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x(i)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0,9958606944972650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0,9819090660571790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0,9588763588321920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0,9279707331497740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0,8907223217288460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0,8488053251585730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0,8038727235329100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0,7574286978177510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2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0,7107492502820590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2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0,6648487321494500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644008" y="692696"/>
          <a:ext cx="4320480" cy="6165300"/>
        </p:xfrm>
        <a:graphic>
          <a:graphicData uri="http://schemas.openxmlformats.org/drawingml/2006/table">
            <a:tbl>
              <a:tblPr/>
              <a:tblGrid>
                <a:gridCol w="2054527"/>
                <a:gridCol w="2265953"/>
              </a:tblGrid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g(i)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0,9096748360719190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0,086185858425346000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0,8374615061559640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0,144447559901215000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0,7816364413634360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0,177239917468756000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0,7406400920712790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0,187330641078495000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0,7130613194252670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0,177661002303579000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0,6976232721880530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0,151182052970520000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0,6931706075828190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0,110702115950091000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0,6986579282344430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0,058770769583308100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0,7131393194811980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0,002390069199138980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0,7357588823428850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0,070910150193435100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675" y="0"/>
            <a:ext cx="5267325" cy="697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0" y="1340768"/>
            <a:ext cx="3275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Η γραφική παράσταση της προσεγγιστικής λύσης δίνεται από το πρώτο γράφημα ενώ η ακριβής λύση δίνεται από το δεύτερο γράφημα.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Θεώρημα: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83915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0" y="2852936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Θεώρημα: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7524750" cy="32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1" y="0"/>
            <a:ext cx="5270499" cy="657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4"/>
                </a:solidFill>
              </a:rPr>
              <a:t>FEHLBERG </a:t>
            </a:r>
            <a:r>
              <a:rPr lang="el-GR" sz="2000" b="1" u="sng" dirty="0" smtClean="0">
                <a:solidFill>
                  <a:schemeClr val="accent4"/>
                </a:solidFill>
              </a:rPr>
              <a:t>ΤΥΠΟΣ</a:t>
            </a:r>
            <a:endParaRPr lang="el-GR" sz="2000" b="1" u="sng" dirty="0">
              <a:solidFill>
                <a:schemeClr val="accent4"/>
              </a:solidFill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742950"/>
            <a:ext cx="80581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42863"/>
            <a:ext cx="7239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590550"/>
            <a:ext cx="89344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52550"/>
            <a:ext cx="74104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2133600"/>
            <a:ext cx="8505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36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</a:rPr>
              <a:t>MATLAB FEHLBERG(5,6)</a:t>
            </a:r>
            <a:endParaRPr lang="el-GR" sz="2000" dirty="0">
              <a:solidFill>
                <a:schemeClr val="accent4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476672"/>
            <a:ext cx="4040188" cy="638132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g=inline('-1+x+2*exp(-x)','x')</a:t>
            </a:r>
            <a:endParaRPr lang="el-GR" dirty="0" smtClean="0"/>
          </a:p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c2=1/6;</a:t>
            </a:r>
            <a:endParaRPr lang="el-GR" dirty="0" smtClean="0"/>
          </a:p>
          <a:p>
            <a:r>
              <a:rPr lang="en-US" dirty="0" smtClean="0"/>
              <a:t>c3=4/15;</a:t>
            </a:r>
            <a:endParaRPr lang="el-GR" dirty="0" smtClean="0"/>
          </a:p>
          <a:p>
            <a:r>
              <a:rPr lang="en-US" dirty="0" smtClean="0"/>
              <a:t>c4=2/3;</a:t>
            </a:r>
            <a:endParaRPr lang="el-GR" dirty="0" smtClean="0"/>
          </a:p>
          <a:p>
            <a:r>
              <a:rPr lang="en-US" dirty="0" smtClean="0"/>
              <a:t>c5=4/5;</a:t>
            </a:r>
            <a:endParaRPr lang="el-GR" dirty="0" smtClean="0"/>
          </a:p>
          <a:p>
            <a:r>
              <a:rPr lang="en-US" dirty="0" smtClean="0"/>
              <a:t>c6=1;</a:t>
            </a:r>
            <a:endParaRPr lang="el-GR" dirty="0" smtClean="0"/>
          </a:p>
          <a:p>
            <a:r>
              <a:rPr lang="en-US" dirty="0" smtClean="0"/>
              <a:t>w1=31/384;</a:t>
            </a:r>
            <a:endParaRPr lang="el-GR" dirty="0" smtClean="0"/>
          </a:p>
          <a:p>
            <a:r>
              <a:rPr lang="en-US" dirty="0" smtClean="0"/>
              <a:t>w2=0;</a:t>
            </a:r>
            <a:endParaRPr lang="el-GR" dirty="0" smtClean="0"/>
          </a:p>
          <a:p>
            <a:r>
              <a:rPr lang="en-US" dirty="0" smtClean="0"/>
              <a:t>w3=1125/2816;</a:t>
            </a:r>
            <a:endParaRPr lang="el-GR" dirty="0" smtClean="0"/>
          </a:p>
          <a:p>
            <a:r>
              <a:rPr lang="en-US" dirty="0" smtClean="0"/>
              <a:t>w4=9/32;</a:t>
            </a:r>
            <a:endParaRPr lang="el-GR" dirty="0" smtClean="0"/>
          </a:p>
          <a:p>
            <a:r>
              <a:rPr lang="en-US" dirty="0" smtClean="0"/>
              <a:t>w5=125/768;</a:t>
            </a:r>
            <a:endParaRPr lang="el-GR" dirty="0" smtClean="0"/>
          </a:p>
          <a:p>
            <a:r>
              <a:rPr lang="en-US" dirty="0" smtClean="0"/>
              <a:t>w6=5/66;</a:t>
            </a:r>
            <a:endParaRPr lang="el-GR" dirty="0" smtClean="0"/>
          </a:p>
          <a:p>
            <a:r>
              <a:rPr lang="en-US" dirty="0" smtClean="0"/>
              <a:t>a21=1/6;</a:t>
            </a:r>
            <a:endParaRPr lang="el-GR" dirty="0" smtClean="0"/>
          </a:p>
          <a:p>
            <a:r>
              <a:rPr lang="en-US" dirty="0" smtClean="0"/>
              <a:t>a31=4/75;</a:t>
            </a:r>
            <a:endParaRPr lang="el-GR" dirty="0" smtClean="0"/>
          </a:p>
          <a:p>
            <a:r>
              <a:rPr lang="en-US" dirty="0" smtClean="0"/>
              <a:t>a32=16/75;</a:t>
            </a:r>
            <a:endParaRPr lang="el-GR" dirty="0" smtClean="0"/>
          </a:p>
          <a:p>
            <a:r>
              <a:rPr lang="en-US" dirty="0" smtClean="0"/>
              <a:t>a41=5/6;</a:t>
            </a:r>
            <a:endParaRPr lang="el-GR" dirty="0" smtClean="0"/>
          </a:p>
          <a:p>
            <a:r>
              <a:rPr lang="en-US" dirty="0" smtClean="0"/>
              <a:t>a42=-8/3;</a:t>
            </a:r>
            <a:endParaRPr lang="el-GR" dirty="0" smtClean="0"/>
          </a:p>
          <a:p>
            <a:r>
              <a:rPr lang="en-US" dirty="0" smtClean="0"/>
              <a:t>a43=5/2;</a:t>
            </a:r>
            <a:endParaRPr lang="el-GR" dirty="0" smtClean="0"/>
          </a:p>
          <a:p>
            <a:r>
              <a:rPr lang="en-US" dirty="0" smtClean="0"/>
              <a:t>a51=-8/5;</a:t>
            </a:r>
            <a:endParaRPr lang="el-GR" dirty="0" smtClean="0"/>
          </a:p>
          <a:p>
            <a:r>
              <a:rPr lang="en-US" dirty="0" smtClean="0"/>
              <a:t>a52=144/25;</a:t>
            </a:r>
            <a:endParaRPr lang="el-GR" dirty="0" smtClean="0"/>
          </a:p>
          <a:p>
            <a:r>
              <a:rPr lang="en-US" dirty="0" smtClean="0"/>
              <a:t>a53=-4;</a:t>
            </a:r>
            <a:endParaRPr lang="el-GR" dirty="0" smtClean="0"/>
          </a:p>
          <a:p>
            <a:r>
              <a:rPr lang="en-US" dirty="0" smtClean="0"/>
              <a:t>a54=16/25;</a:t>
            </a:r>
            <a:endParaRPr lang="el-GR" dirty="0" smtClean="0"/>
          </a:p>
          <a:p>
            <a:r>
              <a:rPr lang="en-US" dirty="0" smtClean="0"/>
              <a:t>a61=361/320;</a:t>
            </a:r>
            <a:endParaRPr lang="el-GR" dirty="0" smtClean="0"/>
          </a:p>
          <a:p>
            <a:r>
              <a:rPr lang="en-US" dirty="0" smtClean="0"/>
              <a:t>a62=-18/5;</a:t>
            </a:r>
            <a:endParaRPr lang="el-GR" dirty="0" smtClean="0"/>
          </a:p>
          <a:p>
            <a:r>
              <a:rPr lang="en-US" dirty="0" smtClean="0"/>
              <a:t>a63=407/128;</a:t>
            </a:r>
            <a:endParaRPr lang="el-GR" dirty="0" smtClean="0"/>
          </a:p>
          <a:p>
            <a:r>
              <a:rPr lang="en-US" dirty="0" smtClean="0"/>
              <a:t>a64=-11/80;</a:t>
            </a:r>
            <a:endParaRPr lang="el-GR" dirty="0" smtClean="0"/>
          </a:p>
          <a:p>
            <a:r>
              <a:rPr lang="en-US" dirty="0" smtClean="0"/>
              <a:t>a65=55/128;</a:t>
            </a:r>
            <a:endParaRPr lang="el-GR" dirty="0" smtClean="0"/>
          </a:p>
          <a:p>
            <a:r>
              <a:rPr lang="en-US" dirty="0" smtClean="0"/>
              <a:t>h=0.25;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=0:0.25:1;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=5;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476672"/>
            <a:ext cx="4041775" cy="63813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k4=h*f(</a:t>
            </a:r>
            <a:r>
              <a:rPr lang="en-US" dirty="0" err="1" smtClean="0"/>
              <a:t>i</a:t>
            </a:r>
            <a:r>
              <a:rPr lang="en-US" dirty="0" smtClean="0"/>
              <a:t>(n)+c5*</a:t>
            </a:r>
            <a:r>
              <a:rPr lang="en-US" dirty="0" err="1" smtClean="0"/>
              <a:t>h,y</a:t>
            </a:r>
            <a:r>
              <a:rPr lang="en-US" dirty="0" smtClean="0"/>
              <a:t>(n)+a41*k1+a42*k2+a43*k3);</a:t>
            </a:r>
            <a:endParaRPr lang="el-GR" dirty="0" smtClean="0"/>
          </a:p>
          <a:p>
            <a:r>
              <a:rPr lang="en-US" dirty="0" smtClean="0"/>
              <a:t>k5=h*f(</a:t>
            </a:r>
            <a:r>
              <a:rPr lang="en-US" dirty="0" err="1" smtClean="0"/>
              <a:t>i</a:t>
            </a:r>
            <a:r>
              <a:rPr lang="en-US" dirty="0" smtClean="0"/>
              <a:t>(n)+c5*</a:t>
            </a:r>
            <a:r>
              <a:rPr lang="en-US" dirty="0" err="1" smtClean="0"/>
              <a:t>h,y</a:t>
            </a:r>
            <a:r>
              <a:rPr lang="en-US" dirty="0" smtClean="0"/>
              <a:t>(n)+a51*k1+a52*k2+a53*k3+a54*k4);</a:t>
            </a:r>
            <a:endParaRPr lang="el-GR" dirty="0" smtClean="0"/>
          </a:p>
          <a:p>
            <a:r>
              <a:rPr lang="en-US" dirty="0" smtClean="0"/>
              <a:t>k6=h*f(</a:t>
            </a:r>
            <a:r>
              <a:rPr lang="en-US" dirty="0" err="1" smtClean="0"/>
              <a:t>i</a:t>
            </a:r>
            <a:r>
              <a:rPr lang="en-US" dirty="0" smtClean="0"/>
              <a:t>(n)+c6*</a:t>
            </a:r>
            <a:r>
              <a:rPr lang="en-US" dirty="0" err="1" smtClean="0"/>
              <a:t>h,y</a:t>
            </a:r>
            <a:r>
              <a:rPr lang="en-US" dirty="0" smtClean="0"/>
              <a:t>(n)+a61*k1+a62*k2+a63*k3+a64*k4+a65*k5);</a:t>
            </a:r>
            <a:endParaRPr lang="el-GR" dirty="0" smtClean="0"/>
          </a:p>
          <a:p>
            <a:r>
              <a:rPr lang="en-US" dirty="0" smtClean="0"/>
              <a:t>y(n+1)=y(n)+w1*k1+w2*k2+w3*k3+w4*k4+w5*k5+w6*k6;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=0:0.25:1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=0:0.25:1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j=1:1:5</a:t>
            </a:r>
            <a:endParaRPr lang="el-GR" dirty="0" smtClean="0"/>
          </a:p>
          <a:p>
            <a:r>
              <a:rPr lang="en-US" dirty="0" smtClean="0"/>
              <a:t>    e=abs(g((j-1)/100)-y(j));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l-GR" dirty="0" err="1" smtClean="0"/>
              <a:t>disp</a:t>
            </a:r>
            <a:r>
              <a:rPr lang="el-GR" dirty="0" smtClean="0"/>
              <a:t>(e)</a:t>
            </a:r>
          </a:p>
          <a:p>
            <a:r>
              <a:rPr lang="el-GR" dirty="0" err="1" smtClean="0"/>
              <a:t>end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476672"/>
            <a:ext cx="4040188" cy="638132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f=inline('-x*y^2','x','y')</a:t>
            </a:r>
            <a:endParaRPr lang="el-GR" dirty="0" smtClean="0"/>
          </a:p>
          <a:p>
            <a:r>
              <a:rPr lang="en-US" dirty="0" err="1" smtClean="0"/>
              <a:t>dsolve</a:t>
            </a:r>
            <a:r>
              <a:rPr lang="en-US" dirty="0" smtClean="0"/>
              <a:t>('</a:t>
            </a:r>
            <a:r>
              <a:rPr lang="en-US" dirty="0" err="1" smtClean="0"/>
              <a:t>Dy</a:t>
            </a:r>
            <a:r>
              <a:rPr lang="en-US" dirty="0" smtClean="0"/>
              <a:t>=-x*y^2','y(0)=1','x');</a:t>
            </a:r>
            <a:endParaRPr lang="el-GR" dirty="0" smtClean="0"/>
          </a:p>
          <a:p>
            <a:r>
              <a:rPr lang="en-US" dirty="0" smtClean="0"/>
              <a:t>g=inline('-1+x+2*exp(-x)','x')</a:t>
            </a:r>
            <a:endParaRPr lang="el-GR" dirty="0" smtClean="0"/>
          </a:p>
          <a:p>
            <a:r>
              <a:rPr lang="en-US" dirty="0" smtClean="0"/>
              <a:t>format('long')</a:t>
            </a:r>
            <a:endParaRPr lang="el-GR" dirty="0" smtClean="0"/>
          </a:p>
          <a:p>
            <a:r>
              <a:rPr lang="en-US" dirty="0" smtClean="0"/>
              <a:t>c1=0;</a:t>
            </a:r>
            <a:endParaRPr lang="el-GR" dirty="0" smtClean="0"/>
          </a:p>
          <a:p>
            <a:r>
              <a:rPr lang="en-US" dirty="0" smtClean="0"/>
              <a:t>c2=1/6;</a:t>
            </a:r>
            <a:endParaRPr lang="el-GR" dirty="0" smtClean="0"/>
          </a:p>
          <a:p>
            <a:r>
              <a:rPr lang="en-US" dirty="0" smtClean="0"/>
              <a:t>c3=4/15;</a:t>
            </a:r>
            <a:endParaRPr lang="el-GR" dirty="0" smtClean="0"/>
          </a:p>
          <a:p>
            <a:r>
              <a:rPr lang="en-US" dirty="0" smtClean="0"/>
              <a:t>c4=2/3;</a:t>
            </a:r>
            <a:endParaRPr lang="el-GR" dirty="0" smtClean="0"/>
          </a:p>
          <a:p>
            <a:r>
              <a:rPr lang="en-US" dirty="0" smtClean="0"/>
              <a:t>c5=4/5;</a:t>
            </a:r>
            <a:endParaRPr lang="el-GR" dirty="0" smtClean="0"/>
          </a:p>
          <a:p>
            <a:r>
              <a:rPr lang="en-US" dirty="0" smtClean="0"/>
              <a:t>c6=1;</a:t>
            </a:r>
            <a:endParaRPr lang="el-GR" dirty="0" smtClean="0"/>
          </a:p>
          <a:p>
            <a:r>
              <a:rPr lang="en-US" dirty="0" smtClean="0"/>
              <a:t>w1=31/384;</a:t>
            </a:r>
            <a:endParaRPr lang="el-GR" dirty="0" smtClean="0"/>
          </a:p>
          <a:p>
            <a:r>
              <a:rPr lang="en-US" dirty="0" smtClean="0"/>
              <a:t>w2=0;</a:t>
            </a:r>
            <a:endParaRPr lang="el-GR" dirty="0" smtClean="0"/>
          </a:p>
          <a:p>
            <a:r>
              <a:rPr lang="en-US" dirty="0" smtClean="0"/>
              <a:t>w3=1125/2816;</a:t>
            </a:r>
            <a:endParaRPr lang="el-GR" dirty="0" smtClean="0"/>
          </a:p>
          <a:p>
            <a:r>
              <a:rPr lang="en-US" dirty="0" smtClean="0"/>
              <a:t>w4=9/32;</a:t>
            </a:r>
            <a:endParaRPr lang="el-GR" dirty="0" smtClean="0"/>
          </a:p>
          <a:p>
            <a:r>
              <a:rPr lang="en-US" dirty="0" smtClean="0"/>
              <a:t>w5=125/768;</a:t>
            </a:r>
            <a:endParaRPr lang="el-GR" dirty="0" smtClean="0"/>
          </a:p>
          <a:p>
            <a:r>
              <a:rPr lang="en-US" dirty="0" smtClean="0"/>
              <a:t>w6=5/66;</a:t>
            </a:r>
            <a:endParaRPr lang="el-GR" dirty="0" smtClean="0"/>
          </a:p>
          <a:p>
            <a:r>
              <a:rPr lang="en-US" dirty="0" smtClean="0"/>
              <a:t>a21=1/6;</a:t>
            </a:r>
            <a:endParaRPr lang="el-GR" dirty="0" smtClean="0"/>
          </a:p>
          <a:p>
            <a:r>
              <a:rPr lang="en-US" dirty="0" smtClean="0"/>
              <a:t>a31=4/75;</a:t>
            </a:r>
            <a:endParaRPr lang="el-GR" dirty="0" smtClean="0"/>
          </a:p>
          <a:p>
            <a:r>
              <a:rPr lang="en-US" dirty="0" smtClean="0"/>
              <a:t>a32=16/75;</a:t>
            </a:r>
            <a:endParaRPr lang="el-GR" dirty="0" smtClean="0"/>
          </a:p>
          <a:p>
            <a:r>
              <a:rPr lang="en-US" dirty="0" smtClean="0"/>
              <a:t>a41=5/6;</a:t>
            </a:r>
            <a:endParaRPr lang="el-GR" dirty="0" smtClean="0"/>
          </a:p>
          <a:p>
            <a:r>
              <a:rPr lang="en-US" dirty="0" smtClean="0"/>
              <a:t>a42=-8/3;</a:t>
            </a:r>
            <a:endParaRPr lang="el-GR" dirty="0" smtClean="0"/>
          </a:p>
          <a:p>
            <a:r>
              <a:rPr lang="en-US" dirty="0" smtClean="0"/>
              <a:t>a43=5/2;</a:t>
            </a:r>
            <a:endParaRPr lang="el-GR" dirty="0" smtClean="0"/>
          </a:p>
          <a:p>
            <a:r>
              <a:rPr lang="en-US" dirty="0" smtClean="0"/>
              <a:t>a51=-8/5;</a:t>
            </a:r>
            <a:endParaRPr lang="el-GR" dirty="0" smtClean="0"/>
          </a:p>
          <a:p>
            <a:r>
              <a:rPr lang="en-US" dirty="0" smtClean="0"/>
              <a:t>a52=144/25;</a:t>
            </a:r>
            <a:endParaRPr lang="el-GR" dirty="0" smtClean="0"/>
          </a:p>
          <a:p>
            <a:r>
              <a:rPr lang="en-US" dirty="0" smtClean="0"/>
              <a:t>a53=-4;</a:t>
            </a:r>
            <a:endParaRPr lang="el-GR" dirty="0" smtClean="0"/>
          </a:p>
          <a:p>
            <a:r>
              <a:rPr lang="en-US" dirty="0" smtClean="0"/>
              <a:t>a54=16/25;</a:t>
            </a:r>
            <a:endParaRPr lang="el-GR" dirty="0" smtClean="0"/>
          </a:p>
          <a:p>
            <a:r>
              <a:rPr lang="en-US" dirty="0" smtClean="0"/>
              <a:t>a61=361/320;</a:t>
            </a:r>
            <a:endParaRPr lang="el-GR" dirty="0" smtClean="0"/>
          </a:p>
          <a:p>
            <a:r>
              <a:rPr lang="en-US" dirty="0" smtClean="0"/>
              <a:t>a62=-18/5;</a:t>
            </a:r>
            <a:endParaRPr lang="el-GR" dirty="0" smtClean="0"/>
          </a:p>
          <a:p>
            <a:r>
              <a:rPr lang="en-US" dirty="0" smtClean="0"/>
              <a:t>a63=407/128;</a:t>
            </a:r>
            <a:endParaRPr lang="el-GR" dirty="0" smtClean="0"/>
          </a:p>
          <a:p>
            <a:r>
              <a:rPr lang="en-US" dirty="0" smtClean="0"/>
              <a:t>a64=-11/80;</a:t>
            </a:r>
            <a:endParaRPr lang="el-GR" dirty="0" smtClean="0"/>
          </a:p>
          <a:p>
            <a:r>
              <a:rPr lang="en-US" dirty="0" smtClean="0"/>
              <a:t>a65=55/128;</a:t>
            </a:r>
            <a:endParaRPr lang="el-GR" dirty="0" smtClean="0"/>
          </a:p>
          <a:p>
            <a:r>
              <a:rPr lang="en-US" dirty="0" smtClean="0"/>
              <a:t>h=0.1;</a:t>
            </a:r>
            <a:endParaRPr lang="el-GR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=0:0.1:1;</a:t>
            </a:r>
            <a:endParaRPr lang="el-GR" dirty="0" smtClean="0"/>
          </a:p>
          <a:p>
            <a:r>
              <a:rPr lang="en-US" dirty="0" err="1" smtClean="0"/>
              <a:t>nstep</a:t>
            </a:r>
            <a:r>
              <a:rPr lang="en-US" dirty="0" smtClean="0"/>
              <a:t>=11;</a:t>
            </a:r>
            <a:endParaRPr lang="el-GR" dirty="0" smtClean="0"/>
          </a:p>
          <a:p>
            <a:r>
              <a:rPr lang="en-US" dirty="0" smtClean="0"/>
              <a:t>y(1)=1;</a:t>
            </a:r>
            <a:endParaRPr lang="el-GR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476672"/>
            <a:ext cx="4041775" cy="638132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k1=h*f(</a:t>
            </a:r>
            <a:r>
              <a:rPr lang="en-US" dirty="0" err="1" smtClean="0"/>
              <a:t>i</a:t>
            </a:r>
            <a:r>
              <a:rPr lang="en-US" dirty="0" smtClean="0"/>
              <a:t>(n)+c1*</a:t>
            </a:r>
            <a:r>
              <a:rPr lang="en-US" dirty="0" err="1" smtClean="0"/>
              <a:t>h,y</a:t>
            </a:r>
            <a:r>
              <a:rPr lang="en-US" dirty="0" smtClean="0"/>
              <a:t>(n));</a:t>
            </a:r>
            <a:endParaRPr lang="el-GR" dirty="0" smtClean="0"/>
          </a:p>
          <a:p>
            <a:r>
              <a:rPr lang="en-US" dirty="0" smtClean="0"/>
              <a:t>k2=h*f(</a:t>
            </a:r>
            <a:r>
              <a:rPr lang="en-US" dirty="0" err="1" smtClean="0"/>
              <a:t>i</a:t>
            </a:r>
            <a:r>
              <a:rPr lang="en-US" dirty="0" smtClean="0"/>
              <a:t>(n)+c2*</a:t>
            </a:r>
            <a:r>
              <a:rPr lang="en-US" dirty="0" err="1" smtClean="0"/>
              <a:t>h,y</a:t>
            </a:r>
            <a:r>
              <a:rPr lang="en-US" dirty="0" smtClean="0"/>
              <a:t>(n)+a21*k1);</a:t>
            </a:r>
            <a:endParaRPr lang="el-GR" dirty="0" smtClean="0"/>
          </a:p>
          <a:p>
            <a:r>
              <a:rPr lang="en-US" dirty="0" smtClean="0"/>
              <a:t>k3=h*f(</a:t>
            </a:r>
            <a:r>
              <a:rPr lang="en-US" dirty="0" err="1" smtClean="0"/>
              <a:t>i</a:t>
            </a:r>
            <a:r>
              <a:rPr lang="en-US" dirty="0" smtClean="0"/>
              <a:t>(n)+c3*</a:t>
            </a:r>
            <a:r>
              <a:rPr lang="en-US" dirty="0" err="1" smtClean="0"/>
              <a:t>h,y</a:t>
            </a:r>
            <a:r>
              <a:rPr lang="en-US" dirty="0" smtClean="0"/>
              <a:t>(n)+a31*k1+a32*k2);</a:t>
            </a:r>
            <a:endParaRPr lang="el-GR" dirty="0" smtClean="0"/>
          </a:p>
          <a:p>
            <a:r>
              <a:rPr lang="en-US" dirty="0" smtClean="0"/>
              <a:t>k4=h*f(</a:t>
            </a:r>
            <a:r>
              <a:rPr lang="en-US" dirty="0" err="1" smtClean="0"/>
              <a:t>i</a:t>
            </a:r>
            <a:r>
              <a:rPr lang="en-US" dirty="0" smtClean="0"/>
              <a:t>(n)+c5*</a:t>
            </a:r>
            <a:r>
              <a:rPr lang="en-US" dirty="0" err="1" smtClean="0"/>
              <a:t>h,y</a:t>
            </a:r>
            <a:r>
              <a:rPr lang="en-US" dirty="0" smtClean="0"/>
              <a:t>(n)+a41*k1+a42*k2+a43*k3);</a:t>
            </a:r>
            <a:endParaRPr lang="el-GR" dirty="0" smtClean="0"/>
          </a:p>
          <a:p>
            <a:r>
              <a:rPr lang="en-US" dirty="0" smtClean="0"/>
              <a:t>k5=h*f(</a:t>
            </a:r>
            <a:r>
              <a:rPr lang="en-US" dirty="0" err="1" smtClean="0"/>
              <a:t>i</a:t>
            </a:r>
            <a:r>
              <a:rPr lang="en-US" dirty="0" smtClean="0"/>
              <a:t>(n)+c5*</a:t>
            </a:r>
            <a:r>
              <a:rPr lang="en-US" dirty="0" err="1" smtClean="0"/>
              <a:t>h,y</a:t>
            </a:r>
            <a:r>
              <a:rPr lang="en-US" dirty="0" smtClean="0"/>
              <a:t>(n)+a51*k1+a52*k2+a53*k3+a54*k4);</a:t>
            </a:r>
            <a:endParaRPr lang="el-GR" dirty="0" smtClean="0"/>
          </a:p>
          <a:p>
            <a:r>
              <a:rPr lang="en-US" dirty="0" smtClean="0"/>
              <a:t>k6=h*f(</a:t>
            </a:r>
            <a:r>
              <a:rPr lang="en-US" dirty="0" err="1" smtClean="0"/>
              <a:t>i</a:t>
            </a:r>
            <a:r>
              <a:rPr lang="en-US" dirty="0" smtClean="0"/>
              <a:t>(n)+c6*</a:t>
            </a:r>
            <a:r>
              <a:rPr lang="en-US" dirty="0" err="1" smtClean="0"/>
              <a:t>h,y</a:t>
            </a:r>
            <a:r>
              <a:rPr lang="en-US" dirty="0" smtClean="0"/>
              <a:t>(n)+a61*k1+a62*k2+a63*k3+a64*k4+a65*k5);</a:t>
            </a:r>
            <a:endParaRPr lang="el-GR" dirty="0" smtClean="0"/>
          </a:p>
          <a:p>
            <a:r>
              <a:rPr lang="en-US" dirty="0" smtClean="0"/>
              <a:t>y(n+1)=y(n)+w1*k1+w2*k2+w3*k3+w4*k4+w5*k5+w6*k6;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(['x' num2str(</a:t>
            </a:r>
            <a:r>
              <a:rPr lang="en-US" dirty="0" err="1" smtClean="0"/>
              <a:t>i</a:t>
            </a:r>
            <a:r>
              <a:rPr lang="en-US" dirty="0" smtClean="0"/>
              <a:t>) '='])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n=1:nstep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(['y' num2str(n)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(y(n))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=0:0.1:1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 (['g' num2str(</a:t>
            </a:r>
            <a:r>
              <a:rPr lang="en-US" dirty="0" err="1" smtClean="0"/>
              <a:t>i</a:t>
            </a:r>
            <a:r>
              <a:rPr lang="en-US" dirty="0" smtClean="0"/>
              <a:t>) '=' ])</a:t>
            </a:r>
            <a:endParaRPr lang="el-GR" dirty="0" smtClean="0"/>
          </a:p>
          <a:p>
            <a:r>
              <a:rPr lang="en-US" dirty="0" err="1" smtClean="0"/>
              <a:t>disp</a:t>
            </a:r>
            <a:r>
              <a:rPr lang="en-US" dirty="0" smtClean="0"/>
              <a:t>(g(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for j=1:1:11</a:t>
            </a:r>
            <a:endParaRPr lang="el-GR" dirty="0" smtClean="0"/>
          </a:p>
          <a:p>
            <a:r>
              <a:rPr lang="en-US" dirty="0" smtClean="0"/>
              <a:t>    e=abs(g((j-1)/100)-y(j));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 (['e' num2str(j) '='])</a:t>
            </a:r>
            <a:endParaRPr lang="el-G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disp</a:t>
            </a:r>
            <a:r>
              <a:rPr lang="en-US" dirty="0" smtClean="0"/>
              <a:t>(e)</a:t>
            </a:r>
            <a:endParaRPr lang="el-GR" dirty="0" smtClean="0"/>
          </a:p>
          <a:p>
            <a:r>
              <a:rPr lang="en-US" dirty="0" smtClean="0"/>
              <a:t>end</a:t>
            </a:r>
            <a:endParaRPr lang="el-GR" dirty="0" smtClean="0"/>
          </a:p>
          <a:p>
            <a:r>
              <a:rPr lang="en-US" dirty="0" smtClean="0"/>
              <a:t>x=0:0.1:1;</a:t>
            </a:r>
            <a:endParaRPr lang="el-GR" dirty="0" smtClean="0"/>
          </a:p>
          <a:p>
            <a:r>
              <a:rPr lang="en-US" dirty="0" smtClean="0"/>
              <a:t>subplot(1,2,1)</a:t>
            </a:r>
            <a:endParaRPr lang="el-GR" dirty="0" smtClean="0"/>
          </a:p>
          <a:p>
            <a:r>
              <a:rPr lang="en-US" dirty="0" smtClean="0"/>
              <a:t>plot(y)</a:t>
            </a:r>
            <a:endParaRPr lang="el-GR" dirty="0" smtClean="0"/>
          </a:p>
          <a:p>
            <a:r>
              <a:rPr lang="en-US" dirty="0" smtClean="0"/>
              <a:t>subplot(1,2,2)</a:t>
            </a:r>
            <a:endParaRPr lang="el-GR" dirty="0" smtClean="0"/>
          </a:p>
          <a:p>
            <a:r>
              <a:rPr lang="en-US" dirty="0" smtClean="0"/>
              <a:t>plot(g(x))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h=0.25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539552" y="1508760"/>
          <a:ext cx="7704855" cy="3840480"/>
        </p:xfrm>
        <a:graphic>
          <a:graphicData uri="http://schemas.openxmlformats.org/drawingml/2006/table">
            <a:tbl>
              <a:tblPr/>
              <a:tblGrid>
                <a:gridCol w="392111"/>
                <a:gridCol w="1828186"/>
                <a:gridCol w="1828186"/>
                <a:gridCol w="1828186"/>
                <a:gridCol w="1828186"/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x(i)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g(i)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0,25000000000000000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0,96748725816639400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0,80760156614281000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0,15988569202358400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0,88518054475358300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0,71306131942526700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0,17211922532831600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0,75000000000000000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0,77620389181226300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0,69473310548202900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0,08147078633023400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0,66250274308956100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0,73575888234288500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0,07325613925332400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4"/>
                </a:solidFill>
              </a:rPr>
              <a:t>ΑΠΟΤΕΛΕΣΜΑΤΑ ΓΙΑ </a:t>
            </a:r>
            <a:r>
              <a:rPr lang="en-US" sz="2000" dirty="0" smtClean="0">
                <a:solidFill>
                  <a:schemeClr val="accent4"/>
                </a:solidFill>
              </a:rPr>
              <a:t>h=0.1</a:t>
            </a:r>
            <a:endParaRPr lang="el-GR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764704"/>
          <a:ext cx="4499992" cy="6111683"/>
        </p:xfrm>
        <a:graphic>
          <a:graphicData uri="http://schemas.openxmlformats.org/drawingml/2006/table">
            <a:tbl>
              <a:tblPr/>
              <a:tblGrid>
                <a:gridCol w="1675581"/>
                <a:gridCol w="1516891"/>
                <a:gridCol w="1307520"/>
              </a:tblGrid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x(i)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y(i)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0,9946534569351360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0,9796712590369670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0,9559079120251300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0,9246406926095370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0,8874087008231410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0,8458435041295440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0,8015215483094860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0,7558565362836840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17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0,7100368216745680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0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0,6650028610289030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7" marR="47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499992" y="764704"/>
          <a:ext cx="4392488" cy="6093300"/>
        </p:xfrm>
        <a:graphic>
          <a:graphicData uri="http://schemas.openxmlformats.org/drawingml/2006/table">
            <a:tbl>
              <a:tblPr/>
              <a:tblGrid>
                <a:gridCol w="2126535"/>
                <a:gridCol w="2265953"/>
              </a:tblGrid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g(i)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1,0000000000000000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0,000000000000000000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0,9096748360719190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0,084978620863216900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0,8374615061559640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0,142209752881003000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0,7816364413634360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0,174271470661694000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0,7406400920712790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0,184000600538258000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0,7130613194252670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0,174347381397874000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0,6976232721880530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0,148220231941491000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0,6931706075828190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0,108350940726667000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0,6986579282344430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0,057198608049241000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0,7131393194811980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0,003102497806629970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0,7357588823428850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0,070756021313982000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99592" y="170080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solidFill>
                  <a:schemeClr val="accent4"/>
                </a:solidFill>
              </a:rPr>
              <a:t>ΠΕΡΙΓΡΑΦΗ ΤΩΝ ΜΕΘΟΔΩΝ ΠΡΩΤΗΣ ΚΑΙ ΔΥΤΕΡΗΣ ΤΑΞΗΣ</a:t>
            </a:r>
            <a:endParaRPr lang="el-GR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340768"/>
            <a:ext cx="3275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Η γραφική παράσταση της προσεγγιστικής λύσης δίνεται από το πρώτο γράφημα ενώ η ακριβής λύση δίνεται από το δεύτερο γράφημα.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20688"/>
            <a:ext cx="55801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20688"/>
            <a:ext cx="533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6"/>
            <a:ext cx="533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79512" y="1052736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βήμα </a:t>
            </a:r>
            <a:r>
              <a:rPr lang="en-US" dirty="0" smtClean="0"/>
              <a:t>h=0.01 </a:t>
            </a:r>
            <a:r>
              <a:rPr lang="el-GR" dirty="0" smtClean="0"/>
              <a:t>στην τιμή χ=1 έχουμε </a:t>
            </a:r>
            <a:r>
              <a:rPr lang="en-US" dirty="0" smtClean="0"/>
              <a:t>y(1)=0.666500040441335</a:t>
            </a:r>
          </a:p>
          <a:p>
            <a:r>
              <a:rPr lang="en-US" dirty="0" smtClean="0"/>
              <a:t>g(1)= 0.735758882342885</a:t>
            </a:r>
          </a:p>
          <a:p>
            <a:r>
              <a:rPr lang="el-GR" dirty="0" smtClean="0"/>
              <a:t>και απόλυτο σφάλμα ίσο με</a:t>
            </a:r>
          </a:p>
          <a:p>
            <a:r>
              <a:rPr lang="el-GR" dirty="0" smtClean="0"/>
              <a:t>0.069258841901550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543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u="sng" dirty="0" smtClean="0">
                <a:solidFill>
                  <a:schemeClr val="accent4"/>
                </a:solidFill>
              </a:rPr>
              <a:t>Η ΜΕΘΟΔΟΣ </a:t>
            </a:r>
            <a:r>
              <a:rPr lang="en-US" sz="2000" u="sng" dirty="0" smtClean="0">
                <a:solidFill>
                  <a:schemeClr val="accent4"/>
                </a:solidFill>
              </a:rPr>
              <a:t>EULER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4933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0" y="14847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accent4"/>
                </a:solidFill>
              </a:rPr>
              <a:t>Παράδειγμα 1:</a:t>
            </a:r>
            <a:endParaRPr lang="el-GR" sz="2000" u="sng" dirty="0">
              <a:solidFill>
                <a:schemeClr val="accent4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8162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0" y="278092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solidFill>
                  <a:schemeClr val="accent4"/>
                </a:solidFill>
              </a:rPr>
              <a:t>Παράδειγμα 2: </a:t>
            </a:r>
            <a:endParaRPr lang="en-US" u="sng" dirty="0" smtClean="0">
              <a:solidFill>
                <a:schemeClr val="accent4"/>
              </a:solidFill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λυθεί το παραπάνω παράδειγμα και με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h=0.1</a:t>
            </a:r>
            <a:endParaRPr lang="el-G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590</TotalTime>
  <Words>4592</Words>
  <Application>Microsoft Office PowerPoint</Application>
  <PresentationFormat>Προβολή στην οθόνη (4:3)</PresentationFormat>
  <Paragraphs>1970</Paragraphs>
  <Slides>83</Slides>
  <Notes>83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83</vt:i4>
      </vt:variant>
    </vt:vector>
  </HeadingPairs>
  <TitlesOfParts>
    <vt:vector size="84" baseType="lpstr">
      <vt:lpstr>Συγκέντρωση</vt:lpstr>
      <vt:lpstr>       ΑΡΙΣΤΟΤΕΛΕΙΟ ΠΑΝΕΠΙΣΤΗΜΙΟ ΘΕΣΣΑΛΟΝΙΚΗΣ ΤΜΗΜΑ ΜΑΘΗΜΑΤΙΚΩΝ ΜΕΤΑΠΤΥΧΙΑΚΟ ΠΡΟΓΡΑΜΜΑ ΣΠΟΥΔΩΝ “ΘΕΩΡΗΤΙΚΗ ΠΛΗΡΟΦΟΡΙΚΗ ΚΑΙ ΘΕΩΡΙΑ ΣΥΣΤΗΜΑΤΩΝ ΚΑΙ ΕΛΕΓΧΟΥ”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MATLAB EULER(1,1)</vt:lpstr>
      <vt:lpstr>Διαφάνεια 11</vt:lpstr>
      <vt:lpstr>Προσθέτοντας και το απόλυτο σφάλμα</vt:lpstr>
      <vt:lpstr>Διαφάνεια 13</vt:lpstr>
      <vt:lpstr>MATLAB EULER(1,1)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RUNGE KUTTA(2,2)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MATLAB RUNGE KUTTA (3,3)</vt:lpstr>
      <vt:lpstr>Διαφάνεια 32</vt:lpstr>
      <vt:lpstr>Διαφάνεια 33</vt:lpstr>
      <vt:lpstr>Διαφάνεια 34</vt:lpstr>
      <vt:lpstr>Διαφάνεια 35</vt:lpstr>
      <vt:lpstr>MATLAB NYSTROM (3,3)</vt:lpstr>
      <vt:lpstr>Διαφάνεια 37</vt:lpstr>
      <vt:lpstr>Διαφάνεια 38</vt:lpstr>
      <vt:lpstr>Διαφάνεια 39</vt:lpstr>
      <vt:lpstr>Διαφάνεια 40</vt:lpstr>
      <vt:lpstr>MATLAB HEWN (3,3)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RUNGE KUTTA MATLAB (4,4)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MATLAB NYSTROM (5,6)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MATLAB FEHLBERG(5,6)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ΑΡΙΣΤΟΤΕΛΕΙΟ ΠΑΝΕΠΙΣΤΗΜΙΟ ΘΕΣΣΑΛΟΝΙΚΗΣ ΤΜΗΜΑ ΜΑΘΗΜΑΤΙΚΩΝ ΜΕΤΑΠΤΥΧΙΑΚΟ ΠΡΟΓΡΑΜΜΑ ΣΠΟΥΔΩΝ “ΘΕΩΡΗΤΙΚΗ ΠΛΗΡΟΦΟΡΙΚΗ ΚΑΙ ΘΕΩΡΙΑ ΣΥΣΤΗΜΑΤΩΝ ΚΑΙ ΕΛΕΓΧΟΥ”</dc:title>
  <dc:creator>nikos</dc:creator>
  <cp:lastModifiedBy>nikos</cp:lastModifiedBy>
  <cp:revision>56</cp:revision>
  <dcterms:created xsi:type="dcterms:W3CDTF">2011-02-06T12:56:03Z</dcterms:created>
  <dcterms:modified xsi:type="dcterms:W3CDTF">2011-03-27T18:42:14Z</dcterms:modified>
</cp:coreProperties>
</file>