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2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s/slide2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s/slide2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66"/>
  </p:notesMasterIdLst>
  <p:sldIdLst>
    <p:sldId id="256" r:id="rId2"/>
    <p:sldId id="263" r:id="rId3"/>
    <p:sldId id="550" r:id="rId4"/>
    <p:sldId id="554" r:id="rId5"/>
    <p:sldId id="553" r:id="rId6"/>
    <p:sldId id="552" r:id="rId7"/>
    <p:sldId id="555" r:id="rId8"/>
    <p:sldId id="266" r:id="rId9"/>
    <p:sldId id="267" r:id="rId10"/>
    <p:sldId id="269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85" r:id="rId31"/>
    <p:sldId id="295" r:id="rId32"/>
    <p:sldId id="294" r:id="rId33"/>
    <p:sldId id="296" r:id="rId34"/>
    <p:sldId id="298" r:id="rId35"/>
    <p:sldId id="349" r:id="rId36"/>
    <p:sldId id="365" r:id="rId37"/>
    <p:sldId id="350" r:id="rId38"/>
    <p:sldId id="351" r:id="rId39"/>
    <p:sldId id="366" r:id="rId40"/>
    <p:sldId id="352" r:id="rId41"/>
    <p:sldId id="353" r:id="rId42"/>
    <p:sldId id="367" r:id="rId43"/>
    <p:sldId id="354" r:id="rId44"/>
    <p:sldId id="355" r:id="rId45"/>
    <p:sldId id="368" r:id="rId46"/>
    <p:sldId id="356" r:id="rId47"/>
    <p:sldId id="357" r:id="rId48"/>
    <p:sldId id="360" r:id="rId49"/>
    <p:sldId id="359" r:id="rId50"/>
    <p:sldId id="358" r:id="rId51"/>
    <p:sldId id="361" r:id="rId52"/>
    <p:sldId id="362" r:id="rId53"/>
    <p:sldId id="363" r:id="rId54"/>
    <p:sldId id="364" r:id="rId55"/>
    <p:sldId id="369" r:id="rId56"/>
    <p:sldId id="370" r:id="rId57"/>
    <p:sldId id="371" r:id="rId58"/>
    <p:sldId id="372" r:id="rId59"/>
    <p:sldId id="303" r:id="rId60"/>
    <p:sldId id="375" r:id="rId61"/>
    <p:sldId id="373" r:id="rId62"/>
    <p:sldId id="374" r:id="rId63"/>
    <p:sldId id="556" r:id="rId64"/>
    <p:sldId id="304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557" r:id="rId77"/>
    <p:sldId id="387" r:id="rId78"/>
    <p:sldId id="388" r:id="rId79"/>
    <p:sldId id="389" r:id="rId80"/>
    <p:sldId id="390" r:id="rId81"/>
    <p:sldId id="391" r:id="rId82"/>
    <p:sldId id="559" r:id="rId83"/>
    <p:sldId id="560" r:id="rId84"/>
    <p:sldId id="305" r:id="rId85"/>
    <p:sldId id="306" r:id="rId86"/>
    <p:sldId id="307" r:id="rId87"/>
    <p:sldId id="308" r:id="rId88"/>
    <p:sldId id="309" r:id="rId89"/>
    <p:sldId id="310" r:id="rId90"/>
    <p:sldId id="311" r:id="rId91"/>
    <p:sldId id="312" r:id="rId92"/>
    <p:sldId id="313" r:id="rId93"/>
    <p:sldId id="314" r:id="rId94"/>
    <p:sldId id="315" r:id="rId95"/>
    <p:sldId id="316" r:id="rId96"/>
    <p:sldId id="317" r:id="rId97"/>
    <p:sldId id="318" r:id="rId98"/>
    <p:sldId id="319" r:id="rId99"/>
    <p:sldId id="320" r:id="rId100"/>
    <p:sldId id="321" r:id="rId101"/>
    <p:sldId id="322" r:id="rId102"/>
    <p:sldId id="323" r:id="rId103"/>
    <p:sldId id="324" r:id="rId104"/>
    <p:sldId id="325" r:id="rId105"/>
    <p:sldId id="326" r:id="rId106"/>
    <p:sldId id="327" r:id="rId107"/>
    <p:sldId id="329" r:id="rId108"/>
    <p:sldId id="328" r:id="rId109"/>
    <p:sldId id="330" r:id="rId110"/>
    <p:sldId id="331" r:id="rId111"/>
    <p:sldId id="332" r:id="rId112"/>
    <p:sldId id="333" r:id="rId113"/>
    <p:sldId id="335" r:id="rId114"/>
    <p:sldId id="336" r:id="rId115"/>
    <p:sldId id="338" r:id="rId116"/>
    <p:sldId id="339" r:id="rId117"/>
    <p:sldId id="337" r:id="rId118"/>
    <p:sldId id="340" r:id="rId119"/>
    <p:sldId id="341" r:id="rId120"/>
    <p:sldId id="342" r:id="rId121"/>
    <p:sldId id="343" r:id="rId122"/>
    <p:sldId id="344" r:id="rId123"/>
    <p:sldId id="345" r:id="rId124"/>
    <p:sldId id="346" r:id="rId125"/>
    <p:sldId id="347" r:id="rId126"/>
    <p:sldId id="348" r:id="rId127"/>
    <p:sldId id="392" r:id="rId128"/>
    <p:sldId id="393" r:id="rId129"/>
    <p:sldId id="400" r:id="rId130"/>
    <p:sldId id="394" r:id="rId131"/>
    <p:sldId id="402" r:id="rId132"/>
    <p:sldId id="397" r:id="rId133"/>
    <p:sldId id="403" r:id="rId134"/>
    <p:sldId id="404" r:id="rId135"/>
    <p:sldId id="405" r:id="rId136"/>
    <p:sldId id="406" r:id="rId137"/>
    <p:sldId id="407" r:id="rId138"/>
    <p:sldId id="408" r:id="rId139"/>
    <p:sldId id="409" r:id="rId140"/>
    <p:sldId id="413" r:id="rId141"/>
    <p:sldId id="412" r:id="rId142"/>
    <p:sldId id="411" r:id="rId143"/>
    <p:sldId id="415" r:id="rId144"/>
    <p:sldId id="414" r:id="rId145"/>
    <p:sldId id="410" r:id="rId146"/>
    <p:sldId id="416" r:id="rId147"/>
    <p:sldId id="417" r:id="rId148"/>
    <p:sldId id="433" r:id="rId149"/>
    <p:sldId id="432" r:id="rId150"/>
    <p:sldId id="418" r:id="rId151"/>
    <p:sldId id="419" r:id="rId152"/>
    <p:sldId id="420" r:id="rId153"/>
    <p:sldId id="421" r:id="rId154"/>
    <p:sldId id="422" r:id="rId155"/>
    <p:sldId id="423" r:id="rId156"/>
    <p:sldId id="424" r:id="rId157"/>
    <p:sldId id="425" r:id="rId158"/>
    <p:sldId id="426" r:id="rId159"/>
    <p:sldId id="427" r:id="rId160"/>
    <p:sldId id="428" r:id="rId161"/>
    <p:sldId id="429" r:id="rId162"/>
    <p:sldId id="430" r:id="rId163"/>
    <p:sldId id="431" r:id="rId164"/>
    <p:sldId id="434" r:id="rId165"/>
    <p:sldId id="439" r:id="rId166"/>
    <p:sldId id="438" r:id="rId167"/>
    <p:sldId id="437" r:id="rId168"/>
    <p:sldId id="435" r:id="rId169"/>
    <p:sldId id="436" r:id="rId170"/>
    <p:sldId id="440" r:id="rId171"/>
    <p:sldId id="441" r:id="rId172"/>
    <p:sldId id="442" r:id="rId173"/>
    <p:sldId id="443" r:id="rId174"/>
    <p:sldId id="460" r:id="rId175"/>
    <p:sldId id="467" r:id="rId176"/>
    <p:sldId id="466" r:id="rId177"/>
    <p:sldId id="465" r:id="rId178"/>
    <p:sldId id="468" r:id="rId179"/>
    <p:sldId id="445" r:id="rId180"/>
    <p:sldId id="469" r:id="rId181"/>
    <p:sldId id="461" r:id="rId182"/>
    <p:sldId id="528" r:id="rId183"/>
    <p:sldId id="444" r:id="rId184"/>
    <p:sldId id="456" r:id="rId185"/>
    <p:sldId id="470" r:id="rId186"/>
    <p:sldId id="459" r:id="rId187"/>
    <p:sldId id="447" r:id="rId188"/>
    <p:sldId id="462" r:id="rId189"/>
    <p:sldId id="457" r:id="rId190"/>
    <p:sldId id="463" r:id="rId191"/>
    <p:sldId id="449" r:id="rId192"/>
    <p:sldId id="464" r:id="rId193"/>
    <p:sldId id="471" r:id="rId194"/>
    <p:sldId id="561" r:id="rId195"/>
    <p:sldId id="472" r:id="rId196"/>
    <p:sldId id="473" r:id="rId197"/>
    <p:sldId id="474" r:id="rId198"/>
    <p:sldId id="475" r:id="rId199"/>
    <p:sldId id="476" r:id="rId200"/>
    <p:sldId id="477" r:id="rId201"/>
    <p:sldId id="547" r:id="rId202"/>
    <p:sldId id="478" r:id="rId203"/>
    <p:sldId id="479" r:id="rId204"/>
    <p:sldId id="480" r:id="rId205"/>
    <p:sldId id="562" r:id="rId206"/>
    <p:sldId id="481" r:id="rId207"/>
    <p:sldId id="482" r:id="rId208"/>
    <p:sldId id="483" r:id="rId209"/>
    <p:sldId id="484" r:id="rId210"/>
    <p:sldId id="488" r:id="rId211"/>
    <p:sldId id="487" r:id="rId212"/>
    <p:sldId id="489" r:id="rId213"/>
    <p:sldId id="490" r:id="rId214"/>
    <p:sldId id="491" r:id="rId215"/>
    <p:sldId id="492" r:id="rId216"/>
    <p:sldId id="493" r:id="rId217"/>
    <p:sldId id="494" r:id="rId218"/>
    <p:sldId id="495" r:id="rId219"/>
    <p:sldId id="496" r:id="rId220"/>
    <p:sldId id="497" r:id="rId221"/>
    <p:sldId id="498" r:id="rId222"/>
    <p:sldId id="499" r:id="rId223"/>
    <p:sldId id="500" r:id="rId224"/>
    <p:sldId id="501" r:id="rId225"/>
    <p:sldId id="502" r:id="rId226"/>
    <p:sldId id="504" r:id="rId227"/>
    <p:sldId id="505" r:id="rId228"/>
    <p:sldId id="506" r:id="rId229"/>
    <p:sldId id="507" r:id="rId230"/>
    <p:sldId id="508" r:id="rId231"/>
    <p:sldId id="509" r:id="rId232"/>
    <p:sldId id="510" r:id="rId233"/>
    <p:sldId id="512" r:id="rId234"/>
    <p:sldId id="513" r:id="rId235"/>
    <p:sldId id="517" r:id="rId236"/>
    <p:sldId id="565" r:id="rId237"/>
    <p:sldId id="564" r:id="rId238"/>
    <p:sldId id="563" r:id="rId239"/>
    <p:sldId id="518" r:id="rId240"/>
    <p:sldId id="519" r:id="rId241"/>
    <p:sldId id="520" r:id="rId242"/>
    <p:sldId id="521" r:id="rId243"/>
    <p:sldId id="522" r:id="rId244"/>
    <p:sldId id="546" r:id="rId245"/>
    <p:sldId id="523" r:id="rId246"/>
    <p:sldId id="524" r:id="rId247"/>
    <p:sldId id="525" r:id="rId248"/>
    <p:sldId id="526" r:id="rId249"/>
    <p:sldId id="527" r:id="rId250"/>
    <p:sldId id="529" r:id="rId251"/>
    <p:sldId id="530" r:id="rId252"/>
    <p:sldId id="531" r:id="rId253"/>
    <p:sldId id="532" r:id="rId254"/>
    <p:sldId id="533" r:id="rId255"/>
    <p:sldId id="534" r:id="rId256"/>
    <p:sldId id="535" r:id="rId257"/>
    <p:sldId id="537" r:id="rId258"/>
    <p:sldId id="540" r:id="rId259"/>
    <p:sldId id="541" r:id="rId260"/>
    <p:sldId id="542" r:id="rId261"/>
    <p:sldId id="543" r:id="rId262"/>
    <p:sldId id="544" r:id="rId263"/>
    <p:sldId id="545" r:id="rId264"/>
    <p:sldId id="558" r:id="rId2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270" Type="http://schemas.openxmlformats.org/officeDocument/2006/relationships/tableStyles" Target="tableStyle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2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10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2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1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10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2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2.wmf"/><Relationship Id="rId1" Type="http://schemas.openxmlformats.org/officeDocument/2006/relationships/image" Target="../media/image78.wmf"/><Relationship Id="rId4" Type="http://schemas.openxmlformats.org/officeDocument/2006/relationships/image" Target="../media/image8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2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2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2.wmf"/><Relationship Id="rId1" Type="http://schemas.openxmlformats.org/officeDocument/2006/relationships/image" Target="../media/image112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2.wmf"/><Relationship Id="rId4" Type="http://schemas.openxmlformats.org/officeDocument/2006/relationships/image" Target="../media/image14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2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2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2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2.wmf"/></Relationships>
</file>

<file path=ppt/drawings/_rels/vmlDrawing9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2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0522-C332-4908-B374-816FCF6667BB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7AC41-6915-4D45-9560-186FD09D241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AC41-6915-4D45-9560-186FD09D2410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5B1F19-05DD-4DA4-AF60-6ADF0D1DE6B1}" type="datetimeFigureOut">
              <a:rPr lang="el-GR" smtClean="0"/>
              <a:pPr/>
              <a:t>1/2/2011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A88736-AD81-40C3-BA12-79FD59A8ADB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2.png"/><Relationship Id="rId4" Type="http://schemas.openxmlformats.org/officeDocument/2006/relationships/oleObject" Target="../embeddings/oleObject108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4.png"/><Relationship Id="rId4" Type="http://schemas.openxmlformats.org/officeDocument/2006/relationships/oleObject" Target="../embeddings/oleObject113.bin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18.bin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4.bin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151.bin"/><Relationship Id="rId4" Type="http://schemas.openxmlformats.org/officeDocument/2006/relationships/oleObject" Target="../embeddings/oleObject150.bin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14.png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72.bin"/><Relationship Id="rId5" Type="http://schemas.openxmlformats.org/officeDocument/2006/relationships/oleObject" Target="../embeddings/oleObject171.bin"/><Relationship Id="rId4" Type="http://schemas.openxmlformats.org/officeDocument/2006/relationships/oleObject" Target="../embeddings/oleObject170.bin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76.bin"/><Relationship Id="rId5" Type="http://schemas.openxmlformats.org/officeDocument/2006/relationships/oleObject" Target="../embeddings/oleObject175.bin"/><Relationship Id="rId4" Type="http://schemas.openxmlformats.org/officeDocument/2006/relationships/oleObject" Target="../embeddings/oleObject174.bin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80.bin"/><Relationship Id="rId5" Type="http://schemas.openxmlformats.org/officeDocument/2006/relationships/oleObject" Target="../embeddings/oleObject179.bin"/><Relationship Id="rId4" Type="http://schemas.openxmlformats.org/officeDocument/2006/relationships/oleObject" Target="../embeddings/oleObject178.bin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84.bin"/><Relationship Id="rId5" Type="http://schemas.openxmlformats.org/officeDocument/2006/relationships/oleObject" Target="../embeddings/oleObject183.bin"/><Relationship Id="rId4" Type="http://schemas.openxmlformats.org/officeDocument/2006/relationships/oleObject" Target="../embeddings/oleObject182.bin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oleObject" Target="../embeddings/oleObject187.bin"/><Relationship Id="rId4" Type="http://schemas.openxmlformats.org/officeDocument/2006/relationships/oleObject" Target="../embeddings/oleObject18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oleObject" Target="../embeddings/oleObject190.bin"/><Relationship Id="rId4" Type="http://schemas.openxmlformats.org/officeDocument/2006/relationships/oleObject" Target="../embeddings/oleObject189.bin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5" Type="http://schemas.openxmlformats.org/officeDocument/2006/relationships/oleObject" Target="../embeddings/oleObject193.bin"/><Relationship Id="rId4" Type="http://schemas.openxmlformats.org/officeDocument/2006/relationships/oleObject" Target="../embeddings/oleObject192.bin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oleObject196.bin"/><Relationship Id="rId4" Type="http://schemas.openxmlformats.org/officeDocument/2006/relationships/oleObject" Target="../embeddings/oleObject195.bin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15.png"/><Relationship Id="rId5" Type="http://schemas.openxmlformats.org/officeDocument/2006/relationships/oleObject" Target="../embeddings/oleObject199.bin"/><Relationship Id="rId4" Type="http://schemas.openxmlformats.org/officeDocument/2006/relationships/oleObject" Target="../embeddings/oleObject198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03.bin"/><Relationship Id="rId5" Type="http://schemas.openxmlformats.org/officeDocument/2006/relationships/oleObject" Target="../embeddings/oleObject202.bin"/><Relationship Id="rId4" Type="http://schemas.openxmlformats.org/officeDocument/2006/relationships/oleObject" Target="../embeddings/oleObject201.bin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07.bin"/><Relationship Id="rId5" Type="http://schemas.openxmlformats.org/officeDocument/2006/relationships/oleObject" Target="../embeddings/oleObject206.bin"/><Relationship Id="rId4" Type="http://schemas.openxmlformats.org/officeDocument/2006/relationships/oleObject" Target="../embeddings/oleObject205.bin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11.bin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16.bin"/><Relationship Id="rId5" Type="http://schemas.openxmlformats.org/officeDocument/2006/relationships/oleObject" Target="../embeddings/oleObject215.bin"/><Relationship Id="rId4" Type="http://schemas.openxmlformats.org/officeDocument/2006/relationships/oleObject" Target="../embeddings/oleObject214.bin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221.bin"/><Relationship Id="rId5" Type="http://schemas.openxmlformats.org/officeDocument/2006/relationships/oleObject" Target="../embeddings/oleObject220.bin"/><Relationship Id="rId4" Type="http://schemas.openxmlformats.org/officeDocument/2006/relationships/oleObject" Target="../embeddings/oleObject219.bin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26.bin"/><Relationship Id="rId5" Type="http://schemas.openxmlformats.org/officeDocument/2006/relationships/oleObject" Target="../embeddings/oleObject225.bin"/><Relationship Id="rId4" Type="http://schemas.openxmlformats.org/officeDocument/2006/relationships/oleObject" Target="../embeddings/oleObject224.bin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40.bin"/><Relationship Id="rId5" Type="http://schemas.openxmlformats.org/officeDocument/2006/relationships/oleObject" Target="../embeddings/oleObject239.bin"/><Relationship Id="rId4" Type="http://schemas.openxmlformats.org/officeDocument/2006/relationships/oleObject" Target="../embeddings/oleObject238.bin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5" Type="http://schemas.openxmlformats.org/officeDocument/2006/relationships/oleObject" Target="../embeddings/oleObject244.bin"/><Relationship Id="rId4" Type="http://schemas.openxmlformats.org/officeDocument/2006/relationships/oleObject" Target="../embeddings/oleObject243.bin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5" Type="http://schemas.openxmlformats.org/officeDocument/2006/relationships/oleObject" Target="../embeddings/oleObject247.bin"/><Relationship Id="rId4" Type="http://schemas.openxmlformats.org/officeDocument/2006/relationships/oleObject" Target="../embeddings/oleObject246.bin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5" Type="http://schemas.openxmlformats.org/officeDocument/2006/relationships/oleObject" Target="../embeddings/oleObject250.bin"/><Relationship Id="rId4" Type="http://schemas.openxmlformats.org/officeDocument/2006/relationships/oleObject" Target="../embeddings/oleObject249.bin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6.bin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4" Type="http://schemas.openxmlformats.org/officeDocument/2006/relationships/image" Target="../media/image123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4" Type="http://schemas.openxmlformats.org/officeDocument/2006/relationships/image" Target="../media/image12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4" Type="http://schemas.openxmlformats.org/officeDocument/2006/relationships/image" Target="../media/image125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3.vml"/><Relationship Id="rId4" Type="http://schemas.openxmlformats.org/officeDocument/2006/relationships/image" Target="../media/image126.png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4.v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5.vml"/><Relationship Id="rId5" Type="http://schemas.openxmlformats.org/officeDocument/2006/relationships/oleObject" Target="../embeddings/oleObject262.bin"/><Relationship Id="rId4" Type="http://schemas.openxmlformats.org/officeDocument/2006/relationships/oleObject" Target="../embeddings/oleObject261.bin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6.vml"/><Relationship Id="rId4" Type="http://schemas.openxmlformats.org/officeDocument/2006/relationships/oleObject" Target="../embeddings/oleObject264.bin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7.v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8.v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9.v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0.v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27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2.v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3.v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4.v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5.v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6.vml"/><Relationship Id="rId5" Type="http://schemas.openxmlformats.org/officeDocument/2006/relationships/oleObject" Target="../embeddings/oleObject277.bin"/><Relationship Id="rId4" Type="http://schemas.openxmlformats.org/officeDocument/2006/relationships/oleObject" Target="../embeddings/oleObject27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8.bin"/><Relationship Id="rId7" Type="http://schemas.openxmlformats.org/officeDocument/2006/relationships/oleObject" Target="../embeddings/oleObject2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7.vml"/><Relationship Id="rId6" Type="http://schemas.openxmlformats.org/officeDocument/2006/relationships/oleObject" Target="../embeddings/oleObject281.bin"/><Relationship Id="rId5" Type="http://schemas.openxmlformats.org/officeDocument/2006/relationships/oleObject" Target="../embeddings/oleObject280.bin"/><Relationship Id="rId4" Type="http://schemas.openxmlformats.org/officeDocument/2006/relationships/oleObject" Target="../embeddings/oleObject279.bin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38.png"/><Relationship Id="rId5" Type="http://schemas.openxmlformats.org/officeDocument/2006/relationships/oleObject" Target="../embeddings/oleObject285.bin"/><Relationship Id="rId4" Type="http://schemas.openxmlformats.org/officeDocument/2006/relationships/oleObject" Target="../embeddings/oleObject284.bin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39.png"/><Relationship Id="rId5" Type="http://schemas.openxmlformats.org/officeDocument/2006/relationships/oleObject" Target="../embeddings/oleObject288.bin"/><Relationship Id="rId4" Type="http://schemas.openxmlformats.org/officeDocument/2006/relationships/oleObject" Target="../embeddings/oleObject287.bin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0.vml"/><Relationship Id="rId5" Type="http://schemas.openxmlformats.org/officeDocument/2006/relationships/oleObject" Target="../embeddings/oleObject291.bin"/><Relationship Id="rId4" Type="http://schemas.openxmlformats.org/officeDocument/2006/relationships/oleObject" Target="../embeddings/oleObject290.bin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2.bin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295.bin"/><Relationship Id="rId5" Type="http://schemas.openxmlformats.org/officeDocument/2006/relationships/oleObject" Target="../embeddings/oleObject294.bin"/><Relationship Id="rId4" Type="http://schemas.openxmlformats.org/officeDocument/2006/relationships/oleObject" Target="../embeddings/oleObject293.bin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6.bin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2.vml"/><Relationship Id="rId6" Type="http://schemas.openxmlformats.org/officeDocument/2006/relationships/oleObject" Target="../embeddings/oleObject299.bin"/><Relationship Id="rId5" Type="http://schemas.openxmlformats.org/officeDocument/2006/relationships/oleObject" Target="../embeddings/oleObject298.bin"/><Relationship Id="rId4" Type="http://schemas.openxmlformats.org/officeDocument/2006/relationships/oleObject" Target="../embeddings/oleObject297.bin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0.bin"/><Relationship Id="rId7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303.bin"/><Relationship Id="rId5" Type="http://schemas.openxmlformats.org/officeDocument/2006/relationships/oleObject" Target="../embeddings/oleObject302.bin"/><Relationship Id="rId4" Type="http://schemas.openxmlformats.org/officeDocument/2006/relationships/oleObject" Target="../embeddings/oleObject301.bin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4.bin"/><Relationship Id="rId7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4.vml"/><Relationship Id="rId6" Type="http://schemas.openxmlformats.org/officeDocument/2006/relationships/oleObject" Target="../embeddings/oleObject307.bin"/><Relationship Id="rId5" Type="http://schemas.openxmlformats.org/officeDocument/2006/relationships/oleObject" Target="../embeddings/oleObject306.bin"/><Relationship Id="rId4" Type="http://schemas.openxmlformats.org/officeDocument/2006/relationships/oleObject" Target="../embeddings/oleObject305.bin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7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100" b="1" dirty="0" smtClean="0"/>
              <a:t>ΑΡΙΘΜΗΤΙΚΕΣ  ΜΕΘΟΔΟΙ ΥΨΗΛΗΣ ΤΑΞΗΣ ΓΙΑ ΤΗΝ ΕΠΙΛΥΣΗ ΔΙΑΦΟΡΙΚΩΝ ΕΞΙΣΩΣΕΩΝ ΚΑΙ ΣΥΣΤΗΜΑΤΩΝ – ΕΚΤΙΜΗΣΗ ΣΦΑΛΜΑΤΩΝ – ΕΦΑΡΜΟΓΕΣ ΜΕ ΠΡΟΓΡΑΜΜΑΤΑ ΣΕ </a:t>
            </a:r>
            <a:r>
              <a:rPr lang="en-US" sz="3100" b="1" dirty="0" smtClean="0"/>
              <a:t>MATLAB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b="1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l-GR" b="1" dirty="0" smtClean="0"/>
              <a:t>ΛΑΜΠΡΟΥ Γ. ΧΑΡΙΛΑΟΣ</a:t>
            </a:r>
            <a:endParaRPr lang="el-GR" dirty="0" smtClean="0"/>
          </a:p>
          <a:p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026" name="Equation" r:id="rId4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Βασικές</a:t>
            </a:r>
            <a:r>
              <a:rPr lang="el-GR" dirty="0" smtClean="0"/>
              <a:t> </a:t>
            </a:r>
            <a:r>
              <a:rPr lang="el-GR" sz="3200" dirty="0" smtClean="0"/>
              <a:t>Έννοιες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Διαφορική Εξίσωση: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                                       Τάξη της Διαφορικής Εξίσωσης </a:t>
            </a:r>
          </a:p>
          <a:p>
            <a:pPr>
              <a:buNone/>
            </a:pPr>
            <a:r>
              <a:rPr lang="fr-FR" sz="2000" b="1" dirty="0" smtClean="0"/>
              <a:t> </a:t>
            </a:r>
            <a:r>
              <a:rPr lang="el-GR" sz="2000" b="1" dirty="0" smtClean="0"/>
              <a:t>   </a:t>
            </a:r>
            <a:r>
              <a:rPr lang="el-GR" sz="2000" dirty="0" smtClean="0"/>
              <a:t>Ονομάζεται η μεγαλύτερη παράγωγος που εμφανίζεται στη Διαφορική Εξίσωση</a:t>
            </a:r>
            <a:r>
              <a:rPr lang="en-US" sz="2000" u="sng" dirty="0" smtClean="0"/>
              <a:t>                                                </a:t>
            </a:r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158" y="2357430"/>
          <a:ext cx="4500594" cy="424140"/>
        </p:xfrm>
        <a:graphic>
          <a:graphicData uri="http://schemas.openxmlformats.org/presentationml/2006/ole">
            <p:oleObj spid="_x0000_s3074" name="Equation" r:id="rId3" imgW="2425680" imgH="2286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86380" y="2428868"/>
          <a:ext cx="461599" cy="285752"/>
        </p:xfrm>
        <a:graphic>
          <a:graphicData uri="http://schemas.openxmlformats.org/presentationml/2006/ole">
            <p:oleObj spid="_x0000_s3075" name="Equation" r:id="rId4" imgW="266400" imgH="1648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072198" y="2428868"/>
          <a:ext cx="600422" cy="303214"/>
        </p:xfrm>
        <a:graphic>
          <a:graphicData uri="http://schemas.openxmlformats.org/presentationml/2006/ole">
            <p:oleObj spid="_x0000_s3076" name="Equation" r:id="rId5" imgW="317160" imgH="17748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714744" y="2357430"/>
          <a:ext cx="1714512" cy="1828814"/>
        </p:xfrm>
        <a:graphic>
          <a:graphicData uri="http://schemas.openxmlformats.org/presentationml/2006/ole">
            <p:oleObj spid="_x0000_s3078" name="Equation" r:id="rId6" imgW="1904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ή με τη διανυσματική σημειογραφία:</a:t>
            </a:r>
          </a:p>
          <a:p>
            <a:pPr>
              <a:buNone/>
            </a:pPr>
            <a:r>
              <a:rPr lang="el-GR" sz="2000" dirty="0" smtClean="0"/>
              <a:t> </a:t>
            </a:r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όπου</a:t>
            </a:r>
          </a:p>
          <a:p>
            <a:pPr>
              <a:buNone/>
            </a:pPr>
            <a:r>
              <a:rPr lang="el-GR" sz="2000" dirty="0" smtClean="0"/>
              <a:t>   </a:t>
            </a:r>
          </a:p>
          <a:p>
            <a:pPr>
              <a:buNone/>
            </a:pPr>
            <a:r>
              <a:rPr lang="el-GR" sz="2100" dirty="0" smtClean="0"/>
              <a:t>Υ</a:t>
            </a:r>
            <a:r>
              <a:rPr lang="fr-FR" sz="2100" dirty="0" smtClean="0"/>
              <a:t> = (y</a:t>
            </a:r>
            <a:r>
              <a:rPr lang="fr-FR" sz="2100" baseline="-25000" dirty="0" smtClean="0"/>
              <a:t>1</a:t>
            </a:r>
            <a:r>
              <a:rPr lang="fr-FR" sz="2100" dirty="0" smtClean="0"/>
              <a:t>, y</a:t>
            </a:r>
            <a:r>
              <a:rPr lang="fr-FR" sz="2100" baseline="-25000" dirty="0" smtClean="0"/>
              <a:t>2</a:t>
            </a:r>
            <a:r>
              <a:rPr lang="fr-FR" sz="2100" dirty="0" smtClean="0"/>
              <a:t>, y</a:t>
            </a:r>
            <a:r>
              <a:rPr lang="fr-FR" sz="2100" baseline="-25000" dirty="0" smtClean="0"/>
              <a:t>3</a:t>
            </a:r>
            <a:r>
              <a:rPr lang="fr-FR" sz="2100" dirty="0" smtClean="0"/>
              <a:t>, . . . . . , </a:t>
            </a:r>
            <a:r>
              <a:rPr lang="fr-FR" sz="2100" dirty="0" err="1" smtClean="0"/>
              <a:t>y</a:t>
            </a:r>
            <a:r>
              <a:rPr lang="fr-FR" sz="2100" baseline="-25000" dirty="0" err="1" smtClean="0"/>
              <a:t>n</a:t>
            </a:r>
            <a:r>
              <a:rPr lang="fr-FR" sz="2100" dirty="0" smtClean="0"/>
              <a:t>)</a:t>
            </a:r>
            <a:r>
              <a:rPr lang="fr-FR" sz="2100" baseline="30000" dirty="0" smtClean="0"/>
              <a:t>T</a:t>
            </a:r>
            <a:r>
              <a:rPr lang="fr-FR" sz="2100" dirty="0" smtClean="0"/>
              <a:t>,</a:t>
            </a:r>
            <a:r>
              <a:rPr lang="el-GR" sz="2100" dirty="0" smtClean="0"/>
              <a:t>      </a:t>
            </a:r>
            <a:r>
              <a:rPr lang="fr-FR" sz="2100" dirty="0" smtClean="0"/>
              <a:t> Y’ = (y’</a:t>
            </a:r>
            <a:r>
              <a:rPr lang="fr-FR" sz="2100" baseline="-25000" dirty="0" smtClean="0"/>
              <a:t>1</a:t>
            </a:r>
            <a:r>
              <a:rPr lang="fr-FR" sz="2100" dirty="0" smtClean="0"/>
              <a:t>, y’</a:t>
            </a:r>
            <a:r>
              <a:rPr lang="fr-FR" sz="2100" baseline="-25000" dirty="0" smtClean="0"/>
              <a:t>2</a:t>
            </a:r>
            <a:r>
              <a:rPr lang="fr-FR" sz="2100" dirty="0" smtClean="0"/>
              <a:t>, y’</a:t>
            </a:r>
            <a:r>
              <a:rPr lang="fr-FR" sz="2100" baseline="-25000" dirty="0" smtClean="0"/>
              <a:t>3</a:t>
            </a:r>
            <a:r>
              <a:rPr lang="fr-FR" sz="2100" dirty="0" smtClean="0"/>
              <a:t>, . . . . . , y’</a:t>
            </a:r>
            <a:r>
              <a:rPr lang="fr-FR" sz="2100" baseline="-25000" dirty="0" smtClean="0"/>
              <a:t>n</a:t>
            </a:r>
            <a:r>
              <a:rPr lang="fr-FR" sz="2100" dirty="0" smtClean="0"/>
              <a:t>)</a:t>
            </a:r>
            <a:r>
              <a:rPr lang="fr-FR" sz="2100" baseline="30000" dirty="0" smtClean="0"/>
              <a:t>T</a:t>
            </a:r>
            <a:r>
              <a:rPr lang="fr-FR" sz="2100" dirty="0" smtClean="0"/>
              <a:t>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και</a:t>
            </a:r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el-GR" sz="2000" dirty="0" smtClean="0"/>
              <a:t>                            </a:t>
            </a:r>
            <a:r>
              <a:rPr lang="fr-FR" sz="2100" dirty="0" smtClean="0"/>
              <a:t>F = (y</a:t>
            </a:r>
            <a:r>
              <a:rPr lang="fr-FR" sz="2100" baseline="-25000" dirty="0" smtClean="0"/>
              <a:t>2</a:t>
            </a:r>
            <a:r>
              <a:rPr lang="fr-FR" sz="2100" dirty="0" smtClean="0"/>
              <a:t>, y</a:t>
            </a:r>
            <a:r>
              <a:rPr lang="fr-FR" sz="2100" baseline="-25000" dirty="0" smtClean="0"/>
              <a:t>3</a:t>
            </a:r>
            <a:r>
              <a:rPr lang="fr-FR" sz="2100" dirty="0" smtClean="0"/>
              <a:t>, y</a:t>
            </a:r>
            <a:r>
              <a:rPr lang="fr-FR" sz="2100" baseline="-25000" dirty="0" smtClean="0"/>
              <a:t>4</a:t>
            </a:r>
            <a:r>
              <a:rPr lang="fr-FR" sz="2100" dirty="0" smtClean="0"/>
              <a:t>, . . . ., </a:t>
            </a:r>
            <a:r>
              <a:rPr lang="fr-FR" sz="2100" dirty="0" err="1" smtClean="0"/>
              <a:t>y</a:t>
            </a:r>
            <a:r>
              <a:rPr lang="fr-FR" sz="2100" baseline="-25000" dirty="0" err="1" smtClean="0"/>
              <a:t>n</a:t>
            </a:r>
            <a:r>
              <a:rPr lang="fr-FR" sz="2100" dirty="0" smtClean="0"/>
              <a:t>, f)</a:t>
            </a:r>
            <a:r>
              <a:rPr lang="fr-FR" sz="2100" baseline="30000" dirty="0" smtClean="0"/>
              <a:t>T</a:t>
            </a:r>
            <a:endParaRPr lang="el-GR" sz="21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2214546" y="2214554"/>
          <a:ext cx="3571900" cy="1112559"/>
        </p:xfrm>
        <a:graphic>
          <a:graphicData uri="http://schemas.openxmlformats.org/presentationml/2006/ole">
            <p:oleObj spid="_x0000_s87044" name="Equation" r:id="rId3" imgW="1549080" imgH="482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    Ας μετατρέψουμε το πρόβλημα αρχικών τιμών: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    σε μορφή κατάλληλη για τη λύση του μέσω μιας διαδικασίας Runge-Kutta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8806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8806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785918" y="2214554"/>
          <a:ext cx="3973325" cy="1027118"/>
        </p:xfrm>
        <a:graphic>
          <a:graphicData uri="http://schemas.openxmlformats.org/presentationml/2006/ole">
            <p:oleObj spid="_x0000_s88068" name="Equation" r:id="rId5" imgW="1866600" imgH="482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Ένας πίνακας που συνοψίζει το πρόβλημα της μετατροπής έχει ως εξής: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8909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89091" name="Equation" r:id="rId4" imgW="914400" imgH="198720" progId="Equation.DSMT4">
              <p:embed/>
            </p:oleObj>
          </a:graphicData>
        </a:graphic>
      </p:graphicFrame>
      <p:pic>
        <p:nvPicPr>
          <p:cNvPr id="7" name="6 - Εικόνα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286016"/>
            <a:ext cx="8001056" cy="4572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Με τη συστηματική εισαγωγή νέων μεταβλητών όπως παραπάνω, </a:t>
            </a:r>
            <a:r>
              <a:rPr lang="el-GR" sz="2000" b="1" dirty="0" smtClean="0"/>
              <a:t>ένα σύστημα διαφορικών εξισώσεων διαφόρων τάξεων μπορεί να μετατραπεί σε ένα ευρύτερο σύστημα πρώτης τάξεως διαφορικών εξισώσεων</a:t>
            </a:r>
            <a:r>
              <a:rPr lang="el-GR" sz="2000" dirty="0" smtClean="0"/>
              <a:t>.</a:t>
            </a:r>
            <a:r>
              <a:rPr lang="el-GR" sz="2000" b="1" dirty="0" smtClean="0"/>
              <a:t> </a:t>
            </a:r>
            <a:r>
              <a:rPr lang="el-GR" sz="2000" dirty="0" smtClean="0"/>
              <a:t>Για παράδειγμα, το σύστημα: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9011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9011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642909" y="3571876"/>
          <a:ext cx="6439791" cy="1643074"/>
        </p:xfrm>
        <a:graphic>
          <a:graphicData uri="http://schemas.openxmlformats.org/presentationml/2006/ole">
            <p:oleObj spid="_x0000_s90118" name="Equation" r:id="rId5" imgW="3085920" imgH="7873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μπορεί να λυθεί με τη διαδικασία Runge-Kutta, εάν πρώτα το μετατρέψουμε σύμφωνα με τον ακόλουθο πίνακα: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9113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91139" name="Equation" r:id="rId4" imgW="914400" imgH="198720" progId="Equation.DSMT4">
              <p:embed/>
            </p:oleObj>
          </a:graphicData>
        </a:graphic>
      </p:graphicFrame>
      <p:pic>
        <p:nvPicPr>
          <p:cNvPr id="8" name="7 - Εικόνα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285992"/>
            <a:ext cx="8572560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 fontScale="90000"/>
          </a:bodyPr>
          <a:lstStyle/>
          <a:p>
            <a:pPr algn="r"/>
            <a:r>
              <a:rPr lang="el-GR" sz="7200" dirty="0" smtClean="0"/>
              <a:t>Ενσωματωμένοι Τύποι Και Σφάλματα</a:t>
            </a:r>
            <a:endParaRPr lang="el-GR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Η αρχή της ενσωμάτωσης 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Ας συμβολίσουμε με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ν, 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n-US" sz="2000" b="1" baseline="-25000" dirty="0" smtClean="0"/>
              <a:t>  </a:t>
            </a:r>
            <a:r>
              <a:rPr lang="el-GR" sz="2000" baseline="-25000" dirty="0" smtClean="0"/>
              <a:t> </a:t>
            </a:r>
            <a:r>
              <a:rPr lang="en-US" sz="2000" baseline="-25000" dirty="0" smtClean="0"/>
              <a:t>  </a:t>
            </a:r>
            <a:r>
              <a:rPr lang="el-GR" sz="2000" dirty="0" smtClean="0"/>
              <a:t>την τιμή</a:t>
            </a:r>
            <a:r>
              <a:rPr lang="en-US" sz="2000" dirty="0" smtClean="0"/>
              <a:t>    </a:t>
            </a:r>
            <a:r>
              <a:rPr lang="el-GR" sz="2000" dirty="0" smtClean="0"/>
              <a:t>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n</a:t>
            </a:r>
            <a:r>
              <a:rPr lang="el-GR" sz="2000" b="1" baseline="-25000" dirty="0" smtClean="0"/>
              <a:t>+1</a:t>
            </a:r>
            <a:r>
              <a:rPr lang="en-US" sz="2000" b="1" baseline="-25000" dirty="0" smtClean="0"/>
              <a:t> </a:t>
            </a:r>
            <a:endParaRPr lang="en-US" sz="2000" baseline="-25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υπολογισμένη με μια διαδικασία ν-σταδίων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Η αρχή της ενσωμάτωσης 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Ας συμβολίσουμε με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ν, 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n-US" sz="2000" b="1" baseline="-25000" dirty="0" smtClean="0"/>
              <a:t>  </a:t>
            </a:r>
            <a:r>
              <a:rPr lang="el-GR" sz="2000" baseline="-25000" dirty="0" smtClean="0"/>
              <a:t> </a:t>
            </a:r>
            <a:r>
              <a:rPr lang="en-US" sz="2000" baseline="-25000" dirty="0" smtClean="0"/>
              <a:t>  </a:t>
            </a:r>
            <a:r>
              <a:rPr lang="el-GR" sz="2000" dirty="0" smtClean="0"/>
              <a:t>την τιμή</a:t>
            </a:r>
            <a:r>
              <a:rPr lang="en-US" sz="2000" dirty="0" smtClean="0"/>
              <a:t>    </a:t>
            </a:r>
            <a:r>
              <a:rPr lang="el-GR" sz="2000" dirty="0" smtClean="0"/>
              <a:t>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n</a:t>
            </a:r>
            <a:r>
              <a:rPr lang="el-GR" sz="2000" b="1" baseline="-25000" dirty="0" smtClean="0"/>
              <a:t>+1</a:t>
            </a:r>
            <a:r>
              <a:rPr lang="en-US" sz="2000" b="1" baseline="-25000" dirty="0" smtClean="0"/>
              <a:t> </a:t>
            </a:r>
            <a:endParaRPr lang="en-US" sz="2000" baseline="-25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υπολογισμένη με μια διαδικασία ν-σταδίων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τότε προσπαθεί κανείς να δημιουργήσει την ακολουθία 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            y</a:t>
            </a:r>
            <a:r>
              <a:rPr lang="el-GR" sz="2000" b="1" baseline="-25000" dirty="0" smtClean="0"/>
              <a:t>1,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2,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,…………, </a:t>
            </a:r>
            <a:r>
              <a:rPr lang="en-US" sz="2000" b="1" dirty="0" smtClean="0"/>
              <a:t>y</a:t>
            </a:r>
            <a:r>
              <a:rPr lang="el-GR" sz="2000" b="1" baseline="-25000" dirty="0" err="1" smtClean="0"/>
              <a:t>ν</a:t>
            </a:r>
            <a:r>
              <a:rPr lang="en-US" sz="2000" b="1" baseline="-25000" dirty="0" smtClean="0"/>
              <a:t>,n</a:t>
            </a:r>
            <a:r>
              <a:rPr lang="el-GR" sz="2000" b="1" baseline="-25000" dirty="0" smtClean="0"/>
              <a:t>+1</a:t>
            </a:r>
            <a:endParaRPr lang="en-US" sz="2000" b="1" baseline="-25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χρησιμοποιώντας το αντίστοιχο σύνολο των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i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Ενσωματωμένοι Τύποι Και Σφάλματα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sz="2000" dirty="0" smtClean="0"/>
              <a:t>Έτσι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</a:t>
            </a:r>
            <a:r>
              <a:rPr lang="el-GR" sz="2000" dirty="0" smtClean="0"/>
              <a:t>το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1, 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χρησιμοποιεί ένα ειδικό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1</a:t>
            </a:r>
            <a:r>
              <a:rPr lang="el-GR" sz="2000" dirty="0" smtClean="0"/>
              <a:t>, 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                   </a:t>
            </a:r>
            <a:r>
              <a:rPr lang="el-GR" sz="2000" dirty="0" smtClean="0"/>
              <a:t>το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2, 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χρησιμοποιεί το ίδιο</a:t>
            </a:r>
            <a:r>
              <a:rPr lang="en-US" sz="2000" b="1" dirty="0" smtClean="0"/>
              <a:t> k</a:t>
            </a:r>
            <a:r>
              <a:rPr lang="el-GR" sz="2000" b="1" baseline="-25000" dirty="0" smtClean="0"/>
              <a:t>1</a:t>
            </a:r>
            <a:r>
              <a:rPr lang="en-US" sz="2000" b="1" baseline="-25000" dirty="0" smtClean="0"/>
              <a:t> </a:t>
            </a:r>
            <a:r>
              <a:rPr lang="el-GR" sz="2000" dirty="0" smtClean="0"/>
              <a:t>και ένα ειδικό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2</a:t>
            </a:r>
            <a:r>
              <a:rPr lang="el-GR" sz="2000" dirty="0" smtClean="0"/>
              <a:t>,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 </a:t>
            </a:r>
            <a:r>
              <a:rPr lang="el-GR" sz="2000" dirty="0" smtClean="0"/>
              <a:t> ……….,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</a:t>
            </a:r>
            <a:r>
              <a:rPr lang="el-GR" sz="2000" dirty="0" smtClean="0"/>
              <a:t>το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ν,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χρησιμοποιεί το ίδιο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,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2</a:t>
            </a:r>
            <a:r>
              <a:rPr lang="el-GR" sz="2000" b="1" dirty="0" smtClean="0"/>
              <a:t>,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3</a:t>
            </a:r>
            <a:r>
              <a:rPr lang="el-GR" sz="2000" b="1" dirty="0" smtClean="0"/>
              <a:t>,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μ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>
              <a:buNone/>
            </a:pPr>
            <a:r>
              <a:rPr lang="el-GR" sz="2000" dirty="0" smtClean="0"/>
              <a:t>και ένα ειδικό 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                          k</a:t>
            </a:r>
            <a:r>
              <a:rPr lang="el-GR" sz="2000" b="1" baseline="-25000" dirty="0" smtClean="0"/>
              <a:t>μ</a:t>
            </a:r>
            <a:r>
              <a:rPr lang="en-US" sz="2000" b="1" baseline="-25000" dirty="0" smtClean="0"/>
              <a:t>+1</a:t>
            </a:r>
            <a:r>
              <a:rPr lang="en-US" sz="2000" b="1" dirty="0" smtClean="0"/>
              <a:t>,.......,  k</a:t>
            </a:r>
            <a:r>
              <a:rPr lang="el-GR" sz="2000" b="1" baseline="-25000" dirty="0" smtClean="0"/>
              <a:t>ν</a:t>
            </a:r>
            <a:r>
              <a:rPr lang="en-US" sz="2000" b="1" baseline="-25000" dirty="0" smtClean="0"/>
              <a:t>-1</a:t>
            </a:r>
            <a:r>
              <a:rPr lang="el-GR" sz="2000" b="1" dirty="0" smtClean="0"/>
              <a:t> και </a:t>
            </a:r>
            <a:r>
              <a:rPr lang="en-US" sz="2000" b="1" dirty="0" smtClean="0"/>
              <a:t>k</a:t>
            </a:r>
            <a:r>
              <a:rPr lang="el-GR" sz="2000" b="1" baseline="-25000" dirty="0" err="1" smtClean="0"/>
              <a:t>ν</a:t>
            </a:r>
            <a:endParaRPr lang="en-US" sz="2000" b="1" dirty="0" smtClean="0"/>
          </a:p>
          <a:p>
            <a:pPr>
              <a:buNone/>
            </a:pPr>
            <a:r>
              <a:rPr lang="en-US" sz="2000" b="1" baseline="-25000" dirty="0" smtClean="0"/>
              <a:t>        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όπου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μ,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είναι η τιμή</a:t>
            </a:r>
            <a:r>
              <a:rPr lang="en-US" sz="2000" dirty="0" smtClean="0"/>
              <a:t>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n</a:t>
            </a:r>
            <a:r>
              <a:rPr lang="el-GR" sz="2000" b="1" baseline="-25000" dirty="0" smtClean="0"/>
              <a:t>+1</a:t>
            </a:r>
            <a:r>
              <a:rPr lang="en-US" sz="2000" b="1" baseline="-25000" dirty="0" smtClean="0"/>
              <a:t> </a:t>
            </a:r>
            <a:r>
              <a:rPr lang="el-GR" sz="2000" dirty="0" smtClean="0"/>
              <a:t>υπολογισμένη με μια διαδικασία</a:t>
            </a:r>
            <a:r>
              <a:rPr lang="en-US" sz="2000" dirty="0" smtClean="0"/>
              <a:t>      </a:t>
            </a:r>
            <a:r>
              <a:rPr lang="el-GR" sz="2000" dirty="0" smtClean="0"/>
              <a:t>    </a:t>
            </a:r>
            <a:r>
              <a:rPr lang="en-US" sz="2000" dirty="0" smtClean="0"/>
              <a:t>r </a:t>
            </a:r>
            <a:r>
              <a:rPr lang="el-GR" sz="2000" dirty="0" smtClean="0"/>
              <a:t>τάξης και μ-σταδίων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( τα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,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2</a:t>
            </a:r>
            <a:r>
              <a:rPr lang="el-GR" sz="2000" b="1" dirty="0" smtClean="0"/>
              <a:t>,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3</a:t>
            </a:r>
            <a:r>
              <a:rPr lang="el-GR" sz="2000" b="1" dirty="0" smtClean="0"/>
              <a:t>,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μ</a:t>
            </a:r>
            <a:r>
              <a:rPr lang="el-GR" sz="2000" dirty="0" smtClean="0"/>
              <a:t> )</a:t>
            </a:r>
            <a:endParaRPr lang="en-US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Περαιτέρω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1, 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 </a:t>
            </a:r>
            <a:r>
              <a:rPr lang="el-GR" sz="2000" dirty="0" smtClean="0"/>
              <a:t>είναι αποτέλεσμα μιας </a:t>
            </a:r>
            <a:r>
              <a:rPr lang="el-GR" sz="2000" b="1" dirty="0" smtClean="0"/>
              <a:t>1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μεθόδου</a:t>
            </a:r>
            <a:r>
              <a:rPr lang="el-GR" sz="2000" dirty="0" smtClean="0"/>
              <a:t>,</a:t>
            </a:r>
          </a:p>
          <a:p>
            <a:pPr>
              <a:buNone/>
            </a:pPr>
            <a:r>
              <a:rPr lang="el-GR" sz="2000" dirty="0" smtClean="0"/>
              <a:t>    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2, 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</a:t>
            </a:r>
            <a:r>
              <a:rPr lang="el-GR" b="1" dirty="0" smtClean="0"/>
              <a:t> </a:t>
            </a:r>
            <a:r>
              <a:rPr lang="el-GR" sz="2000" dirty="0" smtClean="0"/>
              <a:t>είναι αποτέλεσμα μιας  </a:t>
            </a:r>
            <a:r>
              <a:rPr lang="el-GR" sz="2000" b="1" dirty="0" smtClean="0"/>
              <a:t>2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μεθόδου</a:t>
            </a:r>
            <a:r>
              <a:rPr lang="el-GR" sz="2000" dirty="0" smtClean="0"/>
              <a:t>,</a:t>
            </a: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                          </a:t>
            </a:r>
            <a:r>
              <a:rPr lang="el-GR" dirty="0" smtClean="0"/>
              <a:t>………………………..,</a:t>
            </a:r>
            <a:r>
              <a:rPr lang="el-GR" sz="2000" dirty="0" smtClean="0"/>
              <a:t> </a:t>
            </a:r>
          </a:p>
          <a:p>
            <a:pPr>
              <a:buNone/>
            </a:pPr>
            <a:r>
              <a:rPr lang="el-GR" sz="2000" dirty="0" smtClean="0"/>
              <a:t>    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μ,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</a:t>
            </a:r>
            <a:r>
              <a:rPr lang="el-GR" sz="2000" dirty="0" smtClean="0"/>
              <a:t> 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είναι αποτέλεσμα μιας </a:t>
            </a:r>
            <a:r>
              <a:rPr lang="en-US" sz="2000" b="1" dirty="0" smtClean="0"/>
              <a:t>r</a:t>
            </a:r>
            <a:r>
              <a:rPr lang="el-GR" sz="2000" b="1" dirty="0" smtClean="0"/>
              <a:t> τάξης μεθόδου</a:t>
            </a:r>
          </a:p>
          <a:p>
            <a:pPr>
              <a:buNone/>
            </a:pPr>
            <a:r>
              <a:rPr lang="el-GR" sz="2000" dirty="0" smtClean="0"/>
              <a:t>                                             </a:t>
            </a:r>
            <a:r>
              <a:rPr lang="el-GR" dirty="0" smtClean="0"/>
              <a:t>και</a:t>
            </a:r>
            <a:r>
              <a:rPr lang="el-GR" sz="2000" dirty="0" smtClean="0"/>
              <a:t> </a:t>
            </a:r>
          </a:p>
          <a:p>
            <a:pPr>
              <a:buNone/>
            </a:pPr>
            <a:r>
              <a:rPr lang="el-GR" sz="2000" dirty="0" smtClean="0"/>
              <a:t>    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ν, 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  </a:t>
            </a:r>
            <a:r>
              <a:rPr lang="el-GR" sz="2000" dirty="0" smtClean="0"/>
              <a:t>είναι αποτέλεσμα μιας </a:t>
            </a:r>
            <a:r>
              <a:rPr lang="en-US" sz="2000" b="1" dirty="0" smtClean="0"/>
              <a:t>k</a:t>
            </a:r>
            <a:r>
              <a:rPr lang="el-GR" sz="2000" b="1" dirty="0" smtClean="0"/>
              <a:t> τάξης μεθόδου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Βασικές</a:t>
            </a:r>
            <a:r>
              <a:rPr lang="el-GR" dirty="0" smtClean="0"/>
              <a:t> </a:t>
            </a:r>
            <a:r>
              <a:rPr lang="el-GR" sz="3200" dirty="0" smtClean="0"/>
              <a:t>Έννοιες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Διαφορική Εξίσωση: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Αναλυτική Λύση (ή Λύση) μιας Διαφορικής Εξίσωσης:</a:t>
            </a:r>
          </a:p>
          <a:p>
            <a:pPr lvl="0">
              <a:buNone/>
            </a:pPr>
            <a:r>
              <a:rPr lang="el-GR" sz="2000" dirty="0" smtClean="0"/>
              <a:t>Είναι μια συνάρτηση     </a:t>
            </a:r>
            <a:r>
              <a:rPr lang="en-US" sz="2800" b="1" dirty="0" smtClean="0"/>
              <a:t>g(x) </a:t>
            </a:r>
            <a:r>
              <a:rPr lang="el-GR" sz="2000" dirty="0" smtClean="0"/>
              <a:t>όπου  </a:t>
            </a:r>
            <a:r>
              <a:rPr lang="en-US" sz="2800" b="1" dirty="0" smtClean="0"/>
              <a:t>g:         </a:t>
            </a:r>
            <a:r>
              <a:rPr lang="el-GR" sz="2800" b="1" dirty="0" smtClean="0"/>
              <a:t> </a:t>
            </a:r>
            <a:r>
              <a:rPr lang="el-GR" sz="2000" dirty="0" smtClean="0"/>
              <a:t>με  </a:t>
            </a: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</a:t>
            </a:r>
            <a:endParaRPr lang="el-GR" sz="2000" dirty="0" smtClean="0"/>
          </a:p>
          <a:p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158" y="2357431"/>
          <a:ext cx="4500594" cy="424140"/>
        </p:xfrm>
        <a:graphic>
          <a:graphicData uri="http://schemas.openxmlformats.org/presentationml/2006/ole">
            <p:oleObj spid="_x0000_s6146" name="Equation" r:id="rId3" imgW="2425680" imgH="2286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86380" y="2428868"/>
          <a:ext cx="461599" cy="285752"/>
        </p:xfrm>
        <a:graphic>
          <a:graphicData uri="http://schemas.openxmlformats.org/presentationml/2006/ole">
            <p:oleObj spid="_x0000_s6147" name="Equation" r:id="rId4" imgW="266400" imgH="1648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072198" y="2428868"/>
          <a:ext cx="600422" cy="303214"/>
        </p:xfrm>
        <a:graphic>
          <a:graphicData uri="http://schemas.openxmlformats.org/presentationml/2006/ole">
            <p:oleObj spid="_x0000_s6148" name="Equation" r:id="rId5" imgW="317160" imgH="17748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149" name="Equation" r:id="rId6" imgW="914400" imgH="198720" progId="Equation.DSMT4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214942" y="3929066"/>
          <a:ext cx="785818" cy="323572"/>
        </p:xfrm>
        <a:graphic>
          <a:graphicData uri="http://schemas.openxmlformats.org/presentationml/2006/ole">
            <p:oleObj spid="_x0000_s6150" name="Equation" r:id="rId7" imgW="431640" imgH="17748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6572264" y="3929066"/>
          <a:ext cx="785818" cy="329536"/>
        </p:xfrm>
        <a:graphic>
          <a:graphicData uri="http://schemas.openxmlformats.org/presentationml/2006/ole">
            <p:oleObj spid="_x0000_s6151" name="Equation" r:id="rId8" imgW="393480" imgH="1648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Έτσι μιας </a:t>
            </a:r>
            <a:r>
              <a:rPr lang="en-US" sz="2000" dirty="0" smtClean="0"/>
              <a:t>k</a:t>
            </a:r>
            <a:r>
              <a:rPr lang="el-GR" sz="2000" dirty="0" smtClean="0"/>
              <a:t> τάξης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dirty="0" smtClean="0"/>
              <a:t>μέθοδος με ν στάδια έχει </a:t>
            </a:r>
            <a:r>
              <a:rPr lang="el-GR" sz="2000" b="1" dirty="0" smtClean="0"/>
              <a:t>ενσωματωμένη μέσα στον τύπο της </a:t>
            </a:r>
            <a:r>
              <a:rPr lang="el-GR" sz="2000" dirty="0" smtClean="0"/>
              <a:t>κάποια μικρότερης τάξης και λιγότερων σταδίων μέθοδο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Έτσι μιας </a:t>
            </a:r>
            <a:r>
              <a:rPr lang="en-US" sz="2000" dirty="0" smtClean="0"/>
              <a:t>k</a:t>
            </a:r>
            <a:r>
              <a:rPr lang="el-GR" sz="2000" dirty="0" smtClean="0"/>
              <a:t> τάξης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dirty="0" smtClean="0"/>
              <a:t>μέθοδος με ν στάδια έχει </a:t>
            </a:r>
            <a:r>
              <a:rPr lang="el-GR" sz="2000" b="1" dirty="0" smtClean="0"/>
              <a:t>ενσωματωμένη μέσα στον τύπο της </a:t>
            </a:r>
            <a:r>
              <a:rPr lang="el-GR" sz="2000" dirty="0" smtClean="0"/>
              <a:t>κάποια μικρότερης τάξης και λιγότερων σταδίων μέθοδο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Αν για παράδειγμα το </a:t>
            </a:r>
            <a:r>
              <a:rPr lang="en-US" b="1" dirty="0" smtClean="0"/>
              <a:t>y</a:t>
            </a:r>
            <a:r>
              <a:rPr lang="el-GR" b="1" baseline="-25000" dirty="0" err="1" smtClean="0"/>
              <a:t>μ</a:t>
            </a:r>
            <a:r>
              <a:rPr lang="en-US" b="1" baseline="-25000" dirty="0" smtClean="0"/>
              <a:t>,n</a:t>
            </a:r>
            <a:r>
              <a:rPr lang="el-GR" b="1" baseline="-25000" dirty="0" smtClean="0"/>
              <a:t>+1</a:t>
            </a:r>
            <a:r>
              <a:rPr lang="el-GR" b="1" dirty="0" smtClean="0"/>
              <a:t> </a:t>
            </a:r>
            <a:r>
              <a:rPr lang="el-GR" sz="2000" dirty="0" smtClean="0"/>
              <a:t>και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ν,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</a:t>
            </a:r>
            <a:r>
              <a:rPr lang="el-GR" b="1" dirty="0" smtClean="0"/>
              <a:t> </a:t>
            </a:r>
            <a:r>
              <a:rPr lang="el-GR" sz="2000" dirty="0" smtClean="0"/>
              <a:t>συμφωνούν σε </a:t>
            </a:r>
            <a:r>
              <a:rPr lang="en-US" sz="2000" dirty="0" smtClean="0"/>
              <a:t>j</a:t>
            </a:r>
            <a:r>
              <a:rPr lang="el-GR" sz="2000" dirty="0" smtClean="0"/>
              <a:t>-δεκαδικά ψηφία, τότε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ν,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</a:t>
            </a:r>
            <a:r>
              <a:rPr lang="el-GR" b="1" dirty="0" smtClean="0"/>
              <a:t> </a:t>
            </a:r>
            <a:r>
              <a:rPr lang="el-GR" sz="2000" dirty="0" smtClean="0"/>
              <a:t>είναι </a:t>
            </a:r>
            <a:r>
              <a:rPr lang="el-GR" sz="2000" b="1" dirty="0" smtClean="0"/>
              <a:t>σωστό σε τουλάχιστον </a:t>
            </a:r>
            <a:r>
              <a:rPr lang="en-US" sz="2000" b="1" dirty="0" smtClean="0"/>
              <a:t>j</a:t>
            </a:r>
            <a:r>
              <a:rPr lang="el-GR" sz="2000" b="1" dirty="0" smtClean="0"/>
              <a:t>-δεκαδικά ψηφία</a:t>
            </a:r>
            <a:endParaRPr lang="el-GR" sz="2000" dirty="0" smtClean="0"/>
          </a:p>
          <a:p>
            <a:endParaRPr lang="el-GR" sz="2000" dirty="0" smtClean="0"/>
          </a:p>
          <a:p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Έτσι μιας </a:t>
            </a:r>
            <a:r>
              <a:rPr lang="en-US" sz="2000" dirty="0" smtClean="0"/>
              <a:t>k</a:t>
            </a:r>
            <a:r>
              <a:rPr lang="el-GR" sz="2000" dirty="0" smtClean="0"/>
              <a:t> τάξης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dirty="0" smtClean="0"/>
              <a:t>μέθοδος με ν στάδια έχει </a:t>
            </a:r>
            <a:r>
              <a:rPr lang="el-GR" sz="2000" b="1" dirty="0" smtClean="0"/>
              <a:t>ενσωματωμένη μέσα στον τύπο της </a:t>
            </a:r>
            <a:r>
              <a:rPr lang="el-GR" sz="2000" dirty="0" smtClean="0"/>
              <a:t>κάποια μικρότερης τάξης και λιγότερων σταδίων μέθοδο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Αν για παράδειγμα το </a:t>
            </a:r>
            <a:r>
              <a:rPr lang="en-US" b="1" dirty="0" smtClean="0"/>
              <a:t>y</a:t>
            </a:r>
            <a:r>
              <a:rPr lang="el-GR" b="1" baseline="-25000" dirty="0" err="1" smtClean="0"/>
              <a:t>μ</a:t>
            </a:r>
            <a:r>
              <a:rPr lang="en-US" b="1" baseline="-25000" dirty="0" smtClean="0"/>
              <a:t>,n</a:t>
            </a:r>
            <a:r>
              <a:rPr lang="el-GR" b="1" baseline="-25000" dirty="0" smtClean="0"/>
              <a:t>+1</a:t>
            </a:r>
            <a:r>
              <a:rPr lang="el-GR" b="1" dirty="0" smtClean="0"/>
              <a:t> </a:t>
            </a:r>
            <a:r>
              <a:rPr lang="el-GR" sz="2000" dirty="0" smtClean="0"/>
              <a:t>και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ν,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</a:t>
            </a:r>
            <a:r>
              <a:rPr lang="el-GR" b="1" dirty="0" smtClean="0"/>
              <a:t> </a:t>
            </a:r>
            <a:r>
              <a:rPr lang="el-GR" sz="2000" dirty="0" smtClean="0"/>
              <a:t>συμφωνούν σε </a:t>
            </a:r>
            <a:r>
              <a:rPr lang="en-US" sz="2000" dirty="0" smtClean="0"/>
              <a:t>j</a:t>
            </a:r>
            <a:r>
              <a:rPr lang="el-GR" sz="2000" dirty="0" smtClean="0"/>
              <a:t>-δεκαδικά ψηφία, τότε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ν,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</a:t>
            </a:r>
            <a:r>
              <a:rPr lang="el-GR" b="1" dirty="0" smtClean="0"/>
              <a:t> </a:t>
            </a:r>
            <a:r>
              <a:rPr lang="el-GR" sz="2000" dirty="0" smtClean="0"/>
              <a:t>είναι </a:t>
            </a:r>
            <a:r>
              <a:rPr lang="el-GR" sz="2000" b="1" dirty="0" smtClean="0"/>
              <a:t>σωστό σε τουλάχιστον </a:t>
            </a:r>
            <a:r>
              <a:rPr lang="en-US" sz="2000" b="1" dirty="0" smtClean="0"/>
              <a:t>j</a:t>
            </a:r>
            <a:r>
              <a:rPr lang="el-GR" sz="2000" b="1" dirty="0" smtClean="0"/>
              <a:t>-δεκαδικά ψηφία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 Αυτό ορίζει ένα </a:t>
            </a:r>
            <a:r>
              <a:rPr lang="el-GR" sz="2000" b="1" dirty="0" smtClean="0"/>
              <a:t>συντηρητικό σφάλμα για το </a:t>
            </a:r>
            <a:r>
              <a:rPr lang="en-US" b="1" dirty="0" smtClean="0"/>
              <a:t>y</a:t>
            </a:r>
            <a:r>
              <a:rPr lang="el-GR" b="1" baseline="-25000" dirty="0" smtClean="0"/>
              <a:t>ν,</a:t>
            </a:r>
            <a:r>
              <a:rPr lang="en-US" b="1" baseline="-25000" dirty="0" smtClean="0"/>
              <a:t>n</a:t>
            </a:r>
            <a:r>
              <a:rPr lang="el-GR" b="1" baseline="-25000" dirty="0" smtClean="0"/>
              <a:t>+1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Η πρώτη σημαντική προσπάθεια για τον υπολογισμό του </a:t>
            </a:r>
            <a:r>
              <a:rPr lang="el-GR" sz="2000" b="1" dirty="0" smtClean="0"/>
              <a:t>σφάλματος αποκοπής </a:t>
            </a:r>
            <a:r>
              <a:rPr lang="en-US" sz="2000" b="1" dirty="0" smtClean="0"/>
              <a:t>T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h</a:t>
            </a:r>
            <a:r>
              <a:rPr lang="el-GR" sz="2000" b="1" dirty="0" smtClean="0"/>
              <a:t>) με ενσωματωμένους τύπους </a:t>
            </a:r>
            <a:r>
              <a:rPr lang="el-GR" sz="2000" dirty="0" smtClean="0"/>
              <a:t>έγινε από τον </a:t>
            </a:r>
            <a:r>
              <a:rPr lang="en-US" sz="2000" b="1" dirty="0" smtClean="0"/>
              <a:t>Merson</a:t>
            </a:r>
            <a:r>
              <a:rPr lang="el-GR" sz="2000" dirty="0" smtClean="0"/>
              <a:t> ο οποίος χρησιμοποίησε τον τύπο: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pic>
        <p:nvPicPr>
          <p:cNvPr id="5" name="4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6578"/>
            <a:ext cx="4643470" cy="4001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Αυτή η μέθοδος είναι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και 5 σταδίων (4, 5). Δηλαδή έχει ενσωματωμένο έναν επιπλέον βαθμό ελευθερίας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Αυτή η μέθοδος είναι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και 5 σταδίων (4, 5). Δηλαδή έχει ενσωματωμένο έναν επιπλέον βαθμό ελευθερίας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Ας αποκαλέσουμε ως </a:t>
            </a:r>
            <a:r>
              <a:rPr lang="el-GR" sz="2000" b="1" dirty="0" smtClean="0"/>
              <a:t>Ў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το αποτέλεσμα του υπολογισμού με χρήση του c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και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ij</a:t>
            </a:r>
            <a:r>
              <a:rPr lang="el-GR" sz="2000" dirty="0" smtClean="0"/>
              <a:t> πάνω από τη διακεκομμένη γραμμή και η w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ακριβώς κάτω από τη διακεκομμένη γραμμή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Αυτή η μέθοδος είναι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και 5 σταδίων (4, 5). Δηλαδή έχει ενσωματωμένο έναν επιπλέον βαθμό ελευθερίας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Ας αποκαλέσουμε ως </a:t>
            </a:r>
            <a:r>
              <a:rPr lang="el-GR" sz="2000" b="1" dirty="0" smtClean="0"/>
              <a:t>Ў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το αποτέλεσμα του υπολογισμού με χρήση του c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και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ij</a:t>
            </a:r>
            <a:r>
              <a:rPr lang="el-GR" sz="2000" dirty="0" smtClean="0"/>
              <a:t> πάνω από τη διακεκομμένη γραμμή και η w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ακριβώς κάτω από τη διακεκομμένη γραμμή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Επίσης, ας αποκαλέσουμε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το αποτέλεσμα από τον πλήρη υπολογισμό του παραπάνω τύπου</a:t>
            </a:r>
          </a:p>
          <a:p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</a:t>
            </a:r>
            <a:r>
              <a:rPr lang="en-US" sz="2000" dirty="0" smtClean="0"/>
              <a:t>Merson</a:t>
            </a:r>
            <a:r>
              <a:rPr lang="el-GR" sz="2000" dirty="0" smtClean="0"/>
              <a:t> έδειξε ότι μια καλή εκτίμηση του σφάλματος αποκοπής στο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: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</a:t>
            </a:r>
            <a:r>
              <a:rPr lang="en-US" sz="2000" b="1" dirty="0" smtClean="0"/>
              <a:t>T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h</a:t>
            </a:r>
            <a:r>
              <a:rPr lang="el-GR" sz="2000" b="1" dirty="0" smtClean="0"/>
              <a:t>) = (1/30)[2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 –  9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3</a:t>
            </a:r>
            <a:r>
              <a:rPr lang="el-GR" sz="2000" b="1" dirty="0" smtClean="0"/>
              <a:t> + 8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4</a:t>
            </a:r>
            <a:r>
              <a:rPr lang="el-GR" sz="2000" b="1" dirty="0" smtClean="0"/>
              <a:t> – </a:t>
            </a:r>
            <a:r>
              <a:rPr lang="en-US" sz="2000" b="1" dirty="0" smtClean="0"/>
              <a:t>k</a:t>
            </a:r>
            <a:r>
              <a:rPr lang="el-GR" sz="2000" b="1" baseline="-25000" dirty="0" smtClean="0"/>
              <a:t>5</a:t>
            </a:r>
            <a:r>
              <a:rPr lang="el-GR" sz="2000" b="1" dirty="0" smtClean="0"/>
              <a:t>] 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Είναι σημαντικό να τονιστεί ότι αυτή </a:t>
            </a:r>
            <a:r>
              <a:rPr lang="el-GR" sz="2000" b="1" dirty="0" smtClean="0"/>
              <a:t>η μέθοδος είναι έγκυρη μόνο όταν η </a:t>
            </a:r>
            <a:r>
              <a:rPr lang="en-US" sz="2000" b="1" dirty="0" smtClean="0"/>
              <a:t>f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) είναι γραμμική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</a:t>
            </a:r>
            <a:r>
              <a:rPr lang="en-US" sz="2000" b="1" dirty="0" err="1" smtClean="0"/>
              <a:t>Scraton</a:t>
            </a:r>
            <a:r>
              <a:rPr lang="en-US" sz="2000" dirty="0" smtClean="0"/>
              <a:t> </a:t>
            </a:r>
            <a:r>
              <a:rPr lang="el-GR" sz="2000" dirty="0" smtClean="0"/>
              <a:t>επίσης πρότεινε μια άλλη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διαδικασία χρησιμοποιώντας 5 στάδια (4, 5). Ο τύπος δίνεται από τον πίνακα: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pic>
        <p:nvPicPr>
          <p:cNvPr id="5" name="4 - Εικόνα" descr="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71744"/>
            <a:ext cx="7129670" cy="40719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και το τοπικό σφάλμα αποκοπής είναι: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</a:t>
            </a:r>
            <a:r>
              <a:rPr lang="fr-FR" sz="2000" b="1" dirty="0" smtClean="0"/>
              <a:t>T</a:t>
            </a:r>
            <a:r>
              <a:rPr lang="en-US" sz="2000" b="1" dirty="0" smtClean="0"/>
              <a:t>(</a:t>
            </a:r>
            <a:r>
              <a:rPr lang="fr-FR" sz="2000" b="1" dirty="0" smtClean="0"/>
              <a:t>x</a:t>
            </a:r>
            <a:r>
              <a:rPr lang="en-US" sz="2000" b="1" dirty="0" smtClean="0"/>
              <a:t>, </a:t>
            </a:r>
            <a:r>
              <a:rPr lang="fr-FR" sz="2000" b="1" dirty="0" smtClean="0"/>
              <a:t>h</a:t>
            </a:r>
            <a:r>
              <a:rPr lang="en-US" sz="2000" b="1" dirty="0" smtClean="0"/>
              <a:t>) = – (</a:t>
            </a:r>
            <a:r>
              <a:rPr lang="fr-FR" sz="2000" b="1" dirty="0" smtClean="0"/>
              <a:t>k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– </a:t>
            </a:r>
            <a:r>
              <a:rPr lang="fr-FR" sz="2000" b="1" dirty="0" smtClean="0"/>
              <a:t>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(</a:t>
            </a:r>
            <a:r>
              <a:rPr lang="fr-FR" sz="2000" b="1" dirty="0" smtClean="0"/>
              <a:t>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+ k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k</a:t>
            </a:r>
            <a:r>
              <a:rPr lang="en-US" sz="2000" b="1" baseline="-25000" dirty="0" smtClean="0"/>
              <a:t>4 </a:t>
            </a:r>
            <a:r>
              <a:rPr lang="en-US" sz="2000" b="1" dirty="0" smtClean="0"/>
              <a:t>+ k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)•</a:t>
            </a:r>
            <a:endParaRPr lang="el-GR" sz="2000" b="1" dirty="0" smtClean="0"/>
          </a:p>
          <a:p>
            <a:pPr>
              <a:buNone/>
            </a:pPr>
            <a:r>
              <a:rPr lang="en-US" sz="2000" b="1" dirty="0" smtClean="0"/>
              <a:t>                              •(k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k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k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k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)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Βασικές</a:t>
            </a:r>
            <a:r>
              <a:rPr lang="el-GR" dirty="0" smtClean="0"/>
              <a:t> </a:t>
            </a:r>
            <a:r>
              <a:rPr lang="el-GR" sz="3200" dirty="0" smtClean="0"/>
              <a:t>Έννοιες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Διαφορική Εξίσωση: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Αναλυτική Λύση (ή Λύση) μιας Διαφορικής Εξίσωσης:</a:t>
            </a:r>
          </a:p>
          <a:p>
            <a:pPr lvl="0">
              <a:buNone/>
            </a:pPr>
            <a:r>
              <a:rPr lang="el-GR" sz="2000" dirty="0" smtClean="0"/>
              <a:t>Είναι μια συνάρτηση     </a:t>
            </a:r>
            <a:r>
              <a:rPr lang="en-US" sz="2800" b="1" dirty="0" smtClean="0"/>
              <a:t>g(x) </a:t>
            </a:r>
            <a:r>
              <a:rPr lang="el-GR" sz="2000" dirty="0" smtClean="0"/>
              <a:t>όπου  </a:t>
            </a:r>
            <a:r>
              <a:rPr lang="en-US" sz="2800" b="1" dirty="0" smtClean="0"/>
              <a:t>g:         </a:t>
            </a:r>
            <a:r>
              <a:rPr lang="el-GR" sz="2800" b="1" dirty="0" smtClean="0"/>
              <a:t> </a:t>
            </a:r>
            <a:r>
              <a:rPr lang="el-GR" sz="2000" dirty="0" smtClean="0"/>
              <a:t>με  </a:t>
            </a: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όπου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  με</a:t>
            </a:r>
          </a:p>
          <a:p>
            <a:pPr>
              <a:buNone/>
            </a:pPr>
            <a:r>
              <a:rPr lang="fr-FR" sz="2000" dirty="0" smtClean="0"/>
              <a:t> </a:t>
            </a:r>
            <a:endParaRPr lang="el-GR" sz="2000" dirty="0" smtClean="0"/>
          </a:p>
          <a:p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158" y="2357431"/>
          <a:ext cx="4500594" cy="424140"/>
        </p:xfrm>
        <a:graphic>
          <a:graphicData uri="http://schemas.openxmlformats.org/presentationml/2006/ole">
            <p:oleObj spid="_x0000_s26626" name="Equation" r:id="rId3" imgW="2425680" imgH="2286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86380" y="2428868"/>
          <a:ext cx="461599" cy="285752"/>
        </p:xfrm>
        <a:graphic>
          <a:graphicData uri="http://schemas.openxmlformats.org/presentationml/2006/ole">
            <p:oleObj spid="_x0000_s26627" name="Equation" r:id="rId4" imgW="266400" imgH="1648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072198" y="2428868"/>
          <a:ext cx="600422" cy="303214"/>
        </p:xfrm>
        <a:graphic>
          <a:graphicData uri="http://schemas.openxmlformats.org/presentationml/2006/ole">
            <p:oleObj spid="_x0000_s26628" name="Equation" r:id="rId5" imgW="317160" imgH="17748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6629" name="Equation" r:id="rId6" imgW="914400" imgH="198720" progId="Equation.DSMT4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214942" y="3929066"/>
          <a:ext cx="785818" cy="323572"/>
        </p:xfrm>
        <a:graphic>
          <a:graphicData uri="http://schemas.openxmlformats.org/presentationml/2006/ole">
            <p:oleObj spid="_x0000_s26630" name="Equation" r:id="rId7" imgW="431640" imgH="17748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6572264" y="3929066"/>
          <a:ext cx="785818" cy="329536"/>
        </p:xfrm>
        <a:graphic>
          <a:graphicData uri="http://schemas.openxmlformats.org/presentationml/2006/ole">
            <p:oleObj spid="_x0000_s26631" name="Equation" r:id="rId8" imgW="393480" imgH="164880" progId="Equation.DSMT4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6632" name="Equation" r:id="rId9" imgW="914400" imgH="198720" progId="Equation.DSMT4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85720" y="5429264"/>
          <a:ext cx="5361819" cy="500066"/>
        </p:xfrm>
        <a:graphic>
          <a:graphicData uri="http://schemas.openxmlformats.org/presentationml/2006/ole">
            <p:oleObj spid="_x0000_s26633" name="Equation" r:id="rId10" imgW="2450880" imgH="228600" progId="Equation.DSMT4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6858016" y="5523563"/>
          <a:ext cx="642942" cy="334329"/>
        </p:xfrm>
        <a:graphic>
          <a:graphicData uri="http://schemas.openxmlformats.org/presentationml/2006/ole">
            <p:oleObj spid="_x0000_s26634" name="Equation" r:id="rId11" imgW="317160" imgH="1648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και το τοπικό σφάλμα αποκοπής είναι: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</a:t>
            </a:r>
            <a:r>
              <a:rPr lang="fr-FR" sz="2000" b="1" dirty="0" smtClean="0"/>
              <a:t>T</a:t>
            </a:r>
            <a:r>
              <a:rPr lang="en-US" sz="2000" b="1" dirty="0" smtClean="0"/>
              <a:t>(</a:t>
            </a:r>
            <a:r>
              <a:rPr lang="fr-FR" sz="2000" b="1" dirty="0" smtClean="0"/>
              <a:t>x</a:t>
            </a:r>
            <a:r>
              <a:rPr lang="en-US" sz="2000" b="1" dirty="0" smtClean="0"/>
              <a:t>, </a:t>
            </a:r>
            <a:r>
              <a:rPr lang="fr-FR" sz="2000" b="1" dirty="0" smtClean="0"/>
              <a:t>h</a:t>
            </a:r>
            <a:r>
              <a:rPr lang="en-US" sz="2000" b="1" dirty="0" smtClean="0"/>
              <a:t>) = – (</a:t>
            </a:r>
            <a:r>
              <a:rPr lang="fr-FR" sz="2000" b="1" dirty="0" smtClean="0"/>
              <a:t>k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– </a:t>
            </a:r>
            <a:r>
              <a:rPr lang="fr-FR" sz="2000" b="1" dirty="0" smtClean="0"/>
              <a:t>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(</a:t>
            </a:r>
            <a:r>
              <a:rPr lang="fr-FR" sz="2000" b="1" dirty="0" smtClean="0"/>
              <a:t>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+ k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k</a:t>
            </a:r>
            <a:r>
              <a:rPr lang="en-US" sz="2000" b="1" baseline="-25000" dirty="0" smtClean="0"/>
              <a:t>4 </a:t>
            </a:r>
            <a:r>
              <a:rPr lang="en-US" sz="2000" b="1" dirty="0" smtClean="0"/>
              <a:t>+ k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)•</a:t>
            </a:r>
            <a:endParaRPr lang="el-GR" sz="2000" b="1" dirty="0" smtClean="0"/>
          </a:p>
          <a:p>
            <a:pPr>
              <a:buNone/>
            </a:pPr>
            <a:r>
              <a:rPr lang="en-US" sz="2000" b="1" dirty="0" smtClean="0"/>
              <a:t>                              •(k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k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k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k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)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Και αυτή η μέθοδος </a:t>
            </a:r>
            <a:r>
              <a:rPr lang="el-GR" sz="2000" b="1" dirty="0" smtClean="0"/>
              <a:t>εξαρτάται από την χρήση ενός γραμμικού συστήματος</a:t>
            </a: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r>
              <a:rPr lang="el-GR" sz="2000" b="1" dirty="0" smtClean="0"/>
              <a:t>Οι μέθοδοι που θα παρουσιαστούν στην συνέχεια σε αντίθεση με τις δύο προηγούμενες,</a:t>
            </a:r>
            <a:r>
              <a:rPr lang="el-GR" sz="2000" dirty="0" smtClean="0"/>
              <a:t> </a:t>
            </a:r>
            <a:r>
              <a:rPr lang="el-GR" sz="2000" b="1" dirty="0" smtClean="0"/>
              <a:t>ισχύουν για κάθε διαφορική εξίσωση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</a:t>
            </a:r>
            <a:r>
              <a:rPr lang="en-US" sz="2000" b="1" dirty="0" smtClean="0"/>
              <a:t>Sarafyan</a:t>
            </a:r>
            <a:r>
              <a:rPr lang="en-US" sz="2000" dirty="0" smtClean="0"/>
              <a:t> </a:t>
            </a:r>
            <a:r>
              <a:rPr lang="el-GR" sz="2000" dirty="0" smtClean="0"/>
              <a:t>έχει αναπτύξει πολλές μεθόδους 5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τάξης, μια από τις καλύτερες είναι αυτή που δόθηκε και πιο πριν και εδώ θα την παρουσιάσουμε έως ότου μας αποφέρει το </a:t>
            </a:r>
            <a:r>
              <a:rPr lang="en-US" sz="2000" dirty="0" smtClean="0"/>
              <a:t>y</a:t>
            </a:r>
            <a:r>
              <a:rPr lang="el-GR" sz="2000" baseline="-25000" dirty="0" smtClean="0"/>
              <a:t>6,</a:t>
            </a:r>
            <a:r>
              <a:rPr lang="en-US" sz="2000" baseline="-25000" dirty="0" smtClean="0"/>
              <a:t>n</a:t>
            </a:r>
            <a:r>
              <a:rPr lang="el-GR" sz="2000" baseline="-25000" dirty="0" smtClean="0"/>
              <a:t>+1</a:t>
            </a:r>
            <a:r>
              <a:rPr lang="el-GR" sz="2000" dirty="0" smtClean="0"/>
              <a:t>: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pic>
        <p:nvPicPr>
          <p:cNvPr id="5" name="4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13" y="2590228"/>
            <a:ext cx="7096983" cy="42677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Στην συνέχεια βλέποντας τις διακεκομμένες γραμμές, είναι δυνατόν να υπολογίσουμε:</a:t>
            </a:r>
          </a:p>
          <a:p>
            <a:pPr>
              <a:buNone/>
            </a:pPr>
            <a:r>
              <a:rPr lang="el-GR" sz="2000" dirty="0" smtClean="0"/>
              <a:t>                  </a:t>
            </a:r>
            <a:r>
              <a:rPr lang="fr-FR" sz="2200" b="1" dirty="0" smtClean="0"/>
              <a:t>y</a:t>
            </a:r>
            <a:r>
              <a:rPr lang="fr-FR" sz="2200" b="1" baseline="-25000" dirty="0" smtClean="0"/>
              <a:t>1,n+1</a:t>
            </a:r>
            <a:r>
              <a:rPr lang="fr-FR" sz="2200" b="1" dirty="0" smtClean="0"/>
              <a:t> = </a:t>
            </a:r>
            <a:r>
              <a:rPr lang="fr-FR" sz="2200" b="1" dirty="0" err="1" smtClean="0"/>
              <a:t>y</a:t>
            </a:r>
            <a:r>
              <a:rPr lang="fr-FR" sz="2200" b="1" baseline="-25000" dirty="0" err="1" smtClean="0"/>
              <a:t>n</a:t>
            </a:r>
            <a:r>
              <a:rPr lang="fr-FR" sz="2200" b="1" dirty="0" smtClean="0"/>
              <a:t> + k</a:t>
            </a:r>
            <a:r>
              <a:rPr lang="fr-FR" sz="2200" b="1" baseline="-25000" dirty="0" smtClean="0"/>
              <a:t>1</a:t>
            </a:r>
            <a:endParaRPr lang="el-GR" sz="2200" b="1" dirty="0" smtClean="0"/>
          </a:p>
          <a:p>
            <a:pPr>
              <a:buNone/>
            </a:pPr>
            <a:r>
              <a:rPr lang="fr-FR" sz="2200" b="1" dirty="0" smtClean="0"/>
              <a:t>           </a:t>
            </a:r>
            <a:r>
              <a:rPr lang="el-GR" sz="2200" b="1" dirty="0" smtClean="0"/>
              <a:t>    </a:t>
            </a:r>
            <a:r>
              <a:rPr lang="fr-FR" sz="2200" b="1" dirty="0" smtClean="0"/>
              <a:t>y</a:t>
            </a:r>
            <a:r>
              <a:rPr lang="fr-FR" sz="2200" b="1" baseline="-25000" dirty="0" smtClean="0"/>
              <a:t>2,n+1</a:t>
            </a:r>
            <a:r>
              <a:rPr lang="fr-FR" sz="2200" b="1" dirty="0" smtClean="0"/>
              <a:t> = </a:t>
            </a:r>
            <a:r>
              <a:rPr lang="fr-FR" sz="2200" b="1" dirty="0" err="1" smtClean="0"/>
              <a:t>y</a:t>
            </a:r>
            <a:r>
              <a:rPr lang="fr-FR" sz="2200" b="1" baseline="-25000" dirty="0" err="1" smtClean="0"/>
              <a:t>n</a:t>
            </a:r>
            <a:r>
              <a:rPr lang="fr-FR" sz="2200" b="1" dirty="0" smtClean="0"/>
              <a:t> + k</a:t>
            </a:r>
            <a:r>
              <a:rPr lang="fr-FR" sz="2200" b="1" baseline="-25000" dirty="0" smtClean="0"/>
              <a:t>2</a:t>
            </a:r>
            <a:endParaRPr lang="el-GR" sz="2200" b="1" dirty="0" smtClean="0"/>
          </a:p>
          <a:p>
            <a:pPr>
              <a:buNone/>
            </a:pPr>
            <a:r>
              <a:rPr lang="fr-FR" sz="2200" b="1" dirty="0" smtClean="0"/>
              <a:t>           </a:t>
            </a:r>
            <a:r>
              <a:rPr lang="el-GR" sz="2200" b="1" dirty="0" smtClean="0"/>
              <a:t>    </a:t>
            </a:r>
            <a:r>
              <a:rPr lang="fr-FR" sz="2200" b="1" dirty="0" smtClean="0"/>
              <a:t>y</a:t>
            </a:r>
            <a:r>
              <a:rPr lang="el-GR" sz="2200" b="1" baseline="-25000" dirty="0" smtClean="0"/>
              <a:t>4,</a:t>
            </a:r>
            <a:r>
              <a:rPr lang="fr-FR" sz="2200" b="1" baseline="-25000" dirty="0" smtClean="0"/>
              <a:t>n</a:t>
            </a:r>
            <a:r>
              <a:rPr lang="el-GR" sz="2200" b="1" baseline="-25000" dirty="0" smtClean="0"/>
              <a:t>+1</a:t>
            </a:r>
            <a:r>
              <a:rPr lang="el-GR" sz="2200" b="1" dirty="0" smtClean="0"/>
              <a:t> = </a:t>
            </a:r>
            <a:r>
              <a:rPr lang="fr-FR" sz="2200" b="1" dirty="0" err="1" smtClean="0"/>
              <a:t>y</a:t>
            </a:r>
            <a:r>
              <a:rPr lang="fr-FR" sz="2200" b="1" baseline="-25000" dirty="0" err="1" smtClean="0"/>
              <a:t>n</a:t>
            </a:r>
            <a:r>
              <a:rPr lang="el-GR" sz="2200" b="1" dirty="0" smtClean="0"/>
              <a:t> + [</a:t>
            </a:r>
            <a:r>
              <a:rPr lang="fr-FR" sz="2200" b="1" dirty="0" smtClean="0"/>
              <a:t>k</a:t>
            </a:r>
            <a:r>
              <a:rPr lang="el-GR" sz="2200" b="1" baseline="-25000" dirty="0" smtClean="0"/>
              <a:t>1</a:t>
            </a:r>
            <a:r>
              <a:rPr lang="el-GR" sz="2200" b="1" dirty="0" smtClean="0"/>
              <a:t> + 4</a:t>
            </a:r>
            <a:r>
              <a:rPr lang="fr-FR" sz="2200" b="1" dirty="0" smtClean="0"/>
              <a:t>k</a:t>
            </a:r>
            <a:r>
              <a:rPr lang="el-GR" sz="2200" b="1" baseline="-25000" dirty="0" smtClean="0"/>
              <a:t>3</a:t>
            </a:r>
            <a:r>
              <a:rPr lang="el-GR" sz="2200" b="1" dirty="0" smtClean="0"/>
              <a:t> + </a:t>
            </a:r>
            <a:r>
              <a:rPr lang="fr-FR" sz="2200" b="1" dirty="0" smtClean="0"/>
              <a:t>k</a:t>
            </a:r>
            <a:r>
              <a:rPr lang="el-GR" sz="2200" b="1" baseline="-25000" dirty="0" smtClean="0"/>
              <a:t>4</a:t>
            </a:r>
            <a:r>
              <a:rPr lang="el-GR" sz="2200" b="1" dirty="0" smtClean="0"/>
              <a:t>]</a:t>
            </a:r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r>
              <a:rPr lang="el-GR" sz="2000" dirty="0" smtClean="0"/>
              <a:t>όπου η  </a:t>
            </a:r>
            <a:r>
              <a:rPr lang="fr-FR" sz="2000" b="1" dirty="0" smtClean="0"/>
              <a:t>y</a:t>
            </a:r>
            <a:r>
              <a:rPr lang="el-GR" sz="2000" b="1" baseline="-25000" dirty="0" smtClean="0"/>
              <a:t>4,</a:t>
            </a:r>
            <a:r>
              <a:rPr lang="fr-FR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είναι μια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μέθοδος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</a:t>
            </a:r>
            <a:endParaRPr lang="el-GR" sz="22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Εάν κάποιος επιθυμεί να χρησιμοποιήσει μια 5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μέθοδο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</a:t>
            </a:r>
            <a:r>
              <a:rPr lang="el-GR" sz="2000" dirty="0" smtClean="0"/>
              <a:t>, μπορεί να λάβει και αποτελέσματα για μια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μέθοδο, </a:t>
            </a:r>
            <a:r>
              <a:rPr lang="el-GR" sz="2000" b="1" dirty="0" smtClean="0"/>
              <a:t>χωρίς επιπλέον έργο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Εάν κάποιος επιθυμεί να χρησιμοποιήσει μια 5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μέθοδο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</a:t>
            </a:r>
            <a:r>
              <a:rPr lang="el-GR" sz="2000" dirty="0" smtClean="0"/>
              <a:t>, μπορεί να λάβει και αποτελέσματα για μια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μέθοδο, </a:t>
            </a:r>
            <a:r>
              <a:rPr lang="el-GR" sz="2000" b="1" dirty="0" smtClean="0"/>
              <a:t>χωρίς επιπλέον έργο</a:t>
            </a:r>
          </a:p>
          <a:p>
            <a:endParaRPr lang="el-GR" sz="2000" dirty="0" smtClean="0"/>
          </a:p>
          <a:p>
            <a:r>
              <a:rPr lang="el-GR" sz="2000" dirty="0" smtClean="0"/>
              <a:t>Συγκρίνοντας τις δύο μεθόδους  μπορεί να ληφθεί </a:t>
            </a:r>
            <a:r>
              <a:rPr lang="el-GR" sz="2000" b="1" dirty="0" smtClean="0"/>
              <a:t>ένας υπολογισμός της ακρίβειας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Μια σειρά ενσωματωμένων τύπων που θα παρουσιασθούν στην συνέχεια οφείλεται στον </a:t>
            </a:r>
            <a:r>
              <a:rPr lang="el-GR" sz="2000" b="1" dirty="0" smtClean="0"/>
              <a:t>Ε. </a:t>
            </a:r>
            <a:r>
              <a:rPr lang="el-GR" sz="2000" b="1" dirty="0" err="1" smtClean="0"/>
              <a:t>Fehlberg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Μια σειρά ενσωματωμένων τύπων που θα παρουσιασθούν στην συνέχεια οφείλεται στον </a:t>
            </a:r>
            <a:r>
              <a:rPr lang="el-GR" sz="2000" b="1" dirty="0" smtClean="0"/>
              <a:t>Ε. </a:t>
            </a:r>
            <a:r>
              <a:rPr lang="el-GR" sz="2000" b="1" dirty="0" err="1" smtClean="0"/>
              <a:t>Fehlberg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u="sng" dirty="0" smtClean="0"/>
              <a:t>Τύπος </a:t>
            </a:r>
            <a:r>
              <a:rPr lang="el-GR" sz="2000" b="1" u="sng" dirty="0" smtClean="0"/>
              <a:t>(5, 6) </a:t>
            </a:r>
            <a:r>
              <a:rPr lang="el-GR" sz="2000" u="sng" dirty="0" smtClean="0"/>
              <a:t>Ενσωματωμένος Σε </a:t>
            </a:r>
            <a:r>
              <a:rPr lang="el-GR" sz="2000" b="1" u="sng" dirty="0" smtClean="0"/>
              <a:t>(6, 8) </a:t>
            </a:r>
            <a:r>
              <a:rPr lang="el-GR" sz="2000" u="sng" dirty="0" smtClean="0"/>
              <a:t>Τύπο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4" name="3 - Εικόνα" descr="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00372"/>
            <a:ext cx="7500990" cy="23574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Μια σειρά ενσωματωμένων τύπων που θα παρουσιασθούν στην συνέχεια οφείλεται στον </a:t>
            </a:r>
            <a:r>
              <a:rPr lang="el-GR" sz="2000" b="1" dirty="0" smtClean="0"/>
              <a:t>Ε. </a:t>
            </a:r>
            <a:r>
              <a:rPr lang="el-GR" sz="2000" b="1" dirty="0" err="1" smtClean="0"/>
              <a:t>Fehlberg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u="sng" dirty="0" smtClean="0"/>
              <a:t>Τύπος </a:t>
            </a:r>
            <a:r>
              <a:rPr lang="el-GR" sz="2000" b="1" u="sng" dirty="0" smtClean="0"/>
              <a:t>(5, 6) </a:t>
            </a:r>
            <a:r>
              <a:rPr lang="el-GR" sz="2000" u="sng" dirty="0" smtClean="0"/>
              <a:t>Ενσωματωμένος Σε </a:t>
            </a:r>
            <a:r>
              <a:rPr lang="el-GR" sz="2000" b="1" u="sng" dirty="0" smtClean="0"/>
              <a:t>(6, 8) </a:t>
            </a:r>
            <a:r>
              <a:rPr lang="el-GR" sz="2000" u="sng" dirty="0" smtClean="0"/>
              <a:t>Τύπο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r>
              <a:rPr lang="el-GR" sz="2000" dirty="0" smtClean="0"/>
              <a:t>Όπου το </a:t>
            </a:r>
            <a:r>
              <a:rPr lang="el-GR" sz="2000" b="1" dirty="0" smtClean="0"/>
              <a:t>σφάλμα αποκοπής </a:t>
            </a:r>
            <a:r>
              <a:rPr lang="en-US" sz="2000" b="1" dirty="0" smtClean="0"/>
              <a:t>T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h</a:t>
            </a:r>
            <a:r>
              <a:rPr lang="el-GR" sz="2000" b="1" dirty="0" smtClean="0"/>
              <a:t>) </a:t>
            </a:r>
            <a:r>
              <a:rPr lang="el-GR" sz="2000" dirty="0" smtClean="0"/>
              <a:t>της διαδικασίας </a:t>
            </a:r>
            <a:r>
              <a:rPr lang="el-GR" sz="2000" b="1" dirty="0" smtClean="0"/>
              <a:t>5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 τάξης </a:t>
            </a:r>
            <a:r>
              <a:rPr lang="el-GR" sz="2000" dirty="0" smtClean="0"/>
              <a:t>δίνεται από τον τύπο:</a:t>
            </a:r>
          </a:p>
          <a:p>
            <a:pPr>
              <a:buNone/>
            </a:pPr>
            <a:r>
              <a:rPr lang="el-GR" sz="2000" dirty="0" smtClean="0"/>
              <a:t>                     </a:t>
            </a:r>
            <a:r>
              <a:rPr lang="fr-FR" sz="2000" b="1" dirty="0" smtClean="0"/>
              <a:t>T</a:t>
            </a:r>
            <a:r>
              <a:rPr lang="el-GR" sz="2000" b="1" dirty="0" smtClean="0"/>
              <a:t>(</a:t>
            </a:r>
            <a:r>
              <a:rPr lang="fr-FR" sz="2000" b="1" dirty="0" smtClean="0"/>
              <a:t>x</a:t>
            </a:r>
            <a:r>
              <a:rPr lang="el-GR" sz="2000" b="1" dirty="0" smtClean="0"/>
              <a:t>, </a:t>
            </a:r>
            <a:r>
              <a:rPr lang="fr-FR" sz="2000" b="1" dirty="0" smtClean="0"/>
              <a:t>h</a:t>
            </a:r>
            <a:r>
              <a:rPr lang="el-GR" sz="2000" b="1" dirty="0" smtClean="0"/>
              <a:t>) =</a:t>
            </a:r>
            <a:r>
              <a:rPr lang="en-US" sz="2000" b="1" dirty="0" smtClean="0"/>
              <a:t>(5/66)</a:t>
            </a:r>
            <a:r>
              <a:rPr lang="el-GR" sz="2000" b="1" dirty="0" smtClean="0"/>
              <a:t>(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 + 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6</a:t>
            </a:r>
            <a:r>
              <a:rPr lang="el-GR" sz="2000" b="1" dirty="0" smtClean="0"/>
              <a:t> – 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7 </a:t>
            </a:r>
            <a:r>
              <a:rPr lang="el-GR" sz="2000" b="1" dirty="0" smtClean="0"/>
              <a:t>– 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8</a:t>
            </a:r>
            <a:r>
              <a:rPr lang="el-GR" sz="2000" b="1" dirty="0" smtClean="0"/>
              <a:t>)</a:t>
            </a:r>
            <a:r>
              <a:rPr lang="fr-FR" sz="2000" b="1" dirty="0" smtClean="0"/>
              <a:t>h</a:t>
            </a: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4" name="3 - Εικόνα" descr="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00372"/>
            <a:ext cx="7500990" cy="23574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l-GR" sz="6200" u="sng" dirty="0" smtClean="0"/>
              <a:t>Τύπος </a:t>
            </a:r>
            <a:r>
              <a:rPr lang="el-GR" sz="6200" b="1" u="sng" dirty="0" smtClean="0"/>
              <a:t>(6, 8) </a:t>
            </a:r>
            <a:r>
              <a:rPr lang="el-GR" sz="6200" u="sng" dirty="0" smtClean="0"/>
              <a:t>Ενσωματωμένος Σε </a:t>
            </a:r>
            <a:r>
              <a:rPr lang="el-GR" sz="6200" b="1" u="sng" dirty="0" smtClean="0"/>
              <a:t>(7, 10) </a:t>
            </a:r>
            <a:r>
              <a:rPr lang="el-GR" sz="6200" u="sng" dirty="0" smtClean="0"/>
              <a:t>Τύπο</a:t>
            </a:r>
            <a:endParaRPr lang="en-US" sz="62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4200" dirty="0" smtClean="0"/>
          </a:p>
          <a:p>
            <a:endParaRPr lang="en-US" sz="4200" dirty="0" smtClean="0"/>
          </a:p>
          <a:p>
            <a:endParaRPr lang="en-US" sz="4200" dirty="0" smtClean="0"/>
          </a:p>
          <a:p>
            <a:endParaRPr lang="en-US" sz="8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5" name="4 - Εικόνα" descr="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8" y="1967318"/>
            <a:ext cx="8072084" cy="2461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Βασικές</a:t>
            </a:r>
            <a:r>
              <a:rPr lang="el-GR" dirty="0" smtClean="0"/>
              <a:t> </a:t>
            </a:r>
            <a:r>
              <a:rPr lang="el-GR" sz="3200" dirty="0" smtClean="0"/>
              <a:t>Έννοιες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dirty="0" smtClean="0"/>
          </a:p>
          <a:p>
            <a:r>
              <a:rPr lang="fr-FR" sz="2000" dirty="0" smtClean="0"/>
              <a:t> </a:t>
            </a:r>
            <a:r>
              <a:rPr lang="el-GR" sz="2000" b="1" dirty="0" smtClean="0"/>
              <a:t>Αριθμητική Λύση:</a:t>
            </a:r>
          </a:p>
          <a:p>
            <a:pPr lvl="0">
              <a:buNone/>
            </a:pPr>
            <a:r>
              <a:rPr lang="el-GR" sz="2000" dirty="0" smtClean="0"/>
              <a:t>    Σαν αριθμητική λύση λαμβάνουμε ένα διακριτό σύνολο τιμών της</a:t>
            </a:r>
            <a:r>
              <a:rPr lang="el-GR" sz="2000" b="1" dirty="0" smtClean="0"/>
              <a:t> </a:t>
            </a:r>
            <a:r>
              <a:rPr lang="en-US" sz="2000" b="1" dirty="0" smtClean="0"/>
              <a:t>y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)</a:t>
            </a:r>
            <a:r>
              <a:rPr lang="el-GR" sz="2000" dirty="0" smtClean="0"/>
              <a:t> (αναλυτική λύση), που συμβολίζονται με </a:t>
            </a:r>
            <a:r>
              <a:rPr lang="el-GR" sz="2000" b="1" dirty="0" smtClean="0"/>
              <a:t>{</a:t>
            </a:r>
            <a:r>
              <a:rPr lang="en-US" sz="2000" b="1" dirty="0" smtClean="0"/>
              <a:t>y</a:t>
            </a:r>
            <a:r>
              <a:rPr lang="en-US" sz="2000" b="1" baseline="-25000" dirty="0" smtClean="0"/>
              <a:t>n</a:t>
            </a:r>
            <a:r>
              <a:rPr lang="el-GR" sz="2000" b="1" dirty="0" smtClean="0"/>
              <a:t>} </a:t>
            </a:r>
            <a:r>
              <a:rPr lang="el-GR" sz="2000" dirty="0" smtClean="0"/>
              <a:t>και αντιστοιχούν στα </a:t>
            </a:r>
            <a:r>
              <a:rPr lang="el-GR" sz="2000" b="1" dirty="0" smtClean="0"/>
              <a:t>{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l-GR" sz="2000" b="1" dirty="0" smtClean="0"/>
              <a:t>}</a:t>
            </a:r>
            <a:r>
              <a:rPr lang="el-GR" sz="2000" dirty="0" smtClean="0"/>
              <a:t>,</a:t>
            </a:r>
            <a:r>
              <a:rPr lang="el-GR" sz="2000" b="1" dirty="0" smtClean="0"/>
              <a:t> </a:t>
            </a:r>
            <a:r>
              <a:rPr lang="el-GR" sz="2000" dirty="0" smtClean="0"/>
              <a:t>και είναι μια προσέγγιση στη συνεχή καμπύλη, της λύσης </a:t>
            </a:r>
            <a:r>
              <a:rPr lang="en-US" sz="2000" dirty="0" smtClean="0"/>
              <a:t>y</a:t>
            </a:r>
            <a:r>
              <a:rPr lang="el-GR" sz="2000" dirty="0" smtClean="0"/>
              <a:t>(</a:t>
            </a:r>
            <a:r>
              <a:rPr lang="en-US" sz="2000" dirty="0" smtClean="0"/>
              <a:t>x</a:t>
            </a:r>
            <a:r>
              <a:rPr lang="el-GR" sz="2000" dirty="0" smtClean="0"/>
              <a:t>).  </a:t>
            </a:r>
          </a:p>
          <a:p>
            <a:pPr>
              <a:buNone/>
            </a:pPr>
            <a:endParaRPr lang="el-GR" sz="2000" b="1" dirty="0" smtClean="0"/>
          </a:p>
          <a:p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8000" u="sng" dirty="0" smtClean="0"/>
              <a:t>Τύπος </a:t>
            </a:r>
            <a:r>
              <a:rPr lang="el-GR" sz="8000" b="1" u="sng" dirty="0" smtClean="0"/>
              <a:t>(6, 8) </a:t>
            </a:r>
            <a:r>
              <a:rPr lang="el-GR" sz="8000" u="sng" dirty="0" smtClean="0"/>
              <a:t>Ενσωματωμένος Σε </a:t>
            </a:r>
            <a:r>
              <a:rPr lang="el-GR" sz="8000" b="1" u="sng" dirty="0" smtClean="0"/>
              <a:t>(7, 10) </a:t>
            </a:r>
            <a:r>
              <a:rPr lang="el-GR" sz="8000" u="sng" dirty="0" smtClean="0"/>
              <a:t>Τύπο</a:t>
            </a:r>
            <a:endParaRPr lang="en-US" sz="8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4200" dirty="0" smtClean="0"/>
          </a:p>
          <a:p>
            <a:endParaRPr lang="en-US" sz="4200" dirty="0" smtClean="0"/>
          </a:p>
          <a:p>
            <a:endParaRPr lang="en-US" sz="4200" dirty="0" smtClean="0"/>
          </a:p>
          <a:p>
            <a:endParaRPr lang="en-US" sz="8000" dirty="0" smtClean="0"/>
          </a:p>
          <a:p>
            <a:r>
              <a:rPr lang="el-GR" sz="8000" dirty="0" smtClean="0"/>
              <a:t>Όπου το </a:t>
            </a:r>
            <a:r>
              <a:rPr lang="el-GR" sz="8000" b="1" dirty="0" smtClean="0"/>
              <a:t>σφάλμα αποκοπής </a:t>
            </a:r>
            <a:r>
              <a:rPr lang="en-US" sz="8000" b="1" dirty="0" smtClean="0"/>
              <a:t>T</a:t>
            </a:r>
            <a:r>
              <a:rPr lang="el-GR" sz="8000" b="1" dirty="0" smtClean="0"/>
              <a:t>(</a:t>
            </a:r>
            <a:r>
              <a:rPr lang="en-US" sz="8000" b="1" dirty="0" smtClean="0"/>
              <a:t>x</a:t>
            </a:r>
            <a:r>
              <a:rPr lang="el-GR" sz="8000" b="1" dirty="0" smtClean="0"/>
              <a:t>, </a:t>
            </a:r>
            <a:r>
              <a:rPr lang="en-US" sz="8000" b="1" dirty="0" smtClean="0"/>
              <a:t>h</a:t>
            </a:r>
            <a:r>
              <a:rPr lang="el-GR" sz="8000" b="1" dirty="0" smtClean="0"/>
              <a:t>) </a:t>
            </a:r>
            <a:r>
              <a:rPr lang="el-GR" sz="8000" dirty="0" smtClean="0"/>
              <a:t>της διαδικασίας </a:t>
            </a:r>
            <a:r>
              <a:rPr lang="el-GR" sz="8000" b="1" dirty="0" smtClean="0"/>
              <a:t>6</a:t>
            </a:r>
            <a:r>
              <a:rPr lang="el-GR" sz="8000" b="1" baseline="30000" dirty="0" smtClean="0"/>
              <a:t>ης</a:t>
            </a:r>
            <a:r>
              <a:rPr lang="el-GR" sz="8000" b="1" dirty="0" smtClean="0"/>
              <a:t> τάξης </a:t>
            </a:r>
            <a:r>
              <a:rPr lang="el-GR" sz="8000" dirty="0" smtClean="0"/>
              <a:t>δίνεται από τον τύπο:</a:t>
            </a:r>
          </a:p>
          <a:p>
            <a:pPr>
              <a:buNone/>
            </a:pPr>
            <a:r>
              <a:rPr lang="el-GR" sz="8000" dirty="0" smtClean="0"/>
              <a:t>              </a:t>
            </a:r>
            <a:r>
              <a:rPr lang="en-US" sz="8000" dirty="0" smtClean="0"/>
              <a:t>     </a:t>
            </a:r>
            <a:r>
              <a:rPr lang="fr-FR" sz="8000" b="1" dirty="0" smtClean="0"/>
              <a:t>T</a:t>
            </a:r>
            <a:r>
              <a:rPr lang="el-GR" sz="8000" b="1" dirty="0" smtClean="0"/>
              <a:t>(</a:t>
            </a:r>
            <a:r>
              <a:rPr lang="fr-FR" sz="8000" b="1" dirty="0" smtClean="0"/>
              <a:t>x</a:t>
            </a:r>
            <a:r>
              <a:rPr lang="el-GR" sz="8000" b="1" dirty="0" smtClean="0"/>
              <a:t>, </a:t>
            </a:r>
            <a:r>
              <a:rPr lang="fr-FR" sz="8000" b="1" dirty="0" smtClean="0"/>
              <a:t>h</a:t>
            </a:r>
            <a:r>
              <a:rPr lang="el-GR" sz="8000" b="1" dirty="0" smtClean="0"/>
              <a:t>) = </a:t>
            </a:r>
            <a:r>
              <a:rPr lang="en-US" sz="8000" b="1" dirty="0" smtClean="0"/>
              <a:t>(11/270)</a:t>
            </a:r>
            <a:r>
              <a:rPr lang="el-GR" sz="8000" b="1" dirty="0" smtClean="0"/>
              <a:t>(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1</a:t>
            </a:r>
            <a:r>
              <a:rPr lang="el-GR" sz="8000" b="1" dirty="0" smtClean="0"/>
              <a:t> + 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8</a:t>
            </a:r>
            <a:r>
              <a:rPr lang="el-GR" sz="8000" b="1" dirty="0" smtClean="0"/>
              <a:t> – 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9 </a:t>
            </a:r>
            <a:r>
              <a:rPr lang="el-GR" sz="8000" b="1" dirty="0" smtClean="0"/>
              <a:t>– 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10</a:t>
            </a:r>
            <a:r>
              <a:rPr lang="el-GR" sz="8000" b="1" dirty="0" smtClean="0"/>
              <a:t>)</a:t>
            </a:r>
            <a:r>
              <a:rPr lang="fr-FR" sz="8000" b="1" dirty="0" smtClean="0"/>
              <a:t>h</a:t>
            </a:r>
            <a:endParaRPr lang="el-GR" sz="8000" b="1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5" name="4 - Εικόνα" descr="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8" y="1967318"/>
            <a:ext cx="8072084" cy="2461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8000" u="sng" dirty="0" smtClean="0"/>
              <a:t>Τύπος </a:t>
            </a:r>
            <a:r>
              <a:rPr lang="el-GR" sz="8000" b="1" u="sng" dirty="0" smtClean="0"/>
              <a:t>(7, 11) </a:t>
            </a:r>
            <a:r>
              <a:rPr lang="el-GR" sz="8000" u="sng" dirty="0" smtClean="0"/>
              <a:t>Ενσωματωμένος Σε </a:t>
            </a:r>
            <a:r>
              <a:rPr lang="el-GR" sz="8000" b="1" u="sng" dirty="0" smtClean="0"/>
              <a:t>(8, 13) </a:t>
            </a:r>
            <a:r>
              <a:rPr lang="el-GR" sz="8000" u="sng" dirty="0" smtClean="0"/>
              <a:t>Τύπο</a:t>
            </a:r>
            <a:endParaRPr lang="en-US" sz="8000" u="sng" dirty="0" smtClean="0"/>
          </a:p>
          <a:p>
            <a:endParaRPr lang="en-US" sz="4200" u="sng" dirty="0" smtClean="0"/>
          </a:p>
          <a:p>
            <a:endParaRPr lang="en-US" sz="42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300" u="sng" dirty="0" smtClean="0"/>
          </a:p>
          <a:p>
            <a:pPr>
              <a:buNone/>
            </a:pPr>
            <a:endParaRPr lang="el-GR" sz="2000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5000" dirty="0" smtClean="0"/>
          </a:p>
          <a:p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endParaRPr lang="en-US" sz="5000" u="sng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6" name="5 - Εικόνα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71678"/>
            <a:ext cx="8324759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8000" u="sng" dirty="0" smtClean="0"/>
              <a:t>Τύπος </a:t>
            </a:r>
            <a:r>
              <a:rPr lang="el-GR" sz="8000" b="1" u="sng" dirty="0" smtClean="0"/>
              <a:t>(7, 11) </a:t>
            </a:r>
            <a:r>
              <a:rPr lang="el-GR" sz="8000" u="sng" dirty="0" smtClean="0"/>
              <a:t>Ενσωματωμένος Σε </a:t>
            </a:r>
            <a:r>
              <a:rPr lang="el-GR" sz="8000" b="1" u="sng" dirty="0" smtClean="0"/>
              <a:t>(8, 13) </a:t>
            </a:r>
            <a:r>
              <a:rPr lang="el-GR" sz="8000" u="sng" dirty="0" smtClean="0"/>
              <a:t>Τύπο</a:t>
            </a:r>
            <a:endParaRPr lang="en-US" sz="8000" u="sng" dirty="0" smtClean="0"/>
          </a:p>
          <a:p>
            <a:endParaRPr lang="en-US" sz="4200" u="sng" dirty="0" smtClean="0"/>
          </a:p>
          <a:p>
            <a:endParaRPr lang="en-US" sz="42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300" u="sng" dirty="0" smtClean="0"/>
          </a:p>
          <a:p>
            <a:pPr>
              <a:buNone/>
            </a:pPr>
            <a:endParaRPr lang="el-GR" sz="2000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2000" u="sng" dirty="0" smtClean="0"/>
          </a:p>
          <a:p>
            <a:endParaRPr lang="en-US" sz="5000" dirty="0" smtClean="0"/>
          </a:p>
          <a:p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r>
              <a:rPr lang="el-GR" sz="8000" dirty="0" smtClean="0"/>
              <a:t>Όπου </a:t>
            </a:r>
            <a:r>
              <a:rPr lang="el-GR" sz="8000" b="1" dirty="0" smtClean="0"/>
              <a:t>το σφάλμα αποκοπής </a:t>
            </a:r>
            <a:r>
              <a:rPr lang="en-US" sz="8000" b="1" dirty="0" smtClean="0"/>
              <a:t>T</a:t>
            </a:r>
            <a:r>
              <a:rPr lang="el-GR" sz="8000" b="1" dirty="0" smtClean="0"/>
              <a:t>(</a:t>
            </a:r>
            <a:r>
              <a:rPr lang="en-US" sz="8000" b="1" dirty="0" smtClean="0"/>
              <a:t>x</a:t>
            </a:r>
            <a:r>
              <a:rPr lang="el-GR" sz="8000" b="1" dirty="0" smtClean="0"/>
              <a:t>, </a:t>
            </a:r>
            <a:r>
              <a:rPr lang="en-US" sz="8000" b="1" dirty="0" smtClean="0"/>
              <a:t>h</a:t>
            </a:r>
            <a:r>
              <a:rPr lang="el-GR" sz="8000" b="1" dirty="0" smtClean="0"/>
              <a:t>) </a:t>
            </a:r>
            <a:r>
              <a:rPr lang="el-GR" sz="8000" dirty="0" smtClean="0"/>
              <a:t>της διαδικασίας </a:t>
            </a:r>
            <a:r>
              <a:rPr lang="el-GR" sz="8000" b="1" dirty="0" smtClean="0"/>
              <a:t>7</a:t>
            </a:r>
            <a:r>
              <a:rPr lang="el-GR" sz="8000" b="1" baseline="30000" dirty="0" smtClean="0"/>
              <a:t>ης</a:t>
            </a:r>
            <a:r>
              <a:rPr lang="el-GR" sz="8000" b="1" dirty="0" smtClean="0"/>
              <a:t> τάξης </a:t>
            </a:r>
            <a:r>
              <a:rPr lang="el-GR" sz="8000" dirty="0" smtClean="0"/>
              <a:t>δίνεται από τον τύπο:</a:t>
            </a:r>
          </a:p>
          <a:p>
            <a:pPr>
              <a:buNone/>
            </a:pPr>
            <a:r>
              <a:rPr lang="el-GR" sz="8000" dirty="0" smtClean="0"/>
              <a:t>               </a:t>
            </a:r>
            <a:r>
              <a:rPr lang="en-US" sz="8000" dirty="0" smtClean="0"/>
              <a:t>     </a:t>
            </a:r>
            <a:r>
              <a:rPr lang="fr-FR" sz="8000" b="1" dirty="0" smtClean="0"/>
              <a:t>T</a:t>
            </a:r>
            <a:r>
              <a:rPr lang="el-GR" sz="8000" b="1" dirty="0" smtClean="0"/>
              <a:t>(</a:t>
            </a:r>
            <a:r>
              <a:rPr lang="fr-FR" sz="8000" b="1" dirty="0" smtClean="0"/>
              <a:t>x</a:t>
            </a:r>
            <a:r>
              <a:rPr lang="el-GR" sz="8000" b="1" dirty="0" smtClean="0"/>
              <a:t>, </a:t>
            </a:r>
            <a:r>
              <a:rPr lang="fr-FR" sz="8000" b="1" dirty="0" smtClean="0"/>
              <a:t>h</a:t>
            </a:r>
            <a:r>
              <a:rPr lang="el-GR" sz="8000" b="1" dirty="0" smtClean="0"/>
              <a:t>) = </a:t>
            </a:r>
            <a:r>
              <a:rPr lang="en-US" sz="8000" b="1" dirty="0" smtClean="0"/>
              <a:t>(41/840)</a:t>
            </a:r>
            <a:r>
              <a:rPr lang="el-GR" sz="8000" b="1" dirty="0" smtClean="0"/>
              <a:t>(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1</a:t>
            </a:r>
            <a:r>
              <a:rPr lang="el-GR" sz="8000" b="1" dirty="0" smtClean="0"/>
              <a:t> + 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11</a:t>
            </a:r>
            <a:r>
              <a:rPr lang="el-GR" sz="8000" b="1" dirty="0" smtClean="0"/>
              <a:t> – 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12 </a:t>
            </a:r>
            <a:r>
              <a:rPr lang="el-GR" sz="8000" b="1" dirty="0" smtClean="0"/>
              <a:t>– </a:t>
            </a:r>
            <a:r>
              <a:rPr lang="fr-FR" sz="8000" b="1" dirty="0" smtClean="0"/>
              <a:t>k</a:t>
            </a:r>
            <a:r>
              <a:rPr lang="el-GR" sz="8000" b="1" baseline="-25000" dirty="0" smtClean="0"/>
              <a:t>13</a:t>
            </a:r>
            <a:r>
              <a:rPr lang="el-GR" sz="8000" b="1" dirty="0" smtClean="0"/>
              <a:t>)</a:t>
            </a:r>
            <a:r>
              <a:rPr lang="fr-FR" sz="8000" b="1" dirty="0" smtClean="0"/>
              <a:t>h</a:t>
            </a:r>
            <a:endParaRPr lang="en-US" sz="8000" b="1" u="sng" dirty="0" smtClean="0"/>
          </a:p>
          <a:p>
            <a:endParaRPr lang="en-US" sz="5000" u="sng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6" name="5 - Εικόνα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71678"/>
            <a:ext cx="8324759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u="sng" dirty="0" smtClean="0"/>
              <a:t>Τύπος </a:t>
            </a:r>
            <a:r>
              <a:rPr lang="el-GR" sz="2000" b="1" u="sng" dirty="0" smtClean="0"/>
              <a:t>(8, 15) </a:t>
            </a:r>
            <a:r>
              <a:rPr lang="el-GR" sz="2000" u="sng" dirty="0" smtClean="0"/>
              <a:t>Ενσωματωμένος Σε </a:t>
            </a:r>
            <a:r>
              <a:rPr lang="el-GR" sz="2000" b="1" u="sng" dirty="0" smtClean="0"/>
              <a:t>(9, 17) </a:t>
            </a:r>
            <a:r>
              <a:rPr lang="el-GR" sz="2000" u="sng" dirty="0" smtClean="0"/>
              <a:t>Τύπο</a:t>
            </a:r>
            <a:endParaRPr lang="en-US" sz="2000" u="sng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Τύπος </a:t>
            </a:r>
            <a:r>
              <a:rPr lang="en-US" sz="2000" dirty="0" smtClean="0"/>
              <a:t>Fehlberg</a:t>
            </a:r>
            <a:r>
              <a:rPr lang="el-GR" sz="2000" dirty="0" smtClean="0"/>
              <a:t> (8, 15) που παρουσιάσθηκε πιο πριν </a:t>
            </a:r>
          </a:p>
          <a:p>
            <a:pPr>
              <a:buNone/>
            </a:pPr>
            <a:r>
              <a:rPr lang="en-US" sz="2000" dirty="0" smtClean="0"/>
              <a:t>- - - - - - - - - - - - - - - - - - - - - - - - - - - - - - - - - - - - - - - - - - - - - - -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16 </a:t>
            </a:r>
            <a:r>
              <a:rPr lang="en-US" sz="2000" dirty="0" smtClean="0"/>
              <a:t>= 0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17</a:t>
            </a:r>
            <a:r>
              <a:rPr lang="en-US" sz="2000" dirty="0" smtClean="0"/>
              <a:t> = 1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</a:t>
            </a:r>
            <a:r>
              <a:rPr lang="en-US" sz="2000" baseline="-25000" dirty="0" smtClean="0"/>
              <a:t>161</a:t>
            </a:r>
            <a:r>
              <a:rPr lang="en-US" sz="2000" dirty="0" smtClean="0"/>
              <a:t> = 0.1046 4847 3406 1481 0391 8730 0240 6755 * 10</a:t>
            </a:r>
            <a:r>
              <a:rPr lang="en-US" sz="2000" baseline="30000" dirty="0" smtClean="0"/>
              <a:t>-2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a</a:t>
            </a:r>
            <a:r>
              <a:rPr lang="en-US" sz="2000" baseline="-25000" dirty="0" smtClean="0"/>
              <a:t>169</a:t>
            </a:r>
            <a:r>
              <a:rPr lang="en-US" sz="2000" dirty="0" smtClean="0"/>
              <a:t> =-0.6716 3886 8449 9028 2237 7784 4617 8020 * 10</a:t>
            </a:r>
            <a:r>
              <a:rPr lang="en-US" sz="2000" baseline="30000" dirty="0" smtClean="0"/>
              <a:t>-2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a</a:t>
            </a:r>
            <a:r>
              <a:rPr lang="en-US" sz="2000" baseline="-25000" dirty="0" smtClean="0"/>
              <a:t>1610</a:t>
            </a:r>
            <a:r>
              <a:rPr lang="en-US" sz="2000" dirty="0" smtClean="0"/>
              <a:t> = 0.8182 8762 1894 2502 1265 3300 6524 8999 * 10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a</a:t>
            </a:r>
            <a:r>
              <a:rPr lang="en-US" sz="2000" baseline="-25000" dirty="0" smtClean="0"/>
              <a:t>1611</a:t>
            </a:r>
            <a:r>
              <a:rPr lang="en-US" sz="2000" dirty="0" smtClean="0"/>
              <a:t> =-0.4264 0342 8644 8334 7277 1421 3808 7561 * 10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1612</a:t>
            </a:r>
            <a:r>
              <a:rPr lang="en-US" sz="2200" dirty="0" smtClean="0"/>
              <a:t> = 0.2800 9029 4741 6893 6545 9763 3115 3703 * 10</a:t>
            </a:r>
            <a:r>
              <a:rPr lang="en-US" sz="2200" baseline="30000" dirty="0" smtClean="0"/>
              <a:t>-3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1613</a:t>
            </a:r>
            <a:r>
              <a:rPr lang="en-US" sz="2200" dirty="0" smtClean="0"/>
              <a:t> =-0.8783 5333 8762 3867 6639 0578 1314 5633 * 10</a:t>
            </a:r>
            <a:r>
              <a:rPr lang="en-US" sz="2200" baseline="30000" dirty="0" smtClean="0"/>
              <a:t>-2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1614</a:t>
            </a:r>
            <a:r>
              <a:rPr lang="en-US" sz="2200" dirty="0" smtClean="0"/>
              <a:t> = 0. 1025 4505 1108 2555 8084 2177 6966 4009 * 10</a:t>
            </a:r>
            <a:r>
              <a:rPr lang="en-US" sz="2200" baseline="30000" dirty="0" smtClean="0"/>
              <a:t>-1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171</a:t>
            </a:r>
            <a:r>
              <a:rPr lang="en-US" sz="2200" dirty="0" smtClean="0"/>
              <a:t> =-0.1353 6550 7861 7406 7080 4421 6888 9966 * 10</a:t>
            </a:r>
            <a:r>
              <a:rPr lang="en-US" sz="2200" baseline="30000" dirty="0" smtClean="0"/>
              <a:t>+1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176</a:t>
            </a:r>
            <a:r>
              <a:rPr lang="en-US" sz="2200" dirty="0" smtClean="0"/>
              <a:t> =-0.1839 6103 1448 4827 0375 0441 9898 8231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177</a:t>
            </a:r>
            <a:r>
              <a:rPr lang="en-US" sz="2200" dirty="0" smtClean="0"/>
              <a:t> =-0.6557 0189 4497 4164 5138 0068 7998 5251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178</a:t>
            </a:r>
            <a:r>
              <a:rPr lang="en-US" sz="2200" dirty="0" smtClean="0"/>
              <a:t> =-0.3908 6144 8804 3986 3435 0255 2024 1310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179</a:t>
            </a:r>
            <a:r>
              <a:rPr lang="en-US" sz="2200" dirty="0" smtClean="0"/>
              <a:t> = 0.2746 6285 5812 9992 5758 9622 0773 2989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1710</a:t>
            </a:r>
            <a:r>
              <a:rPr lang="en-US" sz="2200" dirty="0" smtClean="0"/>
              <a:t> =-0.1046 4851 7535 7191 5887 0351 8857 2676 * 10</a:t>
            </a:r>
            <a:r>
              <a:rPr lang="en-US" sz="2200" baseline="30000" dirty="0" smtClean="0"/>
              <a:t>+1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1711 </a:t>
            </a:r>
            <a:r>
              <a:rPr lang="en-US" sz="2200" dirty="0" smtClean="0"/>
              <a:t>= 0.1671 4967 6671 2315 5012 0044 8830 6588 * 10</a:t>
            </a:r>
            <a:r>
              <a:rPr lang="en-US" sz="2200" baseline="30000" dirty="0" smtClean="0"/>
              <a:t>+1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1712</a:t>
            </a:r>
            <a:r>
              <a:rPr lang="en-US" sz="2200" dirty="0" smtClean="0"/>
              <a:t> = 0.4952 3916 8258 4180 8131 1869 9074 0287</a:t>
            </a:r>
            <a:endParaRPr lang="el-GR" sz="22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1713</a:t>
            </a:r>
            <a:r>
              <a:rPr lang="en-US" sz="3200" dirty="0" smtClean="0"/>
              <a:t> = 0.1148 1836 4662 7330 1905 2257 9595 4930 * 10</a:t>
            </a:r>
            <a:r>
              <a:rPr lang="en-US" sz="3200" baseline="30000" dirty="0" smtClean="0"/>
              <a:t>+1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1714</a:t>
            </a:r>
            <a:r>
              <a:rPr lang="en-US" sz="3200" dirty="0" smtClean="0"/>
              <a:t> = 0.4108 2191 3138 3305 5603 9813 2752 7525 * 10</a:t>
            </a:r>
            <a:r>
              <a:rPr lang="en-US" sz="3200" baseline="30000" dirty="0" smtClean="0"/>
              <a:t>-1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1716</a:t>
            </a:r>
            <a:r>
              <a:rPr lang="en-US" sz="3200" dirty="0" smtClean="0"/>
              <a:t> = 1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w’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0.0015 2958 8024 3556 7560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w’</a:t>
            </a:r>
            <a:r>
              <a:rPr lang="en-US" sz="3200" baseline="-25000" dirty="0" smtClean="0"/>
              <a:t>9</a:t>
            </a:r>
            <a:r>
              <a:rPr lang="en-US" sz="3200" dirty="0" smtClean="0"/>
              <a:t> = 0.2598 3725 2837 1540 3018 8870 2317 1963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w’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 = 0.9284 7805 9965 7702 7788 0637 1430 2190 * 10</a:t>
            </a:r>
            <a:r>
              <a:rPr lang="en-US" sz="3200" baseline="30000" dirty="0" smtClean="0"/>
              <a:t>-1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w’</a:t>
            </a:r>
            <a:r>
              <a:rPr lang="en-US" sz="3200" baseline="-25000" dirty="0" smtClean="0"/>
              <a:t>11</a:t>
            </a:r>
            <a:r>
              <a:rPr lang="en-US" sz="3200" dirty="0" smtClean="0"/>
              <a:t> = 0.1645 2339 5147 6434 2891 6477 3184 2800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w’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 = 0.1766 5951 6378 6007 4367 0842 9839 7547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w</a:t>
            </a:r>
            <a:r>
              <a:rPr lang="el-GR" sz="3200" dirty="0" smtClean="0"/>
              <a:t>’</a:t>
            </a:r>
            <a:r>
              <a:rPr lang="el-GR" sz="3200" baseline="-25000" dirty="0" smtClean="0"/>
              <a:t>13</a:t>
            </a:r>
            <a:r>
              <a:rPr lang="el-GR" sz="3200" dirty="0" smtClean="0"/>
              <a:t> = 0.2392 0102 3203 5275 9374 1089 3332 0941</a:t>
            </a:r>
          </a:p>
          <a:p>
            <a:pPr>
              <a:buNone/>
            </a:pPr>
            <a:r>
              <a:rPr lang="en-US" sz="3200" dirty="0" smtClean="0"/>
              <a:t>w</a:t>
            </a:r>
            <a:r>
              <a:rPr lang="el-GR" sz="3200" dirty="0" smtClean="0"/>
              <a:t>’</a:t>
            </a:r>
            <a:r>
              <a:rPr lang="el-GR" sz="3200" baseline="-25000" dirty="0" smtClean="0"/>
              <a:t>14</a:t>
            </a:r>
            <a:r>
              <a:rPr lang="el-GR" sz="3200" dirty="0" smtClean="0"/>
              <a:t> = 0.3948 4274 6042 0285 3746 7521 1882 9325 * 10</a:t>
            </a:r>
            <a:r>
              <a:rPr lang="el-GR" sz="3200" baseline="30000" dirty="0" smtClean="0"/>
              <a:t>-2</a:t>
            </a:r>
            <a:endParaRPr lang="el-GR" sz="32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l-GR" sz="2000" dirty="0" smtClean="0"/>
              <a:t>’</a:t>
            </a:r>
            <a:r>
              <a:rPr lang="el-GR" sz="2000" baseline="-25000" dirty="0" smtClean="0"/>
              <a:t>16</a:t>
            </a:r>
            <a:r>
              <a:rPr lang="el-GR" sz="2000" dirty="0" smtClean="0"/>
              <a:t> = 0.3072 6495 4758 6064 0406 3683 0552 2124 * 10</a:t>
            </a:r>
            <a:r>
              <a:rPr lang="el-GR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l-GR" sz="2000" dirty="0" smtClean="0"/>
              <a:t>’</a:t>
            </a:r>
            <a:r>
              <a:rPr lang="el-GR" sz="2000" baseline="-25000" dirty="0" smtClean="0"/>
              <a:t>17</a:t>
            </a:r>
            <a:r>
              <a:rPr lang="el-GR" sz="2000" dirty="0" smtClean="0"/>
              <a:t> = 0.3072 6495 4758 6064 0406 3683 0552 2124 * 10</a:t>
            </a:r>
            <a:r>
              <a:rPr lang="el-GR" sz="2000" baseline="30000" dirty="0" smtClean="0"/>
              <a:t>-1</a:t>
            </a: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  <a:p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l-GR" sz="2000" dirty="0" smtClean="0"/>
              <a:t>’</a:t>
            </a:r>
            <a:r>
              <a:rPr lang="el-GR" sz="2000" baseline="-25000" dirty="0" smtClean="0"/>
              <a:t>16</a:t>
            </a:r>
            <a:r>
              <a:rPr lang="el-GR" sz="2000" dirty="0" smtClean="0"/>
              <a:t> = 0.3072 6495 4758 6064 0406 3683 0552 2124 * 10</a:t>
            </a:r>
            <a:r>
              <a:rPr lang="el-GR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l-GR" sz="2000" dirty="0" smtClean="0"/>
              <a:t>’</a:t>
            </a:r>
            <a:r>
              <a:rPr lang="el-GR" sz="2000" baseline="-25000" dirty="0" smtClean="0"/>
              <a:t>17</a:t>
            </a:r>
            <a:r>
              <a:rPr lang="el-GR" sz="2000" dirty="0" smtClean="0"/>
              <a:t> = 0.3072 6495 4758 6064 0406 3683 0552 2124 * 10</a:t>
            </a:r>
            <a:r>
              <a:rPr lang="el-GR" sz="2000" baseline="30000" dirty="0" smtClean="0"/>
              <a:t>-1</a:t>
            </a: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  <a:p>
            <a:r>
              <a:rPr lang="el-GR" sz="2000" dirty="0" smtClean="0"/>
              <a:t>Επίσης οι παράμετροι που </a:t>
            </a:r>
            <a:r>
              <a:rPr lang="el-GR" sz="2000" b="1" dirty="0" smtClean="0"/>
              <a:t>δεν</a:t>
            </a:r>
            <a:r>
              <a:rPr lang="el-GR" sz="2000" dirty="0" smtClean="0"/>
              <a:t> περιλαμβάνονται </a:t>
            </a:r>
            <a:r>
              <a:rPr lang="el-GR" sz="2000" b="1" dirty="0" smtClean="0"/>
              <a:t>είναι ίσοι με μηδέν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l-GR" sz="2000" dirty="0" smtClean="0"/>
              <a:t>’</a:t>
            </a:r>
            <a:r>
              <a:rPr lang="el-GR" sz="2000" baseline="-25000" dirty="0" smtClean="0"/>
              <a:t>16</a:t>
            </a:r>
            <a:r>
              <a:rPr lang="el-GR" sz="2000" dirty="0" smtClean="0"/>
              <a:t> = 0.3072 6495 4758 6064 0406 3683 0552 2124 * 10</a:t>
            </a:r>
            <a:r>
              <a:rPr lang="el-GR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l-GR" sz="2000" dirty="0" smtClean="0"/>
              <a:t>’</a:t>
            </a:r>
            <a:r>
              <a:rPr lang="el-GR" sz="2000" baseline="-25000" dirty="0" smtClean="0"/>
              <a:t>17</a:t>
            </a:r>
            <a:r>
              <a:rPr lang="el-GR" sz="2000" dirty="0" smtClean="0"/>
              <a:t> = 0.3072 6495 4758 6064 0406 3683 0552 2124 * 10</a:t>
            </a:r>
            <a:r>
              <a:rPr lang="el-GR" sz="2000" baseline="30000" dirty="0" smtClean="0"/>
              <a:t>-1</a:t>
            </a: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  <a:p>
            <a:r>
              <a:rPr lang="el-GR" sz="2000" dirty="0" smtClean="0"/>
              <a:t>Επίσης οι παράμετροι που </a:t>
            </a:r>
            <a:r>
              <a:rPr lang="el-GR" sz="2000" b="1" dirty="0" smtClean="0"/>
              <a:t>δεν</a:t>
            </a:r>
            <a:r>
              <a:rPr lang="el-GR" sz="2000" dirty="0" smtClean="0"/>
              <a:t> περιλαμβάνονται </a:t>
            </a:r>
            <a:r>
              <a:rPr lang="el-GR" sz="2000" b="1" dirty="0" smtClean="0"/>
              <a:t>είναι ίσοι με μηδέν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l-GR" sz="2000" dirty="0" smtClean="0"/>
              <a:t>Όπου το </a:t>
            </a:r>
            <a:r>
              <a:rPr lang="el-GR" sz="2000" b="1" dirty="0" smtClean="0"/>
              <a:t>σφάλμα αποκοπής </a:t>
            </a:r>
            <a:r>
              <a:rPr lang="en-US" sz="2000" b="1" dirty="0" smtClean="0"/>
              <a:t>T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h</a:t>
            </a:r>
            <a:r>
              <a:rPr lang="el-GR" sz="2000" b="1" dirty="0" smtClean="0"/>
              <a:t>) </a:t>
            </a:r>
            <a:r>
              <a:rPr lang="el-GR" sz="2000" dirty="0" smtClean="0"/>
              <a:t>της διαδικασίας </a:t>
            </a:r>
            <a:r>
              <a:rPr lang="el-GR" sz="2000" b="1" dirty="0" smtClean="0"/>
              <a:t>8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</a:t>
            </a:r>
            <a:r>
              <a:rPr lang="el-GR" sz="2000" dirty="0" smtClean="0"/>
              <a:t>δίνεται από τον τύπο:</a:t>
            </a:r>
          </a:p>
          <a:p>
            <a:pPr>
              <a:buNone/>
            </a:pPr>
            <a:r>
              <a:rPr lang="el-GR" sz="2000" dirty="0" smtClean="0"/>
              <a:t>             </a:t>
            </a:r>
            <a:r>
              <a:rPr lang="en-US" sz="2000" dirty="0" smtClean="0"/>
              <a:t>           </a:t>
            </a:r>
            <a:r>
              <a:rPr lang="el-GR" sz="2000" dirty="0" smtClean="0"/>
              <a:t>  </a:t>
            </a:r>
            <a:r>
              <a:rPr lang="fr-FR" sz="2000" b="1" dirty="0" smtClean="0"/>
              <a:t>T</a:t>
            </a:r>
            <a:r>
              <a:rPr lang="el-GR" sz="2000" b="1" dirty="0" smtClean="0"/>
              <a:t>(</a:t>
            </a:r>
            <a:r>
              <a:rPr lang="fr-FR" sz="2000" b="1" dirty="0" smtClean="0"/>
              <a:t>x</a:t>
            </a:r>
            <a:r>
              <a:rPr lang="el-GR" sz="2000" b="1" dirty="0" smtClean="0"/>
              <a:t>, </a:t>
            </a:r>
            <a:r>
              <a:rPr lang="fr-FR" sz="2000" b="1" dirty="0" smtClean="0"/>
              <a:t>h</a:t>
            </a:r>
            <a:r>
              <a:rPr lang="el-GR" sz="2000" b="1" dirty="0" smtClean="0"/>
              <a:t>) = </a:t>
            </a:r>
            <a:r>
              <a:rPr lang="fr-FR" sz="2000" b="1" dirty="0" smtClean="0"/>
              <a:t>w</a:t>
            </a:r>
            <a:r>
              <a:rPr lang="el-GR" sz="2000" b="1" baseline="-25000" dirty="0" smtClean="0"/>
              <a:t>15</a:t>
            </a:r>
            <a:r>
              <a:rPr lang="el-GR" sz="2000" b="1" dirty="0" smtClean="0"/>
              <a:t>(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 + 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15</a:t>
            </a:r>
            <a:r>
              <a:rPr lang="el-GR" sz="2000" b="1" dirty="0" smtClean="0"/>
              <a:t> – 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16 </a:t>
            </a:r>
            <a:r>
              <a:rPr lang="el-GR" sz="2000" b="1" dirty="0" smtClean="0"/>
              <a:t>– </a:t>
            </a:r>
            <a:r>
              <a:rPr lang="fr-FR" sz="2000" b="1" dirty="0" smtClean="0"/>
              <a:t>k</a:t>
            </a:r>
            <a:r>
              <a:rPr lang="el-GR" sz="2000" b="1" baseline="-25000" dirty="0" smtClean="0"/>
              <a:t>17</a:t>
            </a:r>
            <a:r>
              <a:rPr lang="el-GR" sz="2000" b="1" dirty="0" smtClean="0"/>
              <a:t>)</a:t>
            </a:r>
            <a:r>
              <a:rPr lang="fr-FR" sz="2000" b="1" dirty="0" smtClean="0"/>
              <a:t>h</a:t>
            </a:r>
            <a:endParaRPr lang="el-GR" sz="2000" b="1" dirty="0" smtClean="0"/>
          </a:p>
          <a:p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200" u="sng" dirty="0" smtClean="0"/>
              <a:t>Οι ενσωματωμένοι τύποι που παρουσιάσαμε  </a:t>
            </a:r>
            <a:r>
              <a:rPr lang="el-GR" sz="2200" dirty="0" smtClean="0"/>
              <a:t>μπορούν να αναπτυχθούν σε αλγορίθμους όπου επιτυγχάνεται </a:t>
            </a:r>
            <a:r>
              <a:rPr lang="el-GR" sz="2200" b="1" dirty="0" smtClean="0"/>
              <a:t>αυτόματη προσαρμογή του βήματος</a:t>
            </a:r>
          </a:p>
          <a:p>
            <a:endParaRPr lang="el-GR" sz="2200" b="1" dirty="0" smtClean="0"/>
          </a:p>
          <a:p>
            <a:pPr>
              <a:buNone/>
            </a:pPr>
            <a:r>
              <a:rPr lang="el-GR" sz="2200" dirty="0" smtClean="0"/>
              <a:t>    </a:t>
            </a: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Βασικές Έννοιες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dirty="0" smtClean="0"/>
          </a:p>
          <a:p>
            <a:r>
              <a:rPr lang="fr-FR" sz="2000" dirty="0" smtClean="0"/>
              <a:t> </a:t>
            </a:r>
            <a:r>
              <a:rPr lang="el-GR" sz="2000" b="1" dirty="0" smtClean="0"/>
              <a:t>Αριθμητική Λύση:</a:t>
            </a:r>
          </a:p>
          <a:p>
            <a:pPr lvl="0">
              <a:buNone/>
            </a:pPr>
            <a:r>
              <a:rPr lang="el-GR" sz="2000" dirty="0" smtClean="0"/>
              <a:t>    Σαν αριθμητική λύση λαμβάνουμε ένα διακριτό σύνολο τιμών της</a:t>
            </a:r>
            <a:r>
              <a:rPr lang="el-GR" sz="2000" b="1" dirty="0" smtClean="0"/>
              <a:t> </a:t>
            </a:r>
            <a:r>
              <a:rPr lang="en-US" sz="2000" b="1" dirty="0" smtClean="0"/>
              <a:t>y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)</a:t>
            </a:r>
            <a:r>
              <a:rPr lang="el-GR" sz="2000" dirty="0" smtClean="0"/>
              <a:t> (αναλυτική λύση), που συμβολίζονται με </a:t>
            </a:r>
            <a:r>
              <a:rPr lang="el-GR" sz="2000" b="1" dirty="0" smtClean="0"/>
              <a:t>{</a:t>
            </a:r>
            <a:r>
              <a:rPr lang="en-US" sz="2000" b="1" dirty="0" smtClean="0"/>
              <a:t>y</a:t>
            </a:r>
            <a:r>
              <a:rPr lang="en-US" sz="2000" b="1" baseline="-25000" dirty="0" smtClean="0"/>
              <a:t>n</a:t>
            </a:r>
            <a:r>
              <a:rPr lang="el-GR" sz="2000" b="1" dirty="0" smtClean="0"/>
              <a:t>} </a:t>
            </a:r>
            <a:r>
              <a:rPr lang="el-GR" sz="2000" dirty="0" smtClean="0"/>
              <a:t>και αντιστοιχούν στα </a:t>
            </a:r>
            <a:r>
              <a:rPr lang="el-GR" sz="2000" b="1" dirty="0" smtClean="0"/>
              <a:t>{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l-GR" sz="2000" b="1" dirty="0" smtClean="0"/>
              <a:t>}</a:t>
            </a:r>
            <a:r>
              <a:rPr lang="el-GR" sz="2000" dirty="0" smtClean="0"/>
              <a:t>,</a:t>
            </a:r>
            <a:r>
              <a:rPr lang="el-GR" sz="2000" b="1" dirty="0" smtClean="0"/>
              <a:t> </a:t>
            </a:r>
            <a:r>
              <a:rPr lang="el-GR" sz="2000" dirty="0" smtClean="0"/>
              <a:t>και είναι μια προσέγγιση στη συνεχή καμπύλη, της λύσης </a:t>
            </a:r>
            <a:r>
              <a:rPr lang="en-US" sz="2000" dirty="0" smtClean="0"/>
              <a:t>y</a:t>
            </a:r>
            <a:r>
              <a:rPr lang="el-GR" sz="2000" dirty="0" smtClean="0"/>
              <a:t>(</a:t>
            </a:r>
            <a:r>
              <a:rPr lang="en-US" sz="2000" dirty="0" smtClean="0"/>
              <a:t>x</a:t>
            </a:r>
            <a:r>
              <a:rPr lang="el-GR" sz="2000" dirty="0" smtClean="0"/>
              <a:t>).  </a:t>
            </a:r>
          </a:p>
          <a:p>
            <a:endParaRPr lang="el-GR" sz="2000" u="sng" dirty="0" smtClean="0"/>
          </a:p>
          <a:p>
            <a:r>
              <a:rPr lang="el-GR" sz="2000" b="1" dirty="0" smtClean="0"/>
              <a:t>Αριθμητική Μέθοδος: </a:t>
            </a:r>
          </a:p>
          <a:p>
            <a:pPr lvl="0">
              <a:buNone/>
            </a:pPr>
            <a:r>
              <a:rPr lang="el-GR" sz="2000" b="1" dirty="0" smtClean="0"/>
              <a:t>    </a:t>
            </a:r>
            <a:r>
              <a:rPr lang="el-GR" sz="2000" dirty="0" smtClean="0"/>
              <a:t>Σαν αριθμητική μέθοδο</a:t>
            </a:r>
            <a:r>
              <a:rPr lang="el-GR" sz="2000" b="1" dirty="0" smtClean="0"/>
              <a:t>  </a:t>
            </a:r>
            <a:r>
              <a:rPr lang="el-GR" sz="2000" dirty="0" smtClean="0"/>
              <a:t>εννοούμε ότι σε μια ακολουθία {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l-GR" sz="2000" dirty="0" smtClean="0"/>
              <a:t>} τετμημένων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l-GR" sz="2000" dirty="0" smtClean="0"/>
              <a:t> &gt; </a:t>
            </a:r>
            <a:r>
              <a:rPr lang="en-US" sz="2000" dirty="0" smtClean="0"/>
              <a:t>x</a:t>
            </a:r>
            <a:r>
              <a:rPr lang="el-GR" sz="2000" baseline="-25000" dirty="0" smtClean="0"/>
              <a:t>0 </a:t>
            </a:r>
            <a:r>
              <a:rPr lang="el-GR" sz="2000" dirty="0" smtClean="0"/>
              <a:t>όπου </a:t>
            </a:r>
            <a:r>
              <a:rPr lang="en-US" sz="2000" dirty="0" smtClean="0"/>
              <a:t>x</a:t>
            </a:r>
            <a:r>
              <a:rPr lang="el-GR" sz="2000" dirty="0" smtClean="0"/>
              <a:t>    [</a:t>
            </a:r>
            <a:r>
              <a:rPr lang="en-US" sz="2000" dirty="0" smtClean="0"/>
              <a:t>a</a:t>
            </a:r>
            <a:r>
              <a:rPr lang="el-GR" sz="2000" dirty="0" smtClean="0"/>
              <a:t>, </a:t>
            </a:r>
            <a:r>
              <a:rPr lang="en-US" sz="2000" dirty="0" smtClean="0"/>
              <a:t>b</a:t>
            </a:r>
            <a:r>
              <a:rPr lang="el-GR" sz="2000" dirty="0" smtClean="0"/>
              <a:t>], ορίζεται μια ακολουθία {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n</a:t>
            </a:r>
            <a:r>
              <a:rPr lang="el-GR" sz="2000" dirty="0" smtClean="0"/>
              <a:t>} </a:t>
            </a:r>
            <a:r>
              <a:rPr lang="el-GR" sz="2000" u="sng" dirty="0" smtClean="0"/>
              <a:t>που προσεγγίζει τις ακριβείς τιμές </a:t>
            </a:r>
            <a:r>
              <a:rPr lang="en-US" sz="2000" u="sng" dirty="0" smtClean="0"/>
              <a:t>y</a:t>
            </a:r>
            <a:r>
              <a:rPr lang="el-GR" sz="2000" u="sng" dirty="0" smtClean="0"/>
              <a:t>(</a:t>
            </a:r>
            <a:r>
              <a:rPr lang="en-US" sz="2000" u="sng" dirty="0" err="1" smtClean="0"/>
              <a:t>x</a:t>
            </a:r>
            <a:r>
              <a:rPr lang="en-US" sz="2000" u="sng" baseline="-25000" dirty="0" err="1" smtClean="0"/>
              <a:t>n</a:t>
            </a:r>
            <a:r>
              <a:rPr lang="el-GR" sz="2000" u="sng" dirty="0" smtClean="0"/>
              <a:t>)</a:t>
            </a:r>
            <a:r>
              <a:rPr lang="el-GR" sz="2000" dirty="0" smtClean="0"/>
              <a:t>. Το διάστημα  [</a:t>
            </a:r>
            <a:r>
              <a:rPr lang="en-US" sz="2000" dirty="0" smtClean="0"/>
              <a:t>a</a:t>
            </a:r>
            <a:r>
              <a:rPr lang="el-GR" sz="2000" dirty="0" smtClean="0"/>
              <a:t>, </a:t>
            </a:r>
            <a:r>
              <a:rPr lang="en-US" sz="2000" dirty="0" smtClean="0"/>
              <a:t>b</a:t>
            </a:r>
            <a:r>
              <a:rPr lang="el-GR" sz="2000" dirty="0" smtClean="0"/>
              <a:t>] χωρίζεται σε υποδιαστήματα με τα σημεία                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=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l-GR" sz="2000" b="1" dirty="0" smtClean="0"/>
              <a:t> + </a:t>
            </a:r>
            <a:r>
              <a:rPr lang="en-US" sz="2000" b="1" dirty="0" err="1" smtClean="0"/>
              <a:t>h</a:t>
            </a:r>
            <a:r>
              <a:rPr lang="en-US" sz="2000" b="1" baseline="-25000" dirty="0" err="1" smtClean="0"/>
              <a:t>n</a:t>
            </a:r>
            <a:r>
              <a:rPr lang="el-GR" sz="2000" b="1" dirty="0" smtClean="0"/>
              <a:t> </a:t>
            </a:r>
            <a:r>
              <a:rPr lang="el-GR" sz="2000" dirty="0" smtClean="0"/>
              <a:t>για </a:t>
            </a:r>
            <a:r>
              <a:rPr lang="en-US" sz="2000" dirty="0" smtClean="0"/>
              <a:t>n</a:t>
            </a:r>
            <a:r>
              <a:rPr lang="el-GR" sz="2000" dirty="0" smtClean="0"/>
              <a:t> = 0, 1,….., </a:t>
            </a:r>
            <a:r>
              <a:rPr lang="en-US" sz="2000" dirty="0" smtClean="0"/>
              <a:t>N</a:t>
            </a:r>
            <a:r>
              <a:rPr lang="el-GR" sz="2000" dirty="0" smtClean="0"/>
              <a:t> , </a:t>
            </a:r>
            <a:r>
              <a:rPr lang="en-US" sz="2000" b="1" dirty="0" smtClean="0"/>
              <a:t>x</a:t>
            </a:r>
            <a:r>
              <a:rPr lang="el-GR" sz="2000" b="1" baseline="-25000" dirty="0" smtClean="0"/>
              <a:t>0</a:t>
            </a:r>
            <a:r>
              <a:rPr lang="el-GR" sz="2000" b="1" dirty="0" smtClean="0"/>
              <a:t> = </a:t>
            </a:r>
            <a:r>
              <a:rPr lang="en-US" sz="2000" b="1" dirty="0" smtClean="0"/>
              <a:t>a</a:t>
            </a:r>
            <a:r>
              <a:rPr lang="el-GR" sz="2000" b="1" dirty="0" smtClean="0"/>
              <a:t> </a:t>
            </a:r>
            <a:r>
              <a:rPr lang="el-GR" sz="2000" dirty="0" smtClean="0"/>
              <a:t>και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l-GR" sz="2000" b="1" dirty="0" smtClean="0"/>
              <a:t> = </a:t>
            </a:r>
            <a:r>
              <a:rPr lang="en-US" sz="2000" b="1" dirty="0" smtClean="0"/>
              <a:t>b</a:t>
            </a:r>
            <a:r>
              <a:rPr lang="el-GR" sz="2000" b="1" dirty="0" smtClean="0"/>
              <a:t> </a:t>
            </a:r>
            <a:r>
              <a:rPr lang="el-GR" sz="2000" dirty="0" smtClean="0"/>
              <a:t>όπου </a:t>
            </a:r>
            <a:r>
              <a:rPr lang="en-US" sz="2000" b="1" dirty="0" err="1" smtClean="0"/>
              <a:t>h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 βήμα</a:t>
            </a:r>
            <a:r>
              <a:rPr lang="el-GR" sz="2000" dirty="0" smtClean="0"/>
              <a:t>. Σε πολλές περιπτώσεις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l-GR" sz="2000" dirty="0" smtClean="0"/>
              <a:t> = </a:t>
            </a:r>
            <a:r>
              <a:rPr lang="en-US" sz="2000" dirty="0" smtClean="0"/>
              <a:t>h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l-GR" sz="2000" dirty="0" smtClean="0"/>
              <a:t> = </a:t>
            </a:r>
            <a:r>
              <a:rPr lang="en-US" sz="2000" dirty="0" smtClean="0"/>
              <a:t>x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+</a:t>
            </a:r>
            <a:r>
              <a:rPr lang="en-US" sz="2000" dirty="0" err="1" smtClean="0"/>
              <a:t>nh</a:t>
            </a:r>
            <a:endParaRPr lang="el-GR" sz="20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65558" y="4794260"/>
          <a:ext cx="277814" cy="277814"/>
        </p:xfrm>
        <a:graphic>
          <a:graphicData uri="http://schemas.openxmlformats.org/presentationml/2006/ole">
            <p:oleObj spid="_x0000_s32770" name="Equation" r:id="rId3" imgW="126720" imgH="126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200" u="sng" dirty="0" smtClean="0"/>
              <a:t>Οι ενσωματωμένοι τύποι που παρουσιάσαμε  </a:t>
            </a:r>
            <a:r>
              <a:rPr lang="el-GR" sz="2200" dirty="0" smtClean="0"/>
              <a:t>μπορούν να αναπτυχθούν σε αλγορίθμους όπου επιτυγχάνεται </a:t>
            </a:r>
            <a:r>
              <a:rPr lang="el-GR" sz="2200" b="1" dirty="0" smtClean="0"/>
              <a:t>αυτόματη προσαρμογή του βήματος</a:t>
            </a:r>
          </a:p>
          <a:p>
            <a:endParaRPr lang="el-GR" sz="2200" b="1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l-GR" sz="2200" b="1" dirty="0" smtClean="0"/>
              <a:t>Η εκτίμηση του σφάλματος μπορεί να μας πει πότε να προσαρμοστεί το βήμα σε ένα στάδιο</a:t>
            </a:r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r>
              <a:rPr lang="el-GR" sz="2200" b="1" dirty="0" smtClean="0"/>
              <a:t>    </a:t>
            </a: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200" u="sng" dirty="0" smtClean="0"/>
              <a:t>Οι ενσωματωμένοι τύποι που παρουσιάσαμε  </a:t>
            </a:r>
            <a:r>
              <a:rPr lang="el-GR" sz="2200" dirty="0" smtClean="0"/>
              <a:t>μπορούν να αναπτυχθούν σε αλγορίθμους όπου επιτυγχάνεται </a:t>
            </a:r>
            <a:r>
              <a:rPr lang="el-GR" sz="2200" b="1" dirty="0" smtClean="0"/>
              <a:t>αυτόματη προσαρμογή του βήματος</a:t>
            </a:r>
          </a:p>
          <a:p>
            <a:endParaRPr lang="el-GR" sz="2200" b="1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l-GR" sz="2200" b="1" dirty="0" smtClean="0"/>
              <a:t>Η εκτίμηση του σφάλματος μπορεί να μας πει πότε να προσαρμοστεί το βήμα σε ένα στάδιο</a:t>
            </a:r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r>
              <a:rPr lang="el-GR" sz="2200" b="1" dirty="0" smtClean="0"/>
              <a:t>    </a:t>
            </a:r>
            <a:r>
              <a:rPr lang="el-GR" sz="2200" dirty="0" smtClean="0"/>
              <a:t>Συνήθως </a:t>
            </a:r>
            <a:r>
              <a:rPr lang="el-GR" sz="2200" b="1" dirty="0" smtClean="0"/>
              <a:t>μια ανοχή είναι προκαθορισμένη</a:t>
            </a:r>
            <a:r>
              <a:rPr lang="el-GR" sz="2200" dirty="0" smtClean="0"/>
              <a:t>, και η αριθμητική λύση </a:t>
            </a:r>
            <a:r>
              <a:rPr lang="el-GR" sz="2200" b="1" dirty="0" smtClean="0"/>
              <a:t>δεν πρέπει να αποκλίνει </a:t>
            </a:r>
            <a:r>
              <a:rPr lang="el-GR" sz="2200" dirty="0" smtClean="0"/>
              <a:t>από την πραγματική λύση πέραν της ανοχής αυτής</a:t>
            </a:r>
            <a:endParaRPr lang="en-US" sz="2200" b="1" dirty="0" smtClean="0"/>
          </a:p>
          <a:p>
            <a:endParaRPr lang="el-GR" sz="2200" b="1" dirty="0" smtClean="0"/>
          </a:p>
          <a:p>
            <a:pPr>
              <a:buNone/>
            </a:pPr>
            <a:r>
              <a:rPr lang="el-GR" sz="2200" dirty="0" smtClean="0"/>
              <a:t>   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 smtClean="0"/>
              <a:t>   </a:t>
            </a:r>
            <a:r>
              <a:rPr lang="el-GR" sz="2000" dirty="0" smtClean="0"/>
              <a:t>Επιπλέον, συχνά ένα μικρό βήμα είναι απαραίτητο σε ένα τμήμα της καμπύλης της λύσης, ενώ ένα μεγαλύτερο μπορεί να αρκεί στην υπόλοιπη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endParaRPr lang="el-GR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 smtClean="0"/>
              <a:t>   </a:t>
            </a:r>
            <a:r>
              <a:rPr lang="el-GR" sz="2000" dirty="0" smtClean="0"/>
              <a:t>Επιπλέον, συχνά ένα μικρό βήμα είναι απαραίτητο σε ένα τμήμα της καμπύλης της λύσης, ενώ ένα μεγαλύτερο μπορεί να αρκεί στην υπόλοιπη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000" b="1" dirty="0" smtClean="0"/>
              <a:t>Σχήμα Αλγορίθμου Αυτόματης Προσαρμογής του Βήματος :</a:t>
            </a:r>
          </a:p>
          <a:p>
            <a:pPr>
              <a:buNone/>
            </a:pPr>
            <a:r>
              <a:rPr lang="el-GR" sz="2200" dirty="0" smtClean="0"/>
              <a:t>   </a:t>
            </a:r>
          </a:p>
          <a:p>
            <a:pPr>
              <a:buNone/>
            </a:pPr>
            <a:r>
              <a:rPr lang="el-GR" sz="2200" dirty="0" smtClean="0"/>
              <a:t>   </a:t>
            </a:r>
            <a:endParaRPr lang="en-US" sz="2000" dirty="0" smtClean="0"/>
          </a:p>
          <a:p>
            <a:pPr>
              <a:buNone/>
            </a:pPr>
            <a:r>
              <a:rPr lang="en-US" sz="22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 smtClean="0"/>
              <a:t>   </a:t>
            </a:r>
            <a:r>
              <a:rPr lang="el-GR" sz="2000" dirty="0" smtClean="0"/>
              <a:t>Επιπλέον, συχνά ένα μικρό βήμα είναι απαραίτητο σε ένα τμήμα της καμπύλης της λύσης, ενώ ένα μεγαλύτερο μπορεί να αρκεί στην υπόλοιπη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000" b="1" dirty="0" smtClean="0"/>
              <a:t>Σχήμα Αλγορίθμου Αυτόματης Προσαρμογής του Βήματος :</a:t>
            </a:r>
          </a:p>
          <a:p>
            <a:pPr>
              <a:buNone/>
            </a:pPr>
            <a:r>
              <a:rPr lang="el-GR" sz="2200" dirty="0" smtClean="0"/>
              <a:t>   </a:t>
            </a:r>
          </a:p>
          <a:p>
            <a:pPr>
              <a:buNone/>
            </a:pPr>
            <a:r>
              <a:rPr lang="el-GR" sz="2200" dirty="0" smtClean="0"/>
              <a:t>   </a:t>
            </a:r>
            <a:r>
              <a:rPr lang="el-GR" sz="2000" dirty="0" smtClean="0"/>
              <a:t>Αφού πρώτα έχουν υπολογιστεί οι δύο προσεγγίσεις </a:t>
            </a:r>
            <a:r>
              <a:rPr lang="en-US" sz="2000" b="1" dirty="0" smtClean="0"/>
              <a:t>y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n-US" sz="2000" b="1" dirty="0" smtClean="0"/>
              <a:t>yem</a:t>
            </a:r>
            <a:r>
              <a:rPr lang="el-GR" sz="2000" dirty="0" smtClean="0"/>
              <a:t> της τιμής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n</a:t>
            </a:r>
            <a:r>
              <a:rPr lang="el-GR" sz="2000" dirty="0" smtClean="0"/>
              <a:t>  και ο χρήστης έχει καθορίσει όρια για το εύρος</a:t>
            </a:r>
            <a:r>
              <a:rPr lang="en-US" sz="2000" dirty="0" smtClean="0"/>
              <a:t> </a:t>
            </a:r>
            <a:r>
              <a:rPr lang="el-GR" sz="2000" dirty="0" smtClean="0"/>
              <a:t>του ε = | </a:t>
            </a:r>
            <a:r>
              <a:rPr lang="en-US" sz="2000" dirty="0" smtClean="0"/>
              <a:t>y</a:t>
            </a:r>
            <a:r>
              <a:rPr lang="el-GR" sz="2000" dirty="0" smtClean="0"/>
              <a:t> – </a:t>
            </a:r>
            <a:r>
              <a:rPr lang="en-US" sz="2000" dirty="0" smtClean="0"/>
              <a:t>yem</a:t>
            </a:r>
            <a:r>
              <a:rPr lang="el-GR" sz="2000" dirty="0" smtClean="0"/>
              <a:t> | του βήματος </a:t>
            </a:r>
            <a:r>
              <a:rPr lang="en-US" sz="2000" dirty="0" smtClean="0"/>
              <a:t>h</a:t>
            </a:r>
            <a:r>
              <a:rPr lang="el-GR" sz="2000" dirty="0" smtClean="0"/>
              <a:t>: </a:t>
            </a:r>
            <a:r>
              <a:rPr lang="en-US" sz="2000" dirty="0" smtClean="0"/>
              <a:t>  </a:t>
            </a:r>
            <a:r>
              <a:rPr lang="el-GR" sz="2000" b="1" dirty="0" smtClean="0"/>
              <a:t>ε</a:t>
            </a:r>
            <a:r>
              <a:rPr lang="en-US" sz="2000" b="1" baseline="-25000" dirty="0" smtClean="0"/>
              <a:t>min</a:t>
            </a:r>
            <a:r>
              <a:rPr lang="el-GR" sz="2000" b="1" dirty="0" smtClean="0"/>
              <a:t>, ε</a:t>
            </a:r>
            <a:r>
              <a:rPr lang="en-US" sz="2000" b="1" baseline="-25000" dirty="0" smtClean="0"/>
              <a:t>max</a:t>
            </a:r>
            <a:r>
              <a:rPr lang="el-GR" sz="2000" b="1" dirty="0" smtClean="0"/>
              <a:t>, </a:t>
            </a:r>
            <a:r>
              <a:rPr lang="en-US" sz="2000" b="1" dirty="0" err="1" smtClean="0"/>
              <a:t>h</a:t>
            </a:r>
            <a:r>
              <a:rPr lang="en-US" sz="2000" b="1" baseline="-25000" dirty="0" err="1" smtClean="0"/>
              <a:t>min</a:t>
            </a:r>
            <a:r>
              <a:rPr lang="el-GR" sz="2000" b="1" dirty="0" smtClean="0"/>
              <a:t>  και </a:t>
            </a:r>
            <a:r>
              <a:rPr lang="en-US" sz="2000" b="1" dirty="0" err="1" smtClean="0"/>
              <a:t>h</a:t>
            </a:r>
            <a:r>
              <a:rPr lang="en-US" sz="2000" b="1" baseline="-25000" dirty="0" err="1" smtClean="0"/>
              <a:t>max</a:t>
            </a:r>
            <a:r>
              <a:rPr lang="el-GR" sz="2000" b="1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2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Ενσωματωμένοι Τύποι Και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pic>
        <p:nvPicPr>
          <p:cNvPr id="7" name="6 - Εικόνα" descr="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001056" cy="5572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28670"/>
            <a:ext cx="7467600" cy="4786346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l-GR" sz="6700" b="1" dirty="0" smtClean="0"/>
              <a:t/>
            </a:r>
            <a:br>
              <a:rPr lang="el-GR" sz="6700" b="1" dirty="0" smtClean="0"/>
            </a:br>
            <a:r>
              <a:rPr lang="el-GR" sz="6700" b="1" dirty="0" smtClean="0"/>
              <a:t/>
            </a:r>
            <a:br>
              <a:rPr lang="el-GR" sz="6700" b="1" dirty="0" smtClean="0"/>
            </a:br>
            <a:r>
              <a:rPr lang="el-GR" sz="6700" b="1" dirty="0" smtClean="0"/>
              <a:t/>
            </a:r>
            <a:br>
              <a:rPr lang="el-GR" sz="6700" b="1" dirty="0" smtClean="0"/>
            </a:br>
            <a:r>
              <a:rPr lang="el-GR" sz="6700" b="1" dirty="0" smtClean="0"/>
              <a:t/>
            </a:r>
            <a:br>
              <a:rPr lang="el-GR" sz="6700" b="1" dirty="0" smtClean="0"/>
            </a:br>
            <a:r>
              <a:rPr lang="el-GR" sz="6700" b="1" dirty="0" smtClean="0"/>
              <a:t/>
            </a:r>
            <a:br>
              <a:rPr lang="el-GR" sz="6700" b="1" dirty="0" smtClean="0"/>
            </a:br>
            <a:r>
              <a:rPr lang="el-GR" sz="6700" b="1" dirty="0" smtClean="0"/>
              <a:t/>
            </a:r>
            <a:br>
              <a:rPr lang="el-GR" sz="6700" b="1" dirty="0" smtClean="0"/>
            </a:br>
            <a:r>
              <a:rPr lang="el-GR" sz="6700" dirty="0" smtClean="0"/>
              <a:t>Υπορουτίνες Μεθόδων 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l-GR" sz="6700" dirty="0" smtClean="0"/>
              <a:t>Runge-Kutta 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l-GR" sz="7200" dirty="0" smtClean="0"/>
              <a:t> 4</a:t>
            </a:r>
            <a:r>
              <a:rPr lang="el-GR" sz="7200" baseline="30000" dirty="0" smtClean="0"/>
              <a:t>ης</a:t>
            </a:r>
            <a:r>
              <a:rPr lang="el-GR" sz="6700" dirty="0" smtClean="0"/>
              <a:t> – </a:t>
            </a:r>
            <a:r>
              <a:rPr lang="el-GR" sz="7200" dirty="0" smtClean="0"/>
              <a:t>8</a:t>
            </a:r>
            <a:r>
              <a:rPr lang="el-GR" sz="7200" baseline="30000" dirty="0" smtClean="0"/>
              <a:t>ης</a:t>
            </a:r>
            <a:r>
              <a:rPr lang="el-GR" sz="6700" dirty="0" smtClean="0"/>
              <a:t> τάξης</a:t>
            </a:r>
            <a:br>
              <a:rPr lang="el-GR" sz="6700" dirty="0" smtClean="0"/>
            </a:br>
            <a:endParaRPr lang="el-GR" sz="6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θα παρουσιασθούν στη συνέχεια έχουν την δυνατότητα να </a:t>
            </a:r>
            <a:r>
              <a:rPr lang="el-GR" sz="2000" b="1" dirty="0" smtClean="0"/>
              <a:t>λύνουν κάθε είδους πρόβλημα αρχικών τιμών</a:t>
            </a:r>
            <a:r>
              <a:rPr lang="el-GR" sz="2000" dirty="0" smtClean="0"/>
              <a:t> καθώς και </a:t>
            </a:r>
            <a:r>
              <a:rPr lang="el-GR" sz="2000" b="1" dirty="0" smtClean="0"/>
              <a:t>κάθε είδους σύστημα διαφορικών εξισώσεων σε αυτή τη μορφή </a:t>
            </a:r>
          </a:p>
          <a:p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θα παρουσιασθούν στη συνέχεια έχουν την δυνατότητα να </a:t>
            </a:r>
            <a:r>
              <a:rPr lang="el-GR" sz="2000" b="1" dirty="0" smtClean="0"/>
              <a:t>λύνουν κάθε είδους πρόβλημα αρχικών τιμών</a:t>
            </a:r>
            <a:r>
              <a:rPr lang="el-GR" sz="2000" dirty="0" smtClean="0"/>
              <a:t> καθώς και </a:t>
            </a:r>
            <a:r>
              <a:rPr lang="el-GR" sz="2000" b="1" dirty="0" smtClean="0"/>
              <a:t>κάθε είδους σύστημα διαφορικών εξισώσεων σε αυτή τη μορφή </a:t>
            </a:r>
          </a:p>
          <a:p>
            <a:endParaRPr lang="el-GR" sz="2000" b="1" dirty="0" smtClean="0"/>
          </a:p>
          <a:p>
            <a:r>
              <a:rPr lang="el-GR" sz="2000" dirty="0" smtClean="0"/>
              <a:t>Η δομή των υπορουτίνων είναι η εξής:</a:t>
            </a:r>
          </a:p>
          <a:p>
            <a:pPr>
              <a:buNone/>
            </a:pPr>
            <a:r>
              <a:rPr lang="el-GR" sz="2000" dirty="0" smtClean="0"/>
              <a:t>           </a:t>
            </a:r>
          </a:p>
          <a:p>
            <a:pPr>
              <a:buNone/>
            </a:pPr>
            <a:r>
              <a:rPr lang="el-GR" sz="2200" b="1" dirty="0" smtClean="0"/>
              <a:t>          [</a:t>
            </a:r>
            <a:r>
              <a:rPr lang="fr-FR" sz="2200" b="1" dirty="0" smtClean="0"/>
              <a:t>x</a:t>
            </a:r>
            <a:r>
              <a:rPr lang="el-GR" sz="2200" b="1" dirty="0" smtClean="0"/>
              <a:t>, </a:t>
            </a:r>
            <a:r>
              <a:rPr lang="fr-FR" sz="2200" b="1" dirty="0" smtClean="0"/>
              <a:t>y</a:t>
            </a:r>
            <a:r>
              <a:rPr lang="el-GR" sz="2200" b="1" dirty="0" smtClean="0"/>
              <a:t>] = όνομα_συνάρτησης (</a:t>
            </a:r>
            <a:r>
              <a:rPr lang="fr-FR" sz="2200" b="1" dirty="0" smtClean="0"/>
              <a:t>f</a:t>
            </a:r>
            <a:r>
              <a:rPr lang="el-GR" sz="2200" b="1" dirty="0" smtClean="0"/>
              <a:t>, </a:t>
            </a:r>
            <a:r>
              <a:rPr lang="fr-FR" sz="2200" b="1" dirty="0" smtClean="0"/>
              <a:t>k</a:t>
            </a:r>
            <a:r>
              <a:rPr lang="el-GR" sz="2200" b="1" dirty="0" smtClean="0"/>
              <a:t>, </a:t>
            </a:r>
            <a:r>
              <a:rPr lang="fr-FR" sz="2200" b="1" dirty="0" smtClean="0"/>
              <a:t>h</a:t>
            </a:r>
            <a:r>
              <a:rPr lang="el-GR" sz="2200" b="1" dirty="0" smtClean="0"/>
              <a:t>, </a:t>
            </a:r>
            <a:r>
              <a:rPr lang="fr-FR" sz="2200" b="1" dirty="0" smtClean="0"/>
              <a:t>n</a:t>
            </a:r>
            <a:r>
              <a:rPr lang="el-GR" sz="2200" b="1" dirty="0" smtClean="0"/>
              <a:t>)</a:t>
            </a:r>
          </a:p>
          <a:p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Οι υπορουτίνες που θα παρουσιασθούν στη συνέχεια έχουν την δυνατότητα να </a:t>
            </a:r>
            <a:r>
              <a:rPr lang="el-GR" sz="2000" b="1" dirty="0" smtClean="0"/>
              <a:t>λύνουν κάθε είδους πρόβλημα αρχικών τιμών</a:t>
            </a:r>
            <a:r>
              <a:rPr lang="el-GR" sz="2000" dirty="0" smtClean="0"/>
              <a:t> καθώς και </a:t>
            </a:r>
            <a:r>
              <a:rPr lang="el-GR" sz="2000" b="1" dirty="0" smtClean="0"/>
              <a:t>κάθε είδους σύστημα διαφορικών εξισώσεων σε αυτή τη μορφή </a:t>
            </a:r>
          </a:p>
          <a:p>
            <a:endParaRPr lang="el-GR" sz="2000" b="1" dirty="0" smtClean="0"/>
          </a:p>
          <a:p>
            <a:r>
              <a:rPr lang="el-GR" sz="2000" dirty="0" smtClean="0"/>
              <a:t>Η δομή των υπορουτίνων είναι η εξής:</a:t>
            </a:r>
          </a:p>
          <a:p>
            <a:pPr>
              <a:buNone/>
            </a:pPr>
            <a:r>
              <a:rPr lang="el-GR" sz="2000" dirty="0" smtClean="0"/>
              <a:t>           </a:t>
            </a:r>
          </a:p>
          <a:p>
            <a:pPr>
              <a:buNone/>
            </a:pPr>
            <a:r>
              <a:rPr lang="el-GR" sz="2200" b="1" dirty="0" smtClean="0"/>
              <a:t>          [</a:t>
            </a:r>
            <a:r>
              <a:rPr lang="fr-FR" sz="2200" b="1" dirty="0" smtClean="0"/>
              <a:t>x</a:t>
            </a:r>
            <a:r>
              <a:rPr lang="el-GR" sz="2200" b="1" dirty="0" smtClean="0"/>
              <a:t>, </a:t>
            </a:r>
            <a:r>
              <a:rPr lang="fr-FR" sz="2200" b="1" dirty="0" smtClean="0"/>
              <a:t>y</a:t>
            </a:r>
            <a:r>
              <a:rPr lang="el-GR" sz="2200" b="1" dirty="0" smtClean="0"/>
              <a:t>] = όνομα_συνάρτησης (</a:t>
            </a:r>
            <a:r>
              <a:rPr lang="fr-FR" sz="2200" b="1" dirty="0" smtClean="0"/>
              <a:t>f</a:t>
            </a:r>
            <a:r>
              <a:rPr lang="el-GR" sz="2200" b="1" dirty="0" smtClean="0"/>
              <a:t>, </a:t>
            </a:r>
            <a:r>
              <a:rPr lang="fr-FR" sz="2200" b="1" dirty="0" smtClean="0"/>
              <a:t>k</a:t>
            </a:r>
            <a:r>
              <a:rPr lang="el-GR" sz="2200" b="1" dirty="0" smtClean="0"/>
              <a:t>, </a:t>
            </a:r>
            <a:r>
              <a:rPr lang="fr-FR" sz="2200" b="1" dirty="0" smtClean="0"/>
              <a:t>h</a:t>
            </a:r>
            <a:r>
              <a:rPr lang="el-GR" sz="2200" b="1" dirty="0" smtClean="0"/>
              <a:t>, </a:t>
            </a:r>
            <a:r>
              <a:rPr lang="fr-FR" sz="2200" b="1" dirty="0" smtClean="0"/>
              <a:t>n</a:t>
            </a:r>
            <a:r>
              <a:rPr lang="el-GR" sz="2200" b="1" dirty="0" smtClean="0"/>
              <a:t>)</a:t>
            </a:r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r>
              <a:rPr lang="el-GR" sz="2200" b="1" dirty="0" smtClean="0"/>
              <a:t>Έξοδοι                                                           Είσοδοι          </a:t>
            </a:r>
          </a:p>
          <a:p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476750" y="2005013"/>
          <a:ext cx="190500" cy="203200"/>
        </p:xfrm>
        <a:graphic>
          <a:graphicData uri="http://schemas.openxmlformats.org/presentationml/2006/ole">
            <p:oleObj spid="_x0000_s145410" name="Equation" r:id="rId3" imgW="190440" imgH="203040" progId="Equation.DSMT4">
              <p:embed/>
            </p:oleObj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/>
        </p:nvGraphicFramePr>
        <p:xfrm>
          <a:off x="785786" y="4143380"/>
          <a:ext cx="809630" cy="863605"/>
        </p:xfrm>
        <a:graphic>
          <a:graphicData uri="http://schemas.openxmlformats.org/presentationml/2006/ole">
            <p:oleObj spid="_x0000_s145411" name="Equation" r:id="rId4" imgW="190440" imgH="203040" progId="Equation.DSMT4">
              <p:embed/>
            </p:oleObj>
          </a:graphicData>
        </a:graphic>
      </p:graphicFrame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5844489" y="4138617"/>
          <a:ext cx="942089" cy="1004895"/>
        </p:xfrm>
        <a:graphic>
          <a:graphicData uri="http://schemas.openxmlformats.org/presentationml/2006/ole">
            <p:oleObj spid="_x0000_s145412" name="Equation" r:id="rId5" imgW="1904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Βασικές Έννοιες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Πρόβλημα Αρχικών Τιμών: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με                      </a:t>
            </a:r>
          </a:p>
          <a:p>
            <a:pPr>
              <a:buNone/>
            </a:pPr>
            <a:r>
              <a:rPr lang="fr-FR" sz="2000" dirty="0" smtClean="0"/>
              <a:t> </a:t>
            </a:r>
            <a:endParaRPr lang="el-GR" sz="2000" dirty="0" smtClean="0"/>
          </a:p>
          <a:p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43372" y="2071678"/>
          <a:ext cx="914400" cy="198438"/>
        </p:xfrm>
        <a:graphic>
          <a:graphicData uri="http://schemas.openxmlformats.org/presentationml/2006/ole">
            <p:oleObj spid="_x0000_s28677" name="Equation" r:id="rId3" imgW="914400" imgH="198720" progId="Equation.DSMT4">
              <p:embed/>
            </p:oleObj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1519915" y="2285992"/>
          <a:ext cx="2552019" cy="458790"/>
        </p:xfrm>
        <a:graphic>
          <a:graphicData uri="http://schemas.openxmlformats.org/presentationml/2006/ole">
            <p:oleObj spid="_x0000_s28686" name="Equation" r:id="rId4" imgW="1130040" imgH="203040" progId="Equation.DSMT4">
              <p:embed/>
            </p:oleObj>
          </a:graphicData>
        </a:graphic>
      </p:graphicFrame>
      <p:graphicFrame>
        <p:nvGraphicFramePr>
          <p:cNvPr id="18" name="17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8688" name="Equation" r:id="rId5" imgW="914400" imgH="198720" progId="Equation.DSMT4">
              <p:embed/>
            </p:oleObj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5214942" y="2285992"/>
          <a:ext cx="1357322" cy="469843"/>
        </p:xfrm>
        <a:graphic>
          <a:graphicData uri="http://schemas.openxmlformats.org/presentationml/2006/ole">
            <p:oleObj spid="_x0000_s28689" name="Equation" r:id="rId6" imgW="66024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Τα </a:t>
            </a:r>
            <a:r>
              <a:rPr lang="el-GR" sz="2000" b="1" dirty="0" smtClean="0"/>
              <a:t>δεδομένα εισόδου </a:t>
            </a:r>
            <a:r>
              <a:rPr lang="el-GR" sz="2000" dirty="0" smtClean="0"/>
              <a:t>έχουν ως εξής:</a:t>
            </a:r>
          </a:p>
          <a:p>
            <a:pPr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Μία συνάρτηση </a:t>
            </a:r>
            <a:r>
              <a:rPr lang="en-US" sz="2000" b="1" dirty="0" smtClean="0"/>
              <a:t>f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 )</a:t>
            </a:r>
            <a:r>
              <a:rPr lang="el-GR" sz="2000" dirty="0" smtClean="0"/>
              <a:t>,</a:t>
            </a:r>
            <a:r>
              <a:rPr lang="el-GR" sz="2000" b="1" dirty="0" smtClean="0"/>
              <a:t> </a:t>
            </a:r>
            <a:r>
              <a:rPr lang="el-GR" sz="2000" dirty="0" smtClean="0"/>
              <a:t>με </a:t>
            </a:r>
            <a:r>
              <a:rPr lang="en-US" sz="2000" b="1" dirty="0" smtClean="0"/>
              <a:t>f 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)= </a:t>
            </a:r>
            <a:r>
              <a:rPr lang="en-US" sz="2000" b="1" dirty="0" smtClean="0"/>
              <a:t>Y</a:t>
            </a:r>
            <a:r>
              <a:rPr lang="el-GR" sz="2000" b="1" dirty="0" smtClean="0"/>
              <a:t>’</a:t>
            </a:r>
            <a:r>
              <a:rPr lang="el-GR" sz="2000" dirty="0" smtClean="0"/>
              <a:t> όπου το </a:t>
            </a:r>
            <a:r>
              <a:rPr lang="en-US" sz="2000" dirty="0" smtClean="0"/>
              <a:t>Y</a:t>
            </a:r>
            <a:r>
              <a:rPr lang="el-GR" sz="2000" dirty="0" smtClean="0"/>
              <a:t>’ να είναι το διάνυσμα των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’ για </a:t>
            </a:r>
            <a:r>
              <a:rPr lang="en-US" sz="2000" dirty="0" smtClean="0"/>
              <a:t>i</a:t>
            </a:r>
            <a:r>
              <a:rPr lang="el-GR" sz="2000" dirty="0" smtClean="0"/>
              <a:t> = 1, 2, . . . , </a:t>
            </a:r>
            <a:r>
              <a:rPr lang="en-US" sz="2000" dirty="0" smtClean="0"/>
              <a:t>m </a:t>
            </a:r>
            <a:r>
              <a:rPr lang="el-GR" sz="2000" dirty="0" smtClean="0"/>
              <a:t>και το </a:t>
            </a:r>
            <a:r>
              <a:rPr lang="en-US" sz="2000" dirty="0" smtClean="0"/>
              <a:t>m </a:t>
            </a:r>
            <a:r>
              <a:rPr lang="el-GR" sz="2000" dirty="0" smtClean="0"/>
              <a:t>  </a:t>
            </a:r>
            <a:r>
              <a:rPr lang="en-US" sz="2000" dirty="0" smtClean="0"/>
              <a:t>N</a:t>
            </a:r>
            <a:r>
              <a:rPr 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Ένα διάστημα </a:t>
            </a:r>
            <a:r>
              <a:rPr lang="en-US" sz="2000" b="1" dirty="0" smtClean="0"/>
              <a:t>k</a:t>
            </a:r>
            <a:r>
              <a:rPr lang="el-GR" sz="2000" dirty="0" smtClean="0"/>
              <a:t>, όπου </a:t>
            </a:r>
            <a:r>
              <a:rPr lang="en-US" sz="2000" b="1" dirty="0" smtClean="0"/>
              <a:t>k</a:t>
            </a:r>
            <a:r>
              <a:rPr lang="el-GR" sz="2000" b="1" dirty="0" smtClean="0"/>
              <a:t> = [</a:t>
            </a:r>
            <a:r>
              <a:rPr lang="en-US" sz="2000" b="1" dirty="0" smtClean="0"/>
              <a:t>x</a:t>
            </a:r>
            <a:r>
              <a:rPr lang="el-GR" sz="2000" b="1" baseline="-25000" dirty="0" smtClean="0"/>
              <a:t>0</a:t>
            </a:r>
            <a:r>
              <a:rPr lang="el-GR" sz="2000" b="1" dirty="0" smtClean="0"/>
              <a:t>, ν]</a:t>
            </a:r>
            <a:r>
              <a:rPr lang="el-GR" sz="2000" dirty="0" smtClean="0"/>
              <a:t> είναι το διάστημα στο οποίο θα εκτιμηθεί η λύση της διαφορικής εξίσωσης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000" b="1" dirty="0" smtClean="0"/>
              <a:t>Ένα διάνυσμα </a:t>
            </a:r>
            <a:r>
              <a:rPr lang="en-US" sz="2000" b="1" dirty="0" smtClean="0"/>
              <a:t>n</a:t>
            </a:r>
            <a:r>
              <a:rPr lang="el-GR" sz="2000" dirty="0" smtClean="0"/>
              <a:t>, όπου </a:t>
            </a:r>
            <a:r>
              <a:rPr lang="en-US" sz="2000" dirty="0" smtClean="0"/>
              <a:t>n</a:t>
            </a:r>
            <a:r>
              <a:rPr lang="el-GR" sz="2000" dirty="0" smtClean="0"/>
              <a:t> είναι το διάνυσμα των αρχικών τιμών στο σημείο </a:t>
            </a:r>
            <a:r>
              <a:rPr lang="en-US" sz="2000" dirty="0" smtClean="0"/>
              <a:t>x</a:t>
            </a:r>
            <a:r>
              <a:rPr lang="el-GR" sz="2000" baseline="-25000" dirty="0" smtClean="0"/>
              <a:t>0</a:t>
            </a:r>
            <a:endParaRPr lang="el-GR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l-GR" sz="2000" b="1" dirty="0" smtClean="0"/>
              <a:t>Το μέγεθος του βήματος </a:t>
            </a:r>
            <a:r>
              <a:rPr lang="en-US" sz="2000" b="1" dirty="0" smtClean="0"/>
              <a:t>h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209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7143768" y="2714620"/>
          <a:ext cx="127000" cy="285752"/>
        </p:xfrm>
        <a:graphic>
          <a:graphicData uri="http://schemas.openxmlformats.org/presentationml/2006/ole">
            <p:oleObj spid="_x0000_s132099" name="Equation" r:id="rId4" imgW="126720" imgH="126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Η </a:t>
            </a:r>
            <a:r>
              <a:rPr lang="en-US" sz="2000" b="1" dirty="0" smtClean="0"/>
              <a:t>f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) </a:t>
            </a:r>
            <a:r>
              <a:rPr lang="el-GR" sz="2000" dirty="0" smtClean="0"/>
              <a:t>εισάγεται στο </a:t>
            </a:r>
            <a:r>
              <a:rPr lang="en-US" sz="2000" dirty="0" smtClean="0"/>
              <a:t>Matlab </a:t>
            </a:r>
            <a:r>
              <a:rPr lang="el-GR" sz="2000" dirty="0" smtClean="0"/>
              <a:t>με την εξής μορφή </a:t>
            </a:r>
          </a:p>
          <a:p>
            <a:pPr>
              <a:buNone/>
            </a:pPr>
            <a:r>
              <a:rPr lang="el-GR" sz="2000" dirty="0" smtClean="0"/>
              <a:t>                   </a:t>
            </a:r>
            <a:r>
              <a:rPr lang="el-GR" sz="2000" b="1" dirty="0" smtClean="0"/>
              <a:t>“ @ 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)  [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’,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2</a:t>
            </a:r>
            <a:r>
              <a:rPr lang="el-GR" sz="2000" b="1" dirty="0" smtClean="0"/>
              <a:t>’, ………,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m</a:t>
            </a:r>
            <a:r>
              <a:rPr lang="el-GR" sz="2000" b="1" dirty="0" smtClean="0"/>
              <a:t>’]  ”</a:t>
            </a:r>
            <a:r>
              <a:rPr lang="el-GR" sz="2000" dirty="0" smtClean="0"/>
              <a:t> </a:t>
            </a:r>
          </a:p>
          <a:p>
            <a:pPr>
              <a:buNone/>
            </a:pPr>
            <a:r>
              <a:rPr lang="el-GR" sz="2000" dirty="0" smtClean="0"/>
              <a:t>     τα</a:t>
            </a:r>
            <a:r>
              <a:rPr lang="el-GR" sz="2000" b="1" dirty="0" smtClean="0"/>
              <a:t> </a:t>
            </a:r>
            <a:r>
              <a:rPr lang="en-US" sz="2000" b="1" dirty="0" smtClean="0"/>
              <a:t>k</a:t>
            </a:r>
            <a:r>
              <a:rPr lang="el-GR" sz="2000" b="1" dirty="0" smtClean="0"/>
              <a:t> </a:t>
            </a:r>
            <a:r>
              <a:rPr lang="el-GR" sz="2000" dirty="0" smtClean="0"/>
              <a:t>και</a:t>
            </a:r>
            <a:r>
              <a:rPr lang="el-GR" sz="2000" b="1" dirty="0" smtClean="0"/>
              <a:t> </a:t>
            </a:r>
            <a:r>
              <a:rPr lang="en-US" sz="2000" b="1" dirty="0" smtClean="0"/>
              <a:t>n</a:t>
            </a:r>
            <a:r>
              <a:rPr lang="el-GR" sz="2000" b="1" dirty="0" smtClean="0"/>
              <a:t> </a:t>
            </a:r>
            <a:r>
              <a:rPr lang="el-GR" sz="2000" dirty="0" smtClean="0"/>
              <a:t>με την μορφή πίνακα του </a:t>
            </a:r>
            <a:r>
              <a:rPr lang="en-US" sz="2000" dirty="0" smtClean="0"/>
              <a:t>Matlab </a:t>
            </a:r>
            <a:r>
              <a:rPr lang="el-GR" sz="2000" dirty="0" smtClean="0"/>
              <a:t>και το </a:t>
            </a:r>
            <a:r>
              <a:rPr lang="en-US" sz="2000" b="1" dirty="0" smtClean="0"/>
              <a:t>h</a:t>
            </a:r>
            <a:r>
              <a:rPr lang="el-GR" sz="2000" dirty="0" smtClean="0"/>
              <a:t> σαν ένας αριθμός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Η </a:t>
            </a:r>
            <a:r>
              <a:rPr lang="en-US" sz="2000" b="1" dirty="0" smtClean="0"/>
              <a:t>f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) </a:t>
            </a:r>
            <a:r>
              <a:rPr lang="el-GR" sz="2000" dirty="0" smtClean="0"/>
              <a:t>εισάγεται στο </a:t>
            </a:r>
            <a:r>
              <a:rPr lang="en-US" sz="2000" dirty="0" smtClean="0"/>
              <a:t>Matlab </a:t>
            </a:r>
            <a:r>
              <a:rPr lang="el-GR" sz="2000" dirty="0" smtClean="0"/>
              <a:t>με την εξής μορφή </a:t>
            </a:r>
          </a:p>
          <a:p>
            <a:pPr>
              <a:buNone/>
            </a:pPr>
            <a:r>
              <a:rPr lang="el-GR" sz="2000" dirty="0" smtClean="0"/>
              <a:t>                   </a:t>
            </a:r>
            <a:r>
              <a:rPr lang="el-GR" sz="2000" b="1" dirty="0" smtClean="0"/>
              <a:t>“ @ 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)  [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’,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2</a:t>
            </a:r>
            <a:r>
              <a:rPr lang="el-GR" sz="2000" b="1" dirty="0" smtClean="0"/>
              <a:t>’, ………,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m</a:t>
            </a:r>
            <a:r>
              <a:rPr lang="el-GR" sz="2000" b="1" dirty="0" smtClean="0"/>
              <a:t>’]  ”</a:t>
            </a:r>
            <a:r>
              <a:rPr lang="el-GR" sz="2000" dirty="0" smtClean="0"/>
              <a:t> </a:t>
            </a:r>
          </a:p>
          <a:p>
            <a:pPr>
              <a:buNone/>
            </a:pPr>
            <a:r>
              <a:rPr lang="el-GR" sz="2000" dirty="0" smtClean="0"/>
              <a:t>     τα</a:t>
            </a:r>
            <a:r>
              <a:rPr lang="el-GR" sz="2000" b="1" dirty="0" smtClean="0"/>
              <a:t> </a:t>
            </a:r>
            <a:r>
              <a:rPr lang="en-US" sz="2000" b="1" dirty="0" smtClean="0"/>
              <a:t>k</a:t>
            </a:r>
            <a:r>
              <a:rPr lang="el-GR" sz="2000" b="1" dirty="0" smtClean="0"/>
              <a:t> </a:t>
            </a:r>
            <a:r>
              <a:rPr lang="el-GR" sz="2000" dirty="0" smtClean="0"/>
              <a:t>και</a:t>
            </a:r>
            <a:r>
              <a:rPr lang="el-GR" sz="2000" b="1" dirty="0" smtClean="0"/>
              <a:t> </a:t>
            </a:r>
            <a:r>
              <a:rPr lang="en-US" sz="2000" b="1" dirty="0" smtClean="0"/>
              <a:t>n</a:t>
            </a:r>
            <a:r>
              <a:rPr lang="el-GR" sz="2000" b="1" dirty="0" smtClean="0"/>
              <a:t> </a:t>
            </a:r>
            <a:r>
              <a:rPr lang="el-GR" sz="2000" dirty="0" smtClean="0"/>
              <a:t>με την μορφή πίνακα του </a:t>
            </a:r>
            <a:r>
              <a:rPr lang="en-US" sz="2000" dirty="0" smtClean="0"/>
              <a:t>Matlab </a:t>
            </a:r>
            <a:r>
              <a:rPr lang="el-GR" sz="2000" dirty="0" smtClean="0"/>
              <a:t>και το </a:t>
            </a:r>
            <a:r>
              <a:rPr lang="en-US" sz="2000" b="1" dirty="0" smtClean="0"/>
              <a:t>h</a:t>
            </a:r>
            <a:r>
              <a:rPr lang="el-GR" sz="2000" dirty="0" smtClean="0"/>
              <a:t> σαν ένας αριθμός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r>
              <a:rPr lang="el-GR" sz="2000" b="1" dirty="0" smtClean="0"/>
              <a:t>Οι έξοδοι τους είναι: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000" b="1" dirty="0" smtClean="0"/>
              <a:t>Ένας πίνακας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n</a:t>
            </a:r>
            <a:r>
              <a:rPr lang="en-US" sz="2000" b="1" baseline="-25000" dirty="0" smtClean="0"/>
              <a:t> x m</a:t>
            </a:r>
            <a:r>
              <a:rPr lang="el-GR" sz="2000" dirty="0" smtClean="0"/>
              <a:t>, όπου τα στοιχεία της κάθε στήλης του είναι οι προσεγγίσεις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i</a:t>
            </a:r>
            <a:r>
              <a:rPr lang="el-GR" sz="2000" dirty="0" smtClean="0"/>
              <a:t> της αντίστοιχης λύσης </a:t>
            </a:r>
            <a:r>
              <a:rPr lang="en-US" sz="2000" b="1" dirty="0" smtClean="0"/>
              <a:t>y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i</a:t>
            </a:r>
            <a:r>
              <a:rPr lang="el-GR" sz="2000" b="1" dirty="0" smtClean="0"/>
              <a:t>) </a:t>
            </a:r>
            <a:r>
              <a:rPr lang="el-GR" sz="2000" dirty="0" smtClean="0"/>
              <a:t>για </a:t>
            </a:r>
            <a:r>
              <a:rPr lang="en-US" sz="2000" dirty="0" smtClean="0"/>
              <a:t>i</a:t>
            </a:r>
            <a:r>
              <a:rPr lang="el-GR" sz="2000" dirty="0" smtClean="0"/>
              <a:t> = 1, 2, . . . , </a:t>
            </a:r>
            <a:r>
              <a:rPr lang="en-US" sz="2000" dirty="0" smtClean="0"/>
              <a:t>m</a:t>
            </a:r>
            <a:r>
              <a:rPr lang="el-GR" sz="2000" dirty="0" smtClean="0"/>
              <a:t>. Με </a:t>
            </a:r>
            <a:r>
              <a:rPr lang="en-US" sz="2000" b="1" dirty="0" smtClean="0"/>
              <a:t>n</a:t>
            </a:r>
            <a:r>
              <a:rPr lang="en-US" sz="2000" dirty="0" smtClean="0"/>
              <a:t> </a:t>
            </a:r>
            <a:r>
              <a:rPr lang="el-GR" sz="2000" dirty="0" smtClean="0"/>
              <a:t>συμβολίσαμε τον αριθμό των σημείων που παίρνουμε και με </a:t>
            </a:r>
            <a:r>
              <a:rPr lang="en-US" sz="2000" b="1" dirty="0" smtClean="0"/>
              <a:t>m</a:t>
            </a:r>
            <a:r>
              <a:rPr lang="en-US" sz="2000" dirty="0" smtClean="0"/>
              <a:t> </a:t>
            </a:r>
            <a:r>
              <a:rPr lang="el-GR" sz="2000" dirty="0" smtClean="0"/>
              <a:t>τον αριθμό των λύσεων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που προσεγγίσαμε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000" b="1" dirty="0" smtClean="0"/>
              <a:t>Ένας πίνακα </a:t>
            </a:r>
            <a:r>
              <a:rPr lang="en-US" sz="2000" b="1" dirty="0" smtClean="0"/>
              <a:t>x</a:t>
            </a:r>
            <a:r>
              <a:rPr lang="el-GR" sz="2000" b="1" baseline="-25000" dirty="0" smtClean="0"/>
              <a:t>1 </a:t>
            </a:r>
            <a:r>
              <a:rPr lang="en-US" sz="2000" b="1" baseline="-25000" dirty="0" smtClean="0"/>
              <a:t>x n</a:t>
            </a:r>
            <a:r>
              <a:rPr lang="el-GR" sz="2000" dirty="0" smtClean="0"/>
              <a:t>, με στοιχεία τα σημεία 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i</a:t>
            </a:r>
            <a:r>
              <a:rPr lang="el-GR" sz="2000" dirty="0" smtClean="0"/>
              <a:t> στα οποία προσεγγίζουμε τις λύσεις της διαφορικής εξίσωσης     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το πρόβλημα αρχικών τιμών: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r>
              <a:rPr lang="el-GR" sz="2000" dirty="0" smtClean="0"/>
              <a:t>    και έστω ότι διαλέγουμε να λυθεί με την υπορουτίνα που κατασκευάσαμε για την </a:t>
            </a:r>
            <a:r>
              <a:rPr lang="el-GR" sz="2000" b="1" dirty="0" smtClean="0"/>
              <a:t>μέθοδο του </a:t>
            </a:r>
            <a:r>
              <a:rPr lang="en-US" sz="2000" b="1" dirty="0" smtClean="0"/>
              <a:t>Shanks</a:t>
            </a:r>
            <a:r>
              <a:rPr lang="el-GR" sz="2000" b="1" dirty="0" smtClean="0"/>
              <a:t> (8, 10)</a:t>
            </a:r>
            <a:r>
              <a:rPr lang="el-GR" sz="2000" dirty="0" smtClean="0"/>
              <a:t>, στο διάστημα </a:t>
            </a:r>
            <a:r>
              <a:rPr lang="en-US" sz="2000" b="1" dirty="0" smtClean="0"/>
              <a:t>k =</a:t>
            </a:r>
            <a:r>
              <a:rPr lang="el-GR" sz="2000" b="1" dirty="0" smtClean="0"/>
              <a:t> [0, 2] </a:t>
            </a:r>
            <a:r>
              <a:rPr lang="el-GR" sz="2000" dirty="0" smtClean="0"/>
              <a:t>με βήμα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</a:t>
            </a:r>
            <a:r>
              <a:rPr lang="el-GR" sz="2000" dirty="0" smtClean="0"/>
              <a:t>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3414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414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2714612" y="1974262"/>
          <a:ext cx="1428760" cy="1168986"/>
        </p:xfrm>
        <a:graphic>
          <a:graphicData uri="http://schemas.openxmlformats.org/presentationml/2006/ole">
            <p:oleObj spid="_x0000_s134148" name="Equation" r:id="rId5" imgW="55872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το πρόβλημα αρχικών τιμών: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r>
              <a:rPr lang="el-GR" sz="2000" dirty="0" smtClean="0"/>
              <a:t>    και έστω ότι διαλέγουμε να λυθεί με την υπορουτίνα που κατασκευάσαμε για την </a:t>
            </a:r>
            <a:r>
              <a:rPr lang="el-GR" sz="2000" b="1" dirty="0" smtClean="0"/>
              <a:t>μέθοδο του </a:t>
            </a:r>
            <a:r>
              <a:rPr lang="en-US" sz="2000" b="1" dirty="0" smtClean="0"/>
              <a:t>Shanks</a:t>
            </a:r>
            <a:r>
              <a:rPr lang="el-GR" sz="2000" b="1" dirty="0" smtClean="0"/>
              <a:t> (8, 10)</a:t>
            </a:r>
            <a:r>
              <a:rPr lang="el-GR" sz="2000" dirty="0" smtClean="0"/>
              <a:t>, στο διάστημα </a:t>
            </a:r>
            <a:r>
              <a:rPr lang="en-US" sz="2000" b="1" dirty="0" smtClean="0"/>
              <a:t>k =</a:t>
            </a:r>
            <a:r>
              <a:rPr lang="el-GR" sz="2000" b="1" dirty="0" smtClean="0"/>
              <a:t> [0, 2] </a:t>
            </a:r>
            <a:r>
              <a:rPr lang="el-GR" sz="2000" dirty="0" smtClean="0"/>
              <a:t>με βήμα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</a:t>
            </a:r>
            <a:r>
              <a:rPr lang="el-GR" sz="2000" dirty="0" smtClean="0"/>
              <a:t> 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Το όνομα της υπορουτίνας είναι </a:t>
            </a:r>
            <a:r>
              <a:rPr lang="el-GR" sz="2000" b="1" dirty="0" smtClean="0"/>
              <a:t>“ </a:t>
            </a:r>
            <a:r>
              <a:rPr lang="fr-FR" sz="2000" b="1" dirty="0" err="1" smtClean="0"/>
              <a:t>sdeS</a:t>
            </a:r>
            <a:r>
              <a:rPr lang="el-GR" sz="2000" b="1" dirty="0" smtClean="0"/>
              <a:t>810</a:t>
            </a:r>
            <a:r>
              <a:rPr lang="en-US" sz="2000" b="1" dirty="0" smtClean="0"/>
              <a:t>”</a:t>
            </a:r>
          </a:p>
          <a:p>
            <a:endParaRPr lang="en-US" sz="2000" b="1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3517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517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2714612" y="1974262"/>
          <a:ext cx="1428760" cy="1168986"/>
        </p:xfrm>
        <a:graphic>
          <a:graphicData uri="http://schemas.openxmlformats.org/presentationml/2006/ole">
            <p:oleObj spid="_x0000_s135172" name="Equation" r:id="rId5" imgW="55872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το πρόβλημα αρχικών τιμών: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r>
              <a:rPr lang="el-GR" sz="2000" dirty="0" smtClean="0"/>
              <a:t>    και έστω ότι διαλέγουμε να λυθεί με την υπορουτίνα που κατασκευάσαμε για την </a:t>
            </a:r>
            <a:r>
              <a:rPr lang="el-GR" sz="2000" b="1" dirty="0" smtClean="0"/>
              <a:t>μέθοδο του </a:t>
            </a:r>
            <a:r>
              <a:rPr lang="en-US" sz="2000" b="1" dirty="0" smtClean="0"/>
              <a:t>Shanks</a:t>
            </a:r>
            <a:r>
              <a:rPr lang="el-GR" sz="2000" b="1" dirty="0" smtClean="0"/>
              <a:t> (8, 10)</a:t>
            </a:r>
            <a:r>
              <a:rPr lang="el-GR" sz="2000" dirty="0" smtClean="0"/>
              <a:t>, στο διάστημα </a:t>
            </a:r>
            <a:r>
              <a:rPr lang="en-US" sz="2000" b="1" dirty="0" smtClean="0"/>
              <a:t>k =</a:t>
            </a:r>
            <a:r>
              <a:rPr lang="el-GR" sz="2000" b="1" dirty="0" smtClean="0"/>
              <a:t> [0, 2] </a:t>
            </a:r>
            <a:r>
              <a:rPr lang="el-GR" sz="2000" dirty="0" smtClean="0"/>
              <a:t>με βήμα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</a:t>
            </a:r>
            <a:r>
              <a:rPr lang="el-GR" sz="2000" dirty="0" smtClean="0"/>
              <a:t> 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Το όνομα της υπορουτίνας είναι </a:t>
            </a:r>
            <a:r>
              <a:rPr lang="el-GR" sz="2000" b="1" dirty="0" smtClean="0"/>
              <a:t>“ </a:t>
            </a:r>
            <a:r>
              <a:rPr lang="fr-FR" sz="2000" b="1" dirty="0" err="1" smtClean="0"/>
              <a:t>sdeS</a:t>
            </a:r>
            <a:r>
              <a:rPr lang="el-GR" sz="2000" b="1" dirty="0" smtClean="0"/>
              <a:t>810</a:t>
            </a:r>
            <a:r>
              <a:rPr lang="en-US" sz="2000" b="1" dirty="0" smtClean="0"/>
              <a:t>”</a:t>
            </a:r>
          </a:p>
          <a:p>
            <a:endParaRPr lang="en-US" sz="2000" b="1" dirty="0" smtClean="0"/>
          </a:p>
          <a:p>
            <a:r>
              <a:rPr lang="el-GR" sz="2000" b="1" dirty="0" smtClean="0"/>
              <a:t>Αφού φυσικά πιο πριν έχουμε αποθηκεύσει τον κώδικα της </a:t>
            </a:r>
            <a:r>
              <a:rPr lang="en-US" sz="2000" b="1" dirty="0" smtClean="0"/>
              <a:t>  </a:t>
            </a:r>
            <a:r>
              <a:rPr lang="el-GR" sz="2000" b="1" dirty="0" smtClean="0"/>
              <a:t>“ </a:t>
            </a:r>
            <a:r>
              <a:rPr lang="en-US" sz="2000" b="1" dirty="0" err="1" smtClean="0"/>
              <a:t>sdeS</a:t>
            </a:r>
            <a:r>
              <a:rPr lang="el-GR" sz="2000" b="1" dirty="0" smtClean="0"/>
              <a:t>810 ” που δίνεται παρακάτω, στο </a:t>
            </a:r>
            <a:r>
              <a:rPr lang="en-US" sz="2000" b="1" dirty="0" smtClean="0"/>
              <a:t>Matlab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3619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619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2714612" y="1974262"/>
          <a:ext cx="1428760" cy="1168986"/>
        </p:xfrm>
        <a:graphic>
          <a:graphicData uri="http://schemas.openxmlformats.org/presentationml/2006/ole">
            <p:oleObj spid="_x0000_s136196" name="Equation" r:id="rId5" imgW="55872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Εισάγουμε στο </a:t>
            </a:r>
            <a:r>
              <a:rPr lang="en-US" b="1" dirty="0" smtClean="0"/>
              <a:t>Matlab</a:t>
            </a:r>
            <a:r>
              <a:rPr lang="el-GR" b="1" dirty="0" smtClean="0"/>
              <a:t> τις εντολές: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fr-FR" dirty="0" smtClean="0"/>
              <a:t>&gt;&gt; f=@(</a:t>
            </a:r>
            <a:r>
              <a:rPr lang="fr-FR" dirty="0" err="1" smtClean="0"/>
              <a:t>x,y</a:t>
            </a:r>
            <a:r>
              <a:rPr lang="fr-FR" dirty="0" smtClean="0"/>
              <a:t>) -y;, n=1;, k=[0,2];, h=0.2;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&gt;&gt; [</a:t>
            </a:r>
            <a:r>
              <a:rPr lang="fr-FR" dirty="0" err="1" smtClean="0"/>
              <a:t>x,y</a:t>
            </a:r>
            <a:r>
              <a:rPr lang="fr-FR" dirty="0" smtClean="0"/>
              <a:t>]= sdeS810(</a:t>
            </a:r>
            <a:r>
              <a:rPr lang="fr-FR" dirty="0" err="1" smtClean="0"/>
              <a:t>f,k,h,n</a:t>
            </a:r>
            <a:r>
              <a:rPr lang="fr-FR" dirty="0" smtClean="0"/>
              <a:t>);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Σαν εξόδους παίρνουμε τα αποτελέσματα:</a:t>
            </a:r>
          </a:p>
          <a:p>
            <a:pPr>
              <a:buNone/>
            </a:pPr>
            <a:r>
              <a:rPr lang="el-GR" dirty="0" smtClean="0"/>
              <a:t>&gt;&gt; y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y =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    1.0000</a:t>
            </a:r>
          </a:p>
          <a:p>
            <a:pPr>
              <a:buNone/>
            </a:pPr>
            <a:r>
              <a:rPr lang="el-GR" dirty="0" smtClean="0"/>
              <a:t>    0.8187</a:t>
            </a:r>
          </a:p>
          <a:p>
            <a:pPr>
              <a:buNone/>
            </a:pPr>
            <a:r>
              <a:rPr lang="el-GR" dirty="0" smtClean="0"/>
              <a:t>    0.6703</a:t>
            </a:r>
          </a:p>
          <a:p>
            <a:pPr>
              <a:buNone/>
            </a:pPr>
            <a:r>
              <a:rPr lang="el-GR" dirty="0" smtClean="0"/>
              <a:t>    0.5488</a:t>
            </a:r>
          </a:p>
          <a:p>
            <a:pPr>
              <a:buNone/>
            </a:pPr>
            <a:r>
              <a:rPr lang="el-GR" dirty="0" smtClean="0"/>
              <a:t>    0.4493                    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3721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721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1785918" y="6133065"/>
          <a:ext cx="1785950" cy="582083"/>
        </p:xfrm>
        <a:graphic>
          <a:graphicData uri="http://schemas.openxmlformats.org/presentationml/2006/ole">
            <p:oleObj spid="_x0000_s137222" name="Equation" r:id="rId5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sz="4200" dirty="0" smtClean="0"/>
              <a:t>    0.3679</a:t>
            </a:r>
          </a:p>
          <a:p>
            <a:pPr>
              <a:buNone/>
            </a:pPr>
            <a:r>
              <a:rPr lang="el-GR" sz="4200" dirty="0" smtClean="0"/>
              <a:t>    0.3012</a:t>
            </a:r>
          </a:p>
          <a:p>
            <a:pPr>
              <a:buNone/>
            </a:pPr>
            <a:r>
              <a:rPr lang="el-GR" sz="4200" dirty="0" smtClean="0"/>
              <a:t>    0.2466</a:t>
            </a:r>
          </a:p>
          <a:p>
            <a:pPr>
              <a:buNone/>
            </a:pPr>
            <a:r>
              <a:rPr lang="el-GR" sz="4200" dirty="0" smtClean="0"/>
              <a:t>    0.2019</a:t>
            </a:r>
          </a:p>
          <a:p>
            <a:pPr>
              <a:buNone/>
            </a:pPr>
            <a:r>
              <a:rPr lang="el-GR" sz="4200" dirty="0" smtClean="0"/>
              <a:t>    0.1653</a:t>
            </a:r>
          </a:p>
          <a:p>
            <a:pPr>
              <a:buNone/>
            </a:pPr>
            <a:r>
              <a:rPr lang="el-GR" sz="4200" dirty="0" smtClean="0"/>
              <a:t>    0.1353</a:t>
            </a:r>
          </a:p>
          <a:p>
            <a:pPr>
              <a:buNone/>
            </a:pPr>
            <a:r>
              <a:rPr lang="el-GR" sz="4200" dirty="0" smtClean="0"/>
              <a:t> </a:t>
            </a:r>
          </a:p>
          <a:p>
            <a:pPr>
              <a:buNone/>
            </a:pPr>
            <a:r>
              <a:rPr lang="el-GR" sz="4200" dirty="0" smtClean="0"/>
              <a:t>&gt;&gt; x = x'</a:t>
            </a:r>
          </a:p>
          <a:p>
            <a:pPr>
              <a:buNone/>
            </a:pPr>
            <a:r>
              <a:rPr lang="el-GR" sz="4200" dirty="0" smtClean="0"/>
              <a:t> </a:t>
            </a:r>
          </a:p>
          <a:p>
            <a:pPr>
              <a:buNone/>
            </a:pPr>
            <a:r>
              <a:rPr lang="el-GR" sz="4200" dirty="0" smtClean="0"/>
              <a:t>x =</a:t>
            </a:r>
          </a:p>
          <a:p>
            <a:pPr>
              <a:buNone/>
            </a:pPr>
            <a:r>
              <a:rPr lang="el-GR" sz="4200" dirty="0" smtClean="0"/>
              <a:t> </a:t>
            </a:r>
          </a:p>
          <a:p>
            <a:pPr>
              <a:buNone/>
            </a:pPr>
            <a:r>
              <a:rPr lang="el-GR" sz="4200" dirty="0" smtClean="0"/>
              <a:t>         0</a:t>
            </a:r>
          </a:p>
          <a:p>
            <a:pPr>
              <a:buNone/>
            </a:pPr>
            <a:r>
              <a:rPr lang="el-GR" sz="4200" dirty="0" smtClean="0"/>
              <a:t>    0.2000</a:t>
            </a:r>
          </a:p>
          <a:p>
            <a:pPr>
              <a:buNone/>
            </a:pPr>
            <a:r>
              <a:rPr lang="el-GR" sz="4200" dirty="0" smtClean="0"/>
              <a:t>    0.4000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3824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824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8244" name="Equation" r:id="rId5" imgW="914400" imgH="198720" progId="Equation.DSMT4">
              <p:embed/>
            </p:oleObj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1714480" y="5929330"/>
          <a:ext cx="1143008" cy="576266"/>
        </p:xfrm>
        <a:graphic>
          <a:graphicData uri="http://schemas.openxmlformats.org/presentationml/2006/ole">
            <p:oleObj spid="_x0000_s138246" name="Equation" r:id="rId6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0.6000</a:t>
            </a:r>
          </a:p>
          <a:p>
            <a:pPr>
              <a:buNone/>
            </a:pPr>
            <a:r>
              <a:rPr lang="el-GR" sz="2000" dirty="0" smtClean="0"/>
              <a:t>    0.8000</a:t>
            </a:r>
          </a:p>
          <a:p>
            <a:pPr>
              <a:buNone/>
            </a:pPr>
            <a:r>
              <a:rPr lang="el-GR" sz="2000" dirty="0" smtClean="0"/>
              <a:t>    1.0000</a:t>
            </a:r>
          </a:p>
          <a:p>
            <a:pPr>
              <a:buNone/>
            </a:pPr>
            <a:r>
              <a:rPr lang="el-GR" sz="2000" dirty="0" smtClean="0"/>
              <a:t>    1.2000</a:t>
            </a:r>
          </a:p>
          <a:p>
            <a:pPr>
              <a:buNone/>
            </a:pPr>
            <a:r>
              <a:rPr lang="el-GR" sz="2000" dirty="0" smtClean="0"/>
              <a:t>    1.4000</a:t>
            </a:r>
          </a:p>
          <a:p>
            <a:pPr>
              <a:buNone/>
            </a:pPr>
            <a:r>
              <a:rPr lang="el-GR" sz="2000" dirty="0" smtClean="0"/>
              <a:t>    1.6000</a:t>
            </a:r>
          </a:p>
          <a:p>
            <a:pPr>
              <a:buNone/>
            </a:pPr>
            <a:r>
              <a:rPr lang="el-GR" sz="2000" dirty="0" smtClean="0"/>
              <a:t>    1.8000</a:t>
            </a:r>
          </a:p>
          <a:p>
            <a:pPr>
              <a:buNone/>
            </a:pPr>
            <a:r>
              <a:rPr lang="el-GR" sz="2000" dirty="0" smtClean="0"/>
              <a:t>    2.0000</a:t>
            </a:r>
          </a:p>
          <a:p>
            <a:pPr>
              <a:buNone/>
            </a:pPr>
            <a:r>
              <a:rPr lang="el-GR" sz="4200" dirty="0" smtClean="0"/>
              <a:t> 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3926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926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39268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Ακόμη για να λυθεί το σύστημα: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στο </a:t>
            </a:r>
            <a:r>
              <a:rPr lang="el-GR" sz="2000" b="1" dirty="0" smtClean="0"/>
              <a:t>ίδιο διάστημα </a:t>
            </a:r>
            <a:r>
              <a:rPr lang="el-GR" sz="2000" dirty="0" smtClean="0"/>
              <a:t>με </a:t>
            </a:r>
            <a:r>
              <a:rPr lang="el-GR" sz="2000" b="1" dirty="0" smtClean="0"/>
              <a:t>ίδιο βήμα </a:t>
            </a:r>
            <a:r>
              <a:rPr lang="el-GR" sz="2000" dirty="0" smtClean="0"/>
              <a:t>και την </a:t>
            </a:r>
            <a:r>
              <a:rPr lang="el-GR" sz="2000" b="1" dirty="0" smtClean="0"/>
              <a:t>ίδια μέθοδο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2038699" y="1928802"/>
          <a:ext cx="2819053" cy="2286016"/>
        </p:xfrm>
        <a:graphic>
          <a:graphicData uri="http://schemas.openxmlformats.org/presentationml/2006/ole">
            <p:oleObj spid="_x0000_s140294" name="Equation" r:id="rId3" imgW="1117440" imgH="1320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Βασικές Έννοιες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Πρόβλημα Αρχικών Τιμών: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με                      </a:t>
            </a:r>
          </a:p>
          <a:p>
            <a:pPr>
              <a:buNone/>
            </a:pPr>
            <a:endParaRPr lang="el-GR" sz="2000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Ανάπτυγμα Σειράς </a:t>
            </a:r>
            <a:r>
              <a:rPr lang="en-US" sz="2000" b="1" dirty="0" smtClean="0"/>
              <a:t>Taylor</a:t>
            </a:r>
            <a:r>
              <a:rPr lang="el-GR" sz="2000" b="1" dirty="0" smtClean="0"/>
              <a:t> της συνάρτησης </a:t>
            </a:r>
            <a:r>
              <a:rPr lang="en-US" sz="2000" b="1" dirty="0" smtClean="0"/>
              <a:t>y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): </a:t>
            </a:r>
            <a:r>
              <a:rPr lang="fr-FR" sz="2000" b="1" dirty="0" smtClean="0"/>
              <a:t>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43372" y="2071678"/>
          <a:ext cx="914400" cy="198438"/>
        </p:xfrm>
        <a:graphic>
          <a:graphicData uri="http://schemas.openxmlformats.org/presentationml/2006/ole">
            <p:oleObj spid="_x0000_s2969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1519915" y="2285992"/>
          <a:ext cx="2552019" cy="458790"/>
        </p:xfrm>
        <a:graphic>
          <a:graphicData uri="http://schemas.openxmlformats.org/presentationml/2006/ole">
            <p:oleObj spid="_x0000_s29699" name="Equation" r:id="rId4" imgW="1130040" imgH="203040" progId="Equation.DSMT4">
              <p:embed/>
            </p:oleObj>
          </a:graphicData>
        </a:graphic>
      </p:graphicFrame>
      <p:graphicFrame>
        <p:nvGraphicFramePr>
          <p:cNvPr id="18" name="17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9700" name="Equation" r:id="rId5" imgW="914400" imgH="198720" progId="Equation.DSMT4">
              <p:embed/>
            </p:oleObj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5214942" y="2285992"/>
          <a:ext cx="1357322" cy="469843"/>
        </p:xfrm>
        <a:graphic>
          <a:graphicData uri="http://schemas.openxmlformats.org/presentationml/2006/ole">
            <p:oleObj spid="_x0000_s29701" name="Equation" r:id="rId6" imgW="660240" imgH="228600" progId="Equation.DSMT4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14282" y="4643446"/>
          <a:ext cx="8455660" cy="843012"/>
        </p:xfrm>
        <a:graphic>
          <a:graphicData uri="http://schemas.openxmlformats.org/presentationml/2006/ole">
            <p:oleObj spid="_x0000_s29703" name="Equation" r:id="rId7" imgW="4203360" imgH="419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Ακόμη για να λυθεί το σύστημα: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στο </a:t>
            </a:r>
            <a:r>
              <a:rPr lang="el-GR" sz="2000" b="1" dirty="0" smtClean="0"/>
              <a:t>ίδιο διάστημα </a:t>
            </a:r>
            <a:r>
              <a:rPr lang="el-GR" sz="2000" dirty="0" smtClean="0"/>
              <a:t>με </a:t>
            </a:r>
            <a:r>
              <a:rPr lang="el-GR" sz="2000" b="1" dirty="0" smtClean="0"/>
              <a:t>ίδιο βήμα </a:t>
            </a:r>
            <a:r>
              <a:rPr lang="el-GR" sz="2000" dirty="0" smtClean="0"/>
              <a:t>και την </a:t>
            </a:r>
            <a:r>
              <a:rPr lang="el-GR" sz="2000" b="1" dirty="0" smtClean="0"/>
              <a:t>ίδια μέθοδο 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b="1" dirty="0" smtClean="0"/>
              <a:t>Εισάγουμε στο </a:t>
            </a:r>
            <a:r>
              <a:rPr lang="en-US" sz="2000" b="1" dirty="0" smtClean="0"/>
              <a:t>Matlab</a:t>
            </a:r>
            <a:r>
              <a:rPr lang="el-GR" sz="2000" b="1" dirty="0" smtClean="0"/>
              <a:t> τις εντολές: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fr-FR" sz="2000" dirty="0" smtClean="0"/>
              <a:t>&gt;&gt; f=@(</a:t>
            </a:r>
            <a:r>
              <a:rPr lang="fr-FR" sz="2000" dirty="0" err="1" smtClean="0"/>
              <a:t>x,y</a:t>
            </a:r>
            <a:r>
              <a:rPr lang="fr-FR" sz="2000" dirty="0" smtClean="0"/>
              <a:t>) [1/y(2),-1/y(1)];, k=[0,2];, n=[1,1];, h=0.2;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&gt;&gt; [</a:t>
            </a:r>
            <a:r>
              <a:rPr lang="fr-FR" sz="2000" dirty="0" err="1" smtClean="0"/>
              <a:t>x,y</a:t>
            </a:r>
            <a:r>
              <a:rPr lang="fr-FR" sz="2000" dirty="0" smtClean="0"/>
              <a:t>]= sdeS810(</a:t>
            </a:r>
            <a:r>
              <a:rPr lang="fr-FR" sz="2000" dirty="0" err="1" smtClean="0"/>
              <a:t>f,k,h,n</a:t>
            </a:r>
            <a:r>
              <a:rPr lang="fr-FR" sz="2000" dirty="0" smtClean="0"/>
              <a:t>);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2038699" y="1857364"/>
          <a:ext cx="2819053" cy="2286016"/>
        </p:xfrm>
        <a:graphic>
          <a:graphicData uri="http://schemas.openxmlformats.org/presentationml/2006/ole">
            <p:oleObj spid="_x0000_s141314" name="Equation" r:id="rId3" imgW="1117440" imgH="1320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3600" dirty="0" smtClean="0"/>
              <a:t> </a:t>
            </a:r>
            <a:r>
              <a:rPr lang="el-GR" sz="3600" b="1" dirty="0" smtClean="0"/>
              <a:t>Σαν εξόδους παίρνουμε τα αποτελέσματα:</a:t>
            </a:r>
          </a:p>
          <a:p>
            <a:pPr>
              <a:buNone/>
            </a:pPr>
            <a:r>
              <a:rPr lang="el-GR" sz="3600" dirty="0" smtClean="0"/>
              <a:t>&gt;&gt; y</a:t>
            </a:r>
          </a:p>
          <a:p>
            <a:pPr>
              <a:buNone/>
            </a:pPr>
            <a:r>
              <a:rPr lang="el-GR" sz="3600" dirty="0" smtClean="0"/>
              <a:t> </a:t>
            </a:r>
          </a:p>
          <a:p>
            <a:pPr>
              <a:buNone/>
            </a:pPr>
            <a:r>
              <a:rPr lang="el-GR" sz="3600" dirty="0" smtClean="0"/>
              <a:t>y =</a:t>
            </a:r>
          </a:p>
          <a:p>
            <a:pPr>
              <a:buNone/>
            </a:pPr>
            <a:r>
              <a:rPr lang="el-GR" sz="3600" dirty="0" smtClean="0"/>
              <a:t> </a:t>
            </a:r>
          </a:p>
          <a:p>
            <a:pPr>
              <a:buNone/>
            </a:pPr>
            <a:r>
              <a:rPr lang="el-GR" sz="3600" dirty="0" smtClean="0"/>
              <a:t>    1.0000    </a:t>
            </a:r>
            <a:r>
              <a:rPr lang="el-GR" sz="3600" dirty="0" err="1" smtClean="0"/>
              <a:t>1.0000</a:t>
            </a:r>
            <a:endParaRPr lang="el-GR" sz="3600" dirty="0" smtClean="0"/>
          </a:p>
          <a:p>
            <a:pPr>
              <a:buNone/>
            </a:pPr>
            <a:r>
              <a:rPr lang="el-GR" sz="3600" dirty="0" smtClean="0"/>
              <a:t>    1.2214    0.8187</a:t>
            </a:r>
          </a:p>
          <a:p>
            <a:pPr>
              <a:buNone/>
            </a:pPr>
            <a:r>
              <a:rPr lang="el-GR" sz="3600" dirty="0" smtClean="0"/>
              <a:t>    1.4918    0.6703</a:t>
            </a:r>
          </a:p>
          <a:p>
            <a:pPr>
              <a:buNone/>
            </a:pPr>
            <a:r>
              <a:rPr lang="el-GR" sz="3600" dirty="0" smtClean="0"/>
              <a:t>    1.8221    0.5488</a:t>
            </a:r>
          </a:p>
          <a:p>
            <a:pPr>
              <a:buNone/>
            </a:pPr>
            <a:r>
              <a:rPr lang="el-GR" sz="3600" dirty="0" smtClean="0"/>
              <a:t>    2.2255    0.4493</a:t>
            </a:r>
          </a:p>
          <a:p>
            <a:pPr>
              <a:buNone/>
            </a:pPr>
            <a:r>
              <a:rPr lang="el-GR" sz="3600" dirty="0" smtClean="0"/>
              <a:t>    2.7183    0.3679</a:t>
            </a:r>
          </a:p>
          <a:p>
            <a:pPr>
              <a:buNone/>
            </a:pPr>
            <a:r>
              <a:rPr lang="el-GR" sz="3600" dirty="0" smtClean="0"/>
              <a:t>    3.3201    0.3012</a:t>
            </a:r>
          </a:p>
          <a:p>
            <a:pPr>
              <a:buNone/>
            </a:pPr>
            <a:r>
              <a:rPr lang="el-GR" sz="3600" dirty="0" smtClean="0"/>
              <a:t>    </a:t>
            </a:r>
            <a:r>
              <a:rPr lang="el-GR" sz="2900" dirty="0" smtClean="0"/>
              <a:t>    </a:t>
            </a: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4233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233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2340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2341" name="Equation" r:id="rId6" imgW="914400" imgH="198720" progId="Equation.DSMT4">
              <p:embed/>
            </p:oleObj>
          </a:graphicData>
        </a:graphic>
      </p:graphicFrame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2214546" y="5786454"/>
          <a:ext cx="2137197" cy="569916"/>
        </p:xfrm>
        <a:graphic>
          <a:graphicData uri="http://schemas.openxmlformats.org/presentationml/2006/ole">
            <p:oleObj spid="_x0000_s142342" name="Equation" r:id="rId7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200" dirty="0" smtClean="0"/>
              <a:t>    4.0552    0.2466</a:t>
            </a:r>
          </a:p>
          <a:p>
            <a:pPr>
              <a:buNone/>
            </a:pPr>
            <a:r>
              <a:rPr lang="el-GR" sz="2200" dirty="0" smtClean="0"/>
              <a:t>    4.9530    0.2019</a:t>
            </a:r>
          </a:p>
          <a:p>
            <a:pPr>
              <a:buNone/>
            </a:pPr>
            <a:r>
              <a:rPr lang="el-GR" sz="2200" dirty="0" smtClean="0"/>
              <a:t>    6.0496    0.1653</a:t>
            </a:r>
          </a:p>
          <a:p>
            <a:pPr>
              <a:buNone/>
            </a:pPr>
            <a:r>
              <a:rPr lang="el-GR" sz="2200" dirty="0" smtClean="0"/>
              <a:t>    7.3891    0.1353</a:t>
            </a:r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και</a:t>
            </a:r>
          </a:p>
          <a:p>
            <a:pPr>
              <a:buNone/>
            </a:pPr>
            <a:r>
              <a:rPr lang="el-GR" sz="2200" dirty="0" smtClean="0"/>
              <a:t> </a:t>
            </a:r>
          </a:p>
          <a:p>
            <a:pPr>
              <a:buNone/>
            </a:pPr>
            <a:r>
              <a:rPr lang="el-GR" sz="2200" dirty="0" smtClean="0"/>
              <a:t>&gt;&gt; </a:t>
            </a:r>
            <a:r>
              <a:rPr lang="el-GR" sz="2200" dirty="0" err="1" smtClean="0"/>
              <a:t>x=x</a:t>
            </a:r>
            <a:r>
              <a:rPr lang="el-GR" sz="2200" dirty="0" smtClean="0"/>
              <a:t>'</a:t>
            </a:r>
          </a:p>
          <a:p>
            <a:pPr>
              <a:buNone/>
            </a:pPr>
            <a:r>
              <a:rPr lang="el-GR" sz="2200" dirty="0" smtClean="0"/>
              <a:t> </a:t>
            </a:r>
          </a:p>
          <a:p>
            <a:pPr>
              <a:buNone/>
            </a:pPr>
            <a:r>
              <a:rPr lang="el-GR" sz="2200" dirty="0" smtClean="0"/>
              <a:t>x =</a:t>
            </a:r>
          </a:p>
          <a:p>
            <a:pPr>
              <a:buNone/>
            </a:pPr>
            <a:r>
              <a:rPr lang="el-GR" sz="2200" dirty="0" smtClean="0"/>
              <a:t> </a:t>
            </a:r>
          </a:p>
          <a:p>
            <a:pPr>
              <a:buNone/>
            </a:pPr>
            <a:r>
              <a:rPr lang="el-GR" sz="2200" dirty="0" smtClean="0"/>
              <a:t>         0</a:t>
            </a:r>
          </a:p>
          <a:p>
            <a:pPr>
              <a:buNone/>
            </a:pPr>
            <a:r>
              <a:rPr lang="el-GR" sz="2200" dirty="0" smtClean="0"/>
              <a:t>    0.2000</a:t>
            </a:r>
          </a:p>
          <a:p>
            <a:pPr>
              <a:buNone/>
            </a:pPr>
            <a:r>
              <a:rPr lang="el-GR" sz="2200" dirty="0" smtClean="0"/>
              <a:t>    0.4000</a:t>
            </a:r>
          </a:p>
          <a:p>
            <a:pPr>
              <a:buNone/>
            </a:pPr>
            <a:r>
              <a:rPr lang="el-GR" sz="22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4336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336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3364" name="Equation" r:id="rId5" imgW="914400" imgH="198720" progId="Equation.DSMT4">
              <p:embed/>
            </p:oleObj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619231" y="6145232"/>
          <a:ext cx="2738455" cy="641354"/>
        </p:xfrm>
        <a:graphic>
          <a:graphicData uri="http://schemas.openxmlformats.org/presentationml/2006/ole">
            <p:oleObj spid="_x0000_s143365" name="Equation" r:id="rId6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/>
              <a:t>   </a:t>
            </a:r>
            <a:r>
              <a:rPr lang="el-GR" sz="2000" dirty="0" smtClean="0"/>
              <a:t>0.6000</a:t>
            </a:r>
          </a:p>
          <a:p>
            <a:pPr>
              <a:buNone/>
            </a:pPr>
            <a:r>
              <a:rPr lang="el-GR" sz="2000" dirty="0" smtClean="0"/>
              <a:t>    0.8000</a:t>
            </a:r>
          </a:p>
          <a:p>
            <a:pPr>
              <a:buNone/>
            </a:pPr>
            <a:r>
              <a:rPr lang="el-GR" sz="2000" dirty="0" smtClean="0"/>
              <a:t>    1.0000</a:t>
            </a:r>
          </a:p>
          <a:p>
            <a:pPr>
              <a:buNone/>
            </a:pPr>
            <a:r>
              <a:rPr lang="el-GR" sz="2000" dirty="0" smtClean="0"/>
              <a:t>    1.2000</a:t>
            </a:r>
          </a:p>
          <a:p>
            <a:pPr>
              <a:buNone/>
            </a:pPr>
            <a:r>
              <a:rPr lang="el-GR" sz="2000" dirty="0" smtClean="0"/>
              <a:t>    1.4000</a:t>
            </a:r>
          </a:p>
          <a:p>
            <a:pPr>
              <a:buNone/>
            </a:pPr>
            <a:r>
              <a:rPr lang="el-GR" sz="2000" dirty="0" smtClean="0"/>
              <a:t>    1.6000</a:t>
            </a:r>
          </a:p>
          <a:p>
            <a:pPr>
              <a:buNone/>
            </a:pPr>
            <a:r>
              <a:rPr lang="el-GR" sz="2000" dirty="0" smtClean="0"/>
              <a:t>    1.8000</a:t>
            </a:r>
          </a:p>
          <a:p>
            <a:pPr>
              <a:buNone/>
            </a:pPr>
            <a:r>
              <a:rPr lang="el-GR" sz="2000" dirty="0" smtClean="0"/>
              <a:t>    2.0000</a:t>
            </a:r>
          </a:p>
          <a:p>
            <a:pPr>
              <a:buNone/>
            </a:pPr>
            <a:r>
              <a:rPr lang="el-GR" sz="2200" dirty="0" smtClean="0"/>
              <a:t>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4438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438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4388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endParaRPr lang="el-GR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function</a:t>
            </a:r>
            <a:r>
              <a:rPr lang="el-GR" sz="2000" dirty="0" smtClean="0"/>
              <a:t>[</a:t>
            </a:r>
            <a:r>
              <a:rPr lang="fr-FR" sz="2000" dirty="0" smtClean="0"/>
              <a:t>x</a:t>
            </a:r>
            <a:r>
              <a:rPr lang="el-GR" sz="2000" dirty="0" smtClean="0"/>
              <a:t>, </a:t>
            </a:r>
            <a:r>
              <a:rPr lang="fr-FR" sz="2000" dirty="0" smtClean="0"/>
              <a:t>y</a:t>
            </a:r>
            <a:r>
              <a:rPr lang="el-GR" sz="2000" dirty="0" smtClean="0"/>
              <a:t>] = όνομα_συνάρτησης (</a:t>
            </a:r>
            <a:r>
              <a:rPr lang="fr-FR" sz="2000" dirty="0" smtClean="0"/>
              <a:t>f</a:t>
            </a:r>
            <a:r>
              <a:rPr lang="el-GR" sz="2000" dirty="0" smtClean="0"/>
              <a:t>, </a:t>
            </a:r>
            <a:r>
              <a:rPr lang="fr-FR" sz="2000" dirty="0" smtClean="0"/>
              <a:t>k</a:t>
            </a:r>
            <a:r>
              <a:rPr lang="el-GR" sz="2000" dirty="0" smtClean="0"/>
              <a:t>, </a:t>
            </a:r>
            <a:r>
              <a:rPr lang="fr-FR" sz="2000" dirty="0" smtClean="0"/>
              <a:t>h</a:t>
            </a:r>
            <a:r>
              <a:rPr lang="el-GR" sz="2000" dirty="0" smtClean="0"/>
              <a:t>, </a:t>
            </a:r>
            <a:r>
              <a:rPr lang="fr-FR" sz="2000" dirty="0" smtClean="0"/>
              <a:t>n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endParaRPr lang="el-GR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function</a:t>
            </a:r>
            <a:r>
              <a:rPr lang="el-GR" sz="2000" dirty="0" smtClean="0"/>
              <a:t>[</a:t>
            </a:r>
            <a:r>
              <a:rPr lang="fr-FR" sz="2000" dirty="0" smtClean="0"/>
              <a:t>x</a:t>
            </a:r>
            <a:r>
              <a:rPr lang="el-GR" sz="2000" dirty="0" smtClean="0"/>
              <a:t>, </a:t>
            </a:r>
            <a:r>
              <a:rPr lang="fr-FR" sz="2000" dirty="0" smtClean="0"/>
              <a:t>y</a:t>
            </a:r>
            <a:r>
              <a:rPr lang="el-GR" sz="2000" dirty="0" smtClean="0"/>
              <a:t>] = όνομα_συνάρτησης (</a:t>
            </a:r>
            <a:r>
              <a:rPr lang="fr-FR" sz="2000" dirty="0" smtClean="0"/>
              <a:t>f</a:t>
            </a:r>
            <a:r>
              <a:rPr lang="el-GR" sz="2000" dirty="0" smtClean="0"/>
              <a:t>, </a:t>
            </a:r>
            <a:r>
              <a:rPr lang="fr-FR" sz="2000" dirty="0" smtClean="0"/>
              <a:t>k</a:t>
            </a:r>
            <a:r>
              <a:rPr lang="el-GR" sz="2000" dirty="0" smtClean="0"/>
              <a:t>, </a:t>
            </a:r>
            <a:r>
              <a:rPr lang="fr-FR" sz="2000" dirty="0" smtClean="0"/>
              <a:t>h</a:t>
            </a:r>
            <a:r>
              <a:rPr lang="el-GR" sz="2000" dirty="0" smtClean="0"/>
              <a:t>, </a:t>
            </a:r>
            <a:r>
              <a:rPr lang="fr-FR" sz="2000" dirty="0" smtClean="0"/>
              <a:t>n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Δίνονται τιμές στις σταθερές</a:t>
            </a:r>
            <a:r>
              <a:rPr lang="en-US" sz="2000" dirty="0" smtClean="0"/>
              <a:t> w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i</a:t>
            </a:r>
            <a:r>
              <a:rPr lang="el-GR" sz="2000" dirty="0" smtClean="0"/>
              <a:t> και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ij</a:t>
            </a:r>
          </a:p>
          <a:p>
            <a:pPr>
              <a:buFont typeface="Wingdings" pitchFamily="2" charset="2"/>
              <a:buChar char="v"/>
            </a:pPr>
            <a:endParaRPr lang="el-GR" sz="2000" baseline="-25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endParaRPr lang="el-GR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function</a:t>
            </a:r>
            <a:r>
              <a:rPr lang="el-GR" sz="2000" dirty="0" smtClean="0"/>
              <a:t>[</a:t>
            </a:r>
            <a:r>
              <a:rPr lang="fr-FR" sz="2000" dirty="0" smtClean="0"/>
              <a:t>x</a:t>
            </a:r>
            <a:r>
              <a:rPr lang="el-GR" sz="2000" dirty="0" smtClean="0"/>
              <a:t>, </a:t>
            </a:r>
            <a:r>
              <a:rPr lang="fr-FR" sz="2000" dirty="0" smtClean="0"/>
              <a:t>y</a:t>
            </a:r>
            <a:r>
              <a:rPr lang="el-GR" sz="2000" dirty="0" smtClean="0"/>
              <a:t>] = όνομα_συνάρτησης (</a:t>
            </a:r>
            <a:r>
              <a:rPr lang="fr-FR" sz="2000" dirty="0" smtClean="0"/>
              <a:t>f</a:t>
            </a:r>
            <a:r>
              <a:rPr lang="el-GR" sz="2000" dirty="0" smtClean="0"/>
              <a:t>, </a:t>
            </a:r>
            <a:r>
              <a:rPr lang="fr-FR" sz="2000" dirty="0" smtClean="0"/>
              <a:t>k</a:t>
            </a:r>
            <a:r>
              <a:rPr lang="el-GR" sz="2000" dirty="0" smtClean="0"/>
              <a:t>, </a:t>
            </a:r>
            <a:r>
              <a:rPr lang="fr-FR" sz="2000" dirty="0" smtClean="0"/>
              <a:t>h</a:t>
            </a:r>
            <a:r>
              <a:rPr lang="el-GR" sz="2000" dirty="0" smtClean="0"/>
              <a:t>, </a:t>
            </a:r>
            <a:r>
              <a:rPr lang="fr-FR" sz="2000" dirty="0" smtClean="0"/>
              <a:t>n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Δίνονται τιμές στις σταθερές</a:t>
            </a:r>
            <a:r>
              <a:rPr lang="en-US" sz="2000" dirty="0" smtClean="0"/>
              <a:t> w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i</a:t>
            </a:r>
            <a:r>
              <a:rPr lang="el-GR" sz="2000" dirty="0" smtClean="0"/>
              <a:t> και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ij</a:t>
            </a:r>
          </a:p>
          <a:p>
            <a:pPr>
              <a:buFont typeface="Wingdings" pitchFamily="2" charset="2"/>
              <a:buChar char="v"/>
            </a:pPr>
            <a:endParaRPr lang="el-GR" sz="2000" baseline="-25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Δίνονται οι εντολές: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 </a:t>
            </a:r>
            <a:r>
              <a:rPr lang="en-US" sz="2000" dirty="0" smtClean="0"/>
              <a:t>x(1)=k(1);, [</a:t>
            </a:r>
            <a:r>
              <a:rPr lang="en-US" sz="2000" dirty="0" err="1" smtClean="0"/>
              <a:t>u,v</a:t>
            </a:r>
            <a:r>
              <a:rPr lang="en-US" sz="2000" dirty="0" smtClean="0"/>
              <a:t>]=size(n);, m=((k(2)-k(1))/h)+1;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j=1:v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 </a:t>
            </a:r>
            <a:r>
              <a:rPr lang="en-US" sz="2000" dirty="0" smtClean="0"/>
              <a:t>y(1,j)=n(j);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end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Σε ένα επαναληπτικό βρόγχο </a:t>
            </a:r>
            <a:r>
              <a:rPr lang="en-US" sz="2000" dirty="0" smtClean="0"/>
              <a:t>“ </a:t>
            </a: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“</a:t>
            </a:r>
            <a:r>
              <a:rPr lang="el-GR" sz="2000" dirty="0" smtClean="0"/>
              <a:t>  αναπαράγεται η μέθοδος </a:t>
            </a:r>
            <a:r>
              <a:rPr lang="en-US" sz="2000" dirty="0" smtClean="0"/>
              <a:t>Runge-Kutta </a:t>
            </a:r>
            <a:r>
              <a:rPr lang="el-GR" sz="2000" dirty="0" smtClean="0"/>
              <a:t>ως εξής:  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=1:m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k1=h*f(x(</a:t>
            </a:r>
            <a:r>
              <a:rPr lang="en-US" sz="2000" dirty="0" err="1" smtClean="0"/>
              <a:t>i</a:t>
            </a:r>
            <a:r>
              <a:rPr lang="en-US" sz="2000" dirty="0" smtClean="0"/>
              <a:t>),y(</a:t>
            </a:r>
            <a:r>
              <a:rPr lang="en-US" sz="2000" dirty="0" err="1" smtClean="0"/>
              <a:t>i</a:t>
            </a:r>
            <a:r>
              <a:rPr lang="en-US" sz="2000" dirty="0" smtClean="0"/>
              <a:t>,:));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k2=h*f(x(</a:t>
            </a:r>
            <a:r>
              <a:rPr lang="en-US" sz="2000" dirty="0" err="1" smtClean="0"/>
              <a:t>i</a:t>
            </a:r>
            <a:r>
              <a:rPr lang="en-US" sz="2000" dirty="0" smtClean="0"/>
              <a:t>)+c2*</a:t>
            </a:r>
            <a:r>
              <a:rPr lang="en-US" sz="2000" dirty="0" err="1" smtClean="0"/>
              <a:t>h,y</a:t>
            </a: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,:)+a21*k1);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k3=h*f(x(</a:t>
            </a:r>
            <a:r>
              <a:rPr lang="en-US" sz="2000" dirty="0" err="1" smtClean="0"/>
              <a:t>i</a:t>
            </a:r>
            <a:r>
              <a:rPr lang="en-US" sz="2000" dirty="0" smtClean="0"/>
              <a:t>)+c3*</a:t>
            </a:r>
            <a:r>
              <a:rPr lang="en-US" sz="2000" dirty="0" err="1" smtClean="0"/>
              <a:t>h,y</a:t>
            </a: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,:)+a31*k1+a32*k2);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k4=h*f(x(</a:t>
            </a:r>
            <a:r>
              <a:rPr lang="en-US" sz="2000" dirty="0" err="1" smtClean="0"/>
              <a:t>i</a:t>
            </a:r>
            <a:r>
              <a:rPr lang="en-US" sz="2000" dirty="0" smtClean="0"/>
              <a:t>)+c4*</a:t>
            </a:r>
            <a:r>
              <a:rPr lang="en-US" sz="2000" dirty="0" err="1" smtClean="0"/>
              <a:t>h,y</a:t>
            </a: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,:)+a41*k1+a42*k2+a43*k3);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………………………………………………….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k</a:t>
            </a:r>
            <a:r>
              <a:rPr lang="el-GR" sz="2000" dirty="0" smtClean="0"/>
              <a:t>ν</a:t>
            </a:r>
            <a:r>
              <a:rPr lang="en-US" sz="2000" dirty="0" smtClean="0"/>
              <a:t>=                                                ;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1000100" y="4786322"/>
          <a:ext cx="3343298" cy="928694"/>
        </p:xfrm>
        <a:graphic>
          <a:graphicData uri="http://schemas.openxmlformats.org/presentationml/2006/ole">
            <p:oleObj spid="_x0000_s146436" name="Equation" r:id="rId3" imgW="1600200" imgH="44424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643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571472" y="5786454"/>
          <a:ext cx="1071570" cy="785818"/>
        </p:xfrm>
        <a:graphic>
          <a:graphicData uri="http://schemas.openxmlformats.org/presentationml/2006/ole">
            <p:oleObj spid="_x0000_s146438" name="Equation" r:id="rId5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j=1:v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   y(i+1,j)=y(</a:t>
            </a:r>
            <a:r>
              <a:rPr lang="en-US" sz="2000" dirty="0" err="1" smtClean="0"/>
              <a:t>i,j</a:t>
            </a:r>
            <a:r>
              <a:rPr lang="en-US" sz="2000" dirty="0" smtClean="0"/>
              <a:t>)+w1*k1(j)+w2*k2(j)+w3*k3(j)+w4*k4(j)+</a:t>
            </a:r>
          </a:p>
          <a:p>
            <a:pPr>
              <a:buNone/>
            </a:pPr>
            <a:r>
              <a:rPr lang="en-US" sz="2000" dirty="0" smtClean="0"/>
              <a:t>     ………………..+ w</a:t>
            </a:r>
            <a:r>
              <a:rPr lang="el-GR" sz="2000" dirty="0" smtClean="0"/>
              <a:t>ν*</a:t>
            </a:r>
            <a:r>
              <a:rPr lang="en-US" sz="2000" dirty="0" smtClean="0"/>
              <a:t>k</a:t>
            </a:r>
            <a:r>
              <a:rPr lang="el-GR" sz="2000" dirty="0" smtClean="0"/>
              <a:t>ν</a:t>
            </a:r>
            <a:r>
              <a:rPr lang="en-US" sz="2000" dirty="0" smtClean="0"/>
              <a:t>(j) 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end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/>
              <a:t>    x(i+1)=x(</a:t>
            </a:r>
            <a:r>
              <a:rPr lang="en-US" sz="2000" dirty="0" err="1" smtClean="0"/>
              <a:t>i</a:t>
            </a:r>
            <a:r>
              <a:rPr lang="en-US" sz="2000" dirty="0" smtClean="0"/>
              <a:t>)+h;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end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7459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Βασικές Έννοιες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4200" b="1" dirty="0" smtClean="0"/>
              <a:t>Σειρά </a:t>
            </a:r>
            <a:r>
              <a:rPr lang="el-GR" sz="4200" b="1" dirty="0" err="1" smtClean="0"/>
              <a:t>Taylor</a:t>
            </a:r>
            <a:r>
              <a:rPr lang="el-GR" sz="4200" b="1" dirty="0" smtClean="0"/>
              <a:t> για δύο μεταβλητές: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</a:t>
            </a:r>
            <a:endParaRPr lang="el-GR" sz="2000" dirty="0" smtClean="0"/>
          </a:p>
          <a:p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900" dirty="0" smtClean="0"/>
          </a:p>
          <a:p>
            <a:pPr>
              <a:buNone/>
            </a:pPr>
            <a:endParaRPr lang="el-GR" sz="3300" dirty="0" smtClean="0"/>
          </a:p>
          <a:p>
            <a:pPr>
              <a:buNone/>
            </a:pPr>
            <a:r>
              <a:rPr lang="el-GR" sz="3800" dirty="0" smtClean="0"/>
              <a:t>Όπου: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</a:t>
            </a:r>
            <a:r>
              <a:rPr lang="el-GR" sz="4000" dirty="0" smtClean="0"/>
              <a:t> </a:t>
            </a:r>
          </a:p>
          <a:p>
            <a:pPr>
              <a:buNone/>
            </a:pPr>
            <a:endParaRPr lang="el-GR" sz="4000" dirty="0" smtClean="0"/>
          </a:p>
          <a:p>
            <a:pPr>
              <a:buNone/>
            </a:pPr>
            <a:r>
              <a:rPr lang="el-GR" sz="4000" dirty="0" smtClean="0"/>
              <a:t>                                  </a:t>
            </a:r>
          </a:p>
          <a:p>
            <a:pPr>
              <a:buNone/>
            </a:pPr>
            <a:r>
              <a:rPr lang="el-GR" sz="4000" dirty="0" smtClean="0"/>
              <a:t>                                           . . . </a:t>
            </a:r>
          </a:p>
          <a:p>
            <a:pPr>
              <a:buNone/>
            </a:pPr>
            <a:r>
              <a:rPr lang="el-GR" sz="4000" dirty="0" smtClean="0"/>
              <a:t>                                           . . .</a:t>
            </a:r>
            <a:endParaRPr lang="el-GR" sz="4000" dirty="0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714480" y="3483293"/>
          <a:ext cx="2500330" cy="660087"/>
        </p:xfrm>
        <a:graphic>
          <a:graphicData uri="http://schemas.openxmlformats.org/presentationml/2006/ole">
            <p:oleObj spid="_x0000_s31751" name="Equation" r:id="rId3" imgW="1587240" imgH="419040" progId="Equation.DSMT4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571604" y="4357694"/>
          <a:ext cx="3312127" cy="642942"/>
        </p:xfrm>
        <a:graphic>
          <a:graphicData uri="http://schemas.openxmlformats.org/presentationml/2006/ole">
            <p:oleObj spid="_x0000_s31752" name="Equation" r:id="rId4" imgW="2158920" imgH="419040" progId="Equation.DSMT4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571604" y="5214949"/>
          <a:ext cx="4647562" cy="642943"/>
        </p:xfrm>
        <a:graphic>
          <a:graphicData uri="http://schemas.openxmlformats.org/presentationml/2006/ole">
            <p:oleObj spid="_x0000_s31753" name="Equation" r:id="rId5" imgW="3213000" imgH="444240" progId="Equation.DSMT4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1000100" y="2071678"/>
          <a:ext cx="5624419" cy="857256"/>
        </p:xfrm>
        <a:graphic>
          <a:graphicData uri="http://schemas.openxmlformats.org/presentationml/2006/ole">
            <p:oleObj spid="_x0000_s31755" name="Equation" r:id="rId6" imgW="264132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u="sng" dirty="0" smtClean="0"/>
              <a:t>Υπορουτίνα Κλασικού Τύπου (4, 4):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4848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848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8484" name="Equation" r:id="rId5" imgW="914400" imgH="198720" progId="Equation.DSMT4">
              <p:embed/>
            </p:oleObj>
          </a:graphicData>
        </a:graphic>
      </p:graphicFrame>
      <p:pic>
        <p:nvPicPr>
          <p:cNvPr id="8" name="7 - Εικόνα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1" y="2000240"/>
            <a:ext cx="7429553" cy="4786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4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– 8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τάξης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Με αυτή τη δομή έχουν κατασκευασθεί υπορουτίνες για όλες τις μεθόδους </a:t>
            </a:r>
            <a:r>
              <a:rPr lang="en-US" sz="2200" b="1" dirty="0" smtClean="0"/>
              <a:t>Runge-Kutta </a:t>
            </a:r>
            <a:r>
              <a:rPr lang="el-GR" sz="2200" b="1" dirty="0" smtClean="0"/>
              <a:t>4</a:t>
            </a:r>
            <a:r>
              <a:rPr lang="el-GR" sz="2200" b="1" baseline="30000" dirty="0" smtClean="0"/>
              <a:t>ης</a:t>
            </a:r>
            <a:r>
              <a:rPr lang="el-GR" sz="2200" b="1" dirty="0" smtClean="0"/>
              <a:t> – 8</a:t>
            </a:r>
            <a:r>
              <a:rPr lang="el-GR" sz="2200" b="1" baseline="30000" dirty="0" smtClean="0"/>
              <a:t>ης</a:t>
            </a:r>
            <a:r>
              <a:rPr lang="el-GR" sz="2200" b="1" dirty="0" smtClean="0"/>
              <a:t> τάξης που έχουμε αναφέρει σε αυτή την εργασία και παρουσιάζονται αναλυτικά στο παράρτημά της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4950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950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49508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 fontScale="90000"/>
          </a:bodyPr>
          <a:lstStyle/>
          <a:p>
            <a:pPr algn="r"/>
            <a:r>
              <a:rPr lang="el-GR" sz="7200" dirty="0" smtClean="0"/>
              <a:t>Αποτελέσματα μεθόδων </a:t>
            </a:r>
            <a:br>
              <a:rPr lang="el-GR" sz="7200" dirty="0" smtClean="0"/>
            </a:br>
            <a:r>
              <a:rPr lang="en-US" sz="7200" dirty="0" smtClean="0"/>
              <a:t>Runge-Kutta</a:t>
            </a:r>
            <a:endParaRPr lang="el-GR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b="1" dirty="0" smtClean="0"/>
              <a:t>Έλεγχος των μεθόδων </a:t>
            </a:r>
            <a:r>
              <a:rPr lang="en-US" b="1" dirty="0" smtClean="0"/>
              <a:t>Runge-Kutta </a:t>
            </a:r>
            <a:r>
              <a:rPr lang="el-GR" b="1" dirty="0" smtClean="0"/>
              <a:t>ως προς τον Χρόνο Υπολογισμού και ως προς τα Σφάλματα Ολοκλήρωσης 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5053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5053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50532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Όσον αφορά τα σφάλματα ολοκλήρωσης, </a:t>
            </a:r>
            <a:r>
              <a:rPr lang="el-GR" sz="2000" dirty="0" smtClean="0"/>
              <a:t>θα μελετήσουμε την συμπεριφορά των μεθόδων που εξετάζουμε ως προς:</a:t>
            </a:r>
          </a:p>
          <a:p>
            <a:endParaRPr lang="el-GR" sz="2000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425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425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4260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4261" name="Equation" r:id="rId6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Όσον αφορά τα σφάλματα ολοκλήρωσης, </a:t>
            </a:r>
            <a:r>
              <a:rPr lang="el-GR" sz="2000" dirty="0" smtClean="0"/>
              <a:t>θα μελετήσουμε την συμπεριφορά των μεθόδων που εξετάζουμε ως προς:</a:t>
            </a:r>
          </a:p>
          <a:p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Την επίδραση </a:t>
            </a:r>
            <a:r>
              <a:rPr lang="el-GR" sz="2000" b="1" dirty="0" smtClean="0"/>
              <a:t>της μεταβολής του </a:t>
            </a:r>
            <a:r>
              <a:rPr lang="en-US" sz="2000" b="1" dirty="0" smtClean="0"/>
              <a:t>x </a:t>
            </a:r>
            <a:r>
              <a:rPr lang="el-GR" sz="2000" dirty="0" smtClean="0"/>
              <a:t>πάνω στην ακρίβεια των αποτελεσμάτων </a:t>
            </a:r>
            <a:r>
              <a:rPr lang="el-GR" sz="2000" b="1" dirty="0" smtClean="0"/>
              <a:t>για σταθερές τιμές του </a:t>
            </a:r>
            <a:r>
              <a:rPr lang="en-US" sz="2000" b="1" dirty="0" smtClean="0"/>
              <a:t>h</a:t>
            </a: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3142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142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1428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1429" name="Equation" r:id="rId6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Όσον αφορά τα σφάλματα ολοκλήρωσης, </a:t>
            </a:r>
            <a:r>
              <a:rPr lang="el-GR" sz="2000" dirty="0" smtClean="0"/>
              <a:t>θα μελετήσουμε την συμπεριφορά των μεθόδων που εξετάζουμε ως προς:</a:t>
            </a:r>
          </a:p>
          <a:p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Την επίδραση </a:t>
            </a:r>
            <a:r>
              <a:rPr lang="el-GR" sz="2000" b="1" dirty="0" smtClean="0"/>
              <a:t>της μεταβολής του </a:t>
            </a:r>
            <a:r>
              <a:rPr lang="en-US" sz="2000" b="1" dirty="0" smtClean="0"/>
              <a:t>x </a:t>
            </a:r>
            <a:r>
              <a:rPr lang="el-GR" sz="2000" dirty="0" smtClean="0"/>
              <a:t>πάνω στην ακρίβεια των αποτελεσμάτων </a:t>
            </a:r>
            <a:r>
              <a:rPr lang="el-GR" sz="2000" b="1" dirty="0" smtClean="0"/>
              <a:t>για σταθερές τιμές του </a:t>
            </a:r>
            <a:r>
              <a:rPr lang="en-US" sz="2000" b="1" dirty="0" smtClean="0"/>
              <a:t>h</a:t>
            </a: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Την επίδραση της </a:t>
            </a:r>
            <a:r>
              <a:rPr lang="el-GR" sz="2000" b="1" dirty="0" smtClean="0"/>
              <a:t>μεταβολής του </a:t>
            </a:r>
            <a:r>
              <a:rPr lang="en-US" sz="2000" b="1" dirty="0" smtClean="0"/>
              <a:t>h</a:t>
            </a:r>
            <a:r>
              <a:rPr lang="el-GR" sz="2000" b="1" dirty="0" smtClean="0"/>
              <a:t> </a:t>
            </a:r>
            <a:r>
              <a:rPr lang="el-GR" sz="2000" dirty="0" smtClean="0"/>
              <a:t>πάνω στην ακρίβεια των αποτελεσμάτων</a:t>
            </a:r>
            <a:r>
              <a:rPr lang="en-US" sz="2000" dirty="0" smtClean="0"/>
              <a:t> </a:t>
            </a:r>
            <a:r>
              <a:rPr lang="el-GR" sz="2000" b="1" dirty="0" smtClean="0"/>
              <a:t>για σταθερές τιμές του </a:t>
            </a:r>
            <a:r>
              <a:rPr lang="en-US" sz="2000" b="1" dirty="0" smtClean="0"/>
              <a:t>x</a:t>
            </a: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3040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040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0404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0405" name="Equation" r:id="rId6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Όσον αφορά τον χρόνο υπολογισμού, </a:t>
            </a:r>
            <a:r>
              <a:rPr lang="el-GR" sz="2000" dirty="0" smtClean="0"/>
              <a:t>θα μελετήσουμε την συμπεριφορά των μεθόδων που εξετάζουμε ως προς:</a:t>
            </a:r>
          </a:p>
          <a:p>
            <a:pPr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937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937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9380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9381" name="Equation" r:id="rId6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Όσον αφορά τον χρόνο υπολογισμού, </a:t>
            </a:r>
            <a:r>
              <a:rPr lang="el-GR" sz="2000" dirty="0" smtClean="0"/>
              <a:t>θα μελετήσουμε την συμπεριφορά των μεθόδων που εξετάζουμε ως προς:</a:t>
            </a:r>
          </a:p>
          <a:p>
            <a:endParaRPr lang="el-GR" sz="2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l-GR" sz="2000" b="1" dirty="0" smtClean="0"/>
              <a:t>Τον χρόνο που χρειάζεται </a:t>
            </a:r>
            <a:r>
              <a:rPr lang="el-GR" sz="2000" dirty="0" smtClean="0"/>
              <a:t>η κάθε υπορουτίνα που έχουμε κατασκευάσει </a:t>
            </a:r>
            <a:r>
              <a:rPr lang="el-GR" sz="2000" b="1" dirty="0" smtClean="0"/>
              <a:t>ώστε να ολοκληρώσει ένα συγκεκριμένο πρόβλημα </a:t>
            </a:r>
          </a:p>
          <a:p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3245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245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2452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2453" name="Equation" r:id="rId6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 </a:t>
            </a:r>
            <a:r>
              <a:rPr lang="el-GR" sz="2000" dirty="0" smtClean="0"/>
              <a:t>Για να γίνει ο παραπάνω έλεγχος και να καταλήξουμε σε κάποια ασφαλή συμπεράσματα, </a:t>
            </a:r>
            <a:r>
              <a:rPr lang="el-GR" sz="2000" b="1" dirty="0" smtClean="0"/>
              <a:t>δίνονται στην εργασία ορισμένοι πίνακες</a:t>
            </a:r>
            <a:endParaRPr lang="el-GR" sz="2200" b="1" dirty="0" smtClean="0"/>
          </a:p>
          <a:p>
            <a:endParaRPr lang="el-GR" sz="22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5360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5360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53604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ΔΙΑΦΟΡΙΚΗ</a:t>
            </a:r>
            <a:r>
              <a:rPr lang="el-GR" sz="2000" dirty="0" smtClean="0"/>
              <a:t> </a:t>
            </a:r>
            <a:r>
              <a:rPr lang="el-GR" sz="2000" b="1" dirty="0" smtClean="0"/>
              <a:t>ΕΞΙΣΩΣΗ</a:t>
            </a:r>
            <a:r>
              <a:rPr lang="fr-FR" sz="2000" b="1" dirty="0" smtClean="0"/>
              <a:t>              </a:t>
            </a:r>
            <a:r>
              <a:rPr lang="el-GR" sz="2000" b="1" dirty="0" smtClean="0"/>
              <a:t>    ΛΥΣΗ      </a:t>
            </a:r>
            <a:r>
              <a:rPr lang="fr-FR" dirty="0" smtClean="0"/>
              <a:t>    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  <a:r>
              <a:rPr lang="fr-FR" dirty="0" smtClean="0"/>
              <a:t>y’ – y = e</a:t>
            </a:r>
            <a:r>
              <a:rPr lang="fr-FR" baseline="30000" dirty="0" smtClean="0"/>
              <a:t>x                                   </a:t>
            </a:r>
            <a:r>
              <a:rPr lang="el-GR" dirty="0" smtClean="0"/>
              <a:t>    </a:t>
            </a:r>
            <a:r>
              <a:rPr lang="fr-FR" baseline="30000" dirty="0" smtClean="0"/>
              <a:t>  </a:t>
            </a:r>
            <a:r>
              <a:rPr lang="fr-FR" dirty="0" smtClean="0"/>
              <a:t>y(x) = </a:t>
            </a:r>
            <a:r>
              <a:rPr lang="fr-FR" dirty="0" err="1" smtClean="0"/>
              <a:t>xe</a:t>
            </a:r>
            <a:r>
              <a:rPr lang="fr-FR" baseline="30000" dirty="0" err="1" smtClean="0"/>
              <a:t>x</a:t>
            </a:r>
            <a:r>
              <a:rPr lang="fr-FR" dirty="0" smtClean="0"/>
              <a:t> + </a:t>
            </a:r>
            <a:r>
              <a:rPr lang="fr-FR" dirty="0" err="1" smtClean="0"/>
              <a:t>ce</a:t>
            </a:r>
            <a:r>
              <a:rPr lang="fr-FR" baseline="30000" dirty="0" err="1" smtClean="0"/>
              <a:t>x</a:t>
            </a:r>
            <a:r>
              <a:rPr lang="fr-FR" dirty="0" smtClean="0"/>
              <a:t>  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</a:t>
            </a:r>
            <a:r>
              <a:rPr lang="el-GR" dirty="0" smtClean="0"/>
              <a:t>  </a:t>
            </a:r>
            <a:r>
              <a:rPr lang="fr-FR" dirty="0" smtClean="0"/>
              <a:t>y ‘’+ 9y = 0                   </a:t>
            </a:r>
            <a:r>
              <a:rPr lang="el-GR" dirty="0" smtClean="0"/>
              <a:t>  </a:t>
            </a:r>
            <a:r>
              <a:rPr lang="fr-FR" dirty="0" smtClean="0"/>
              <a:t> y(x) = c</a:t>
            </a:r>
            <a:r>
              <a:rPr lang="fr-FR" baseline="-25000" dirty="0" smtClean="0"/>
              <a:t>1</a:t>
            </a:r>
            <a:r>
              <a:rPr lang="fr-FR" dirty="0" smtClean="0"/>
              <a:t> sin3x + c</a:t>
            </a:r>
            <a:r>
              <a:rPr lang="fr-FR" baseline="-25000" dirty="0" smtClean="0"/>
              <a:t>2</a:t>
            </a:r>
            <a:r>
              <a:rPr lang="fr-FR" dirty="0" smtClean="0"/>
              <a:t> cos3x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 y</a:t>
            </a:r>
            <a:r>
              <a:rPr lang="el-GR" dirty="0" smtClean="0"/>
              <a:t>’ +      = 0                            </a:t>
            </a:r>
            <a:r>
              <a:rPr lang="fr-FR" dirty="0" smtClean="0"/>
              <a:t>y</a:t>
            </a:r>
            <a:r>
              <a:rPr lang="el-GR" dirty="0" smtClean="0"/>
              <a:t>(</a:t>
            </a:r>
            <a:r>
              <a:rPr lang="fr-FR" dirty="0" smtClean="0"/>
              <a:t>x</a:t>
            </a:r>
            <a:r>
              <a:rPr lang="el-GR" dirty="0" smtClean="0"/>
              <a:t>) = </a:t>
            </a:r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 </a:t>
            </a:r>
            <a:r>
              <a:rPr lang="el-GR" sz="2000" b="1" dirty="0" smtClean="0"/>
              <a:t>ΠΡΟΒΛΗΜΑ ΑΡΧΙΚΩΝ ΤΙΜΩΝ     </a:t>
            </a:r>
            <a:r>
              <a:rPr lang="fr-FR" sz="2000" b="1" dirty="0" smtClean="0"/>
              <a:t>  </a:t>
            </a:r>
            <a:r>
              <a:rPr lang="el-GR" sz="2000" b="1" dirty="0" smtClean="0"/>
              <a:t>          ΛΥΣΗ</a:t>
            </a:r>
            <a:r>
              <a:rPr lang="fr-FR" sz="2000" b="1" dirty="0" smtClean="0"/>
              <a:t>  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</a:t>
            </a:r>
            <a:r>
              <a:rPr lang="fr-FR" dirty="0" smtClean="0"/>
              <a:t> y’ = y + 1</a:t>
            </a:r>
            <a:r>
              <a:rPr lang="el-GR" dirty="0" smtClean="0"/>
              <a:t>    με   </a:t>
            </a:r>
            <a:r>
              <a:rPr lang="fr-FR" b="1" dirty="0" smtClean="0"/>
              <a:t> </a:t>
            </a:r>
            <a:r>
              <a:rPr lang="fr-FR" dirty="0" smtClean="0"/>
              <a:t>y(0) =</a:t>
            </a:r>
            <a:r>
              <a:rPr lang="el-GR" dirty="0" smtClean="0"/>
              <a:t>0                    </a:t>
            </a:r>
            <a:r>
              <a:rPr lang="fr-FR" dirty="0" smtClean="0"/>
              <a:t>y =</a:t>
            </a:r>
            <a:r>
              <a:rPr lang="fr-FR" b="1" dirty="0" smtClean="0"/>
              <a:t> </a:t>
            </a:r>
            <a:r>
              <a:rPr lang="fr-FR" dirty="0" smtClean="0"/>
              <a:t>e</a:t>
            </a:r>
            <a:r>
              <a:rPr lang="fr-FR" baseline="30000" dirty="0" smtClean="0"/>
              <a:t>x</a:t>
            </a:r>
            <a:r>
              <a:rPr lang="fr-FR" dirty="0" smtClean="0"/>
              <a:t> – 1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</a:t>
            </a:r>
            <a:r>
              <a:rPr lang="fr-FR" dirty="0" smtClean="0"/>
              <a:t>y’ = 6x – 1  </a:t>
            </a:r>
            <a:r>
              <a:rPr lang="el-GR" dirty="0" smtClean="0"/>
              <a:t>με</a:t>
            </a:r>
            <a:r>
              <a:rPr lang="fr-FR" dirty="0" smtClean="0"/>
              <a:t>    y(1) = 6                y = 3x</a:t>
            </a:r>
            <a:r>
              <a:rPr lang="fr-FR" baseline="30000" dirty="0" smtClean="0"/>
              <a:t>2</a:t>
            </a:r>
            <a:r>
              <a:rPr lang="fr-FR" dirty="0" smtClean="0"/>
              <a:t> – x + 4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με</a:t>
            </a:r>
            <a:r>
              <a:rPr lang="fr-FR" dirty="0" smtClean="0"/>
              <a:t>    y(0) = 0                y = </a:t>
            </a:r>
            <a:r>
              <a:rPr lang="el-GR" dirty="0" smtClean="0"/>
              <a:t>            </a:t>
            </a:r>
            <a:r>
              <a:rPr lang="fr-FR" dirty="0" smtClean="0"/>
              <a:t>– 1 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3379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572132" y="2984044"/>
          <a:ext cx="865192" cy="444956"/>
        </p:xfrm>
        <a:graphic>
          <a:graphicData uri="http://schemas.openxmlformats.org/presentationml/2006/ole">
            <p:oleObj spid="_x0000_s33795" name="Equation" r:id="rId4" imgW="444240" imgH="228600" progId="Equation.DSMT4">
              <p:embed/>
            </p:oleObj>
          </a:graphicData>
        </a:graphic>
      </p:graphicFrame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33796" name="Equation" r:id="rId5" imgW="914400" imgH="198720" progId="Equation.DSMT4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071538" y="5040000"/>
          <a:ext cx="1214446" cy="817892"/>
        </p:xfrm>
        <a:graphic>
          <a:graphicData uri="http://schemas.openxmlformats.org/presentationml/2006/ole">
            <p:oleObj spid="_x0000_s33799" name="Equation" r:id="rId6" imgW="622080" imgH="419040" progId="Equation.DSMT4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33800" name="Equation" r:id="rId7" imgW="914400" imgH="198720" progId="Equation.DSMT4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428728" y="2827417"/>
          <a:ext cx="428628" cy="744459"/>
        </p:xfrm>
        <a:graphic>
          <a:graphicData uri="http://schemas.openxmlformats.org/presentationml/2006/ole">
            <p:oleObj spid="_x0000_s33801" name="Equation" r:id="rId8" imgW="241200" imgH="419040" progId="Equation.DSMT4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6215074" y="5143512"/>
          <a:ext cx="975128" cy="500066"/>
        </p:xfrm>
        <a:graphic>
          <a:graphicData uri="http://schemas.openxmlformats.org/presentationml/2006/ole">
            <p:oleObj spid="_x0000_s33802" name="Equation" r:id="rId9" imgW="49500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000" b="1" dirty="0" smtClean="0"/>
              <a:t> </a:t>
            </a:r>
            <a:r>
              <a:rPr lang="el-GR" sz="2200" dirty="0" smtClean="0"/>
              <a:t>Για να γίνει ο παραπάνω έλεγχος και να καταλήξουμε σε κάποια ασφαλή συμπεράσματα, </a:t>
            </a:r>
            <a:r>
              <a:rPr lang="el-GR" sz="2200" b="1" dirty="0" smtClean="0"/>
              <a:t>δίνονται στην εργασία ορισμένοι πίνακες</a:t>
            </a:r>
          </a:p>
          <a:p>
            <a:endParaRPr lang="el-GR" sz="2200" dirty="0" smtClean="0"/>
          </a:p>
          <a:p>
            <a:r>
              <a:rPr lang="el-GR" sz="2200" b="1" dirty="0" smtClean="0"/>
              <a:t>Αυτοί περιέχουν αποτελέσματα από την λύση τεσσάρων διαφορικών εξισώσεων, που δίνονται παρακάτω, για διάφορες τιμές του </a:t>
            </a:r>
            <a:r>
              <a:rPr lang="en-US" sz="2200" b="1" dirty="0" smtClean="0"/>
              <a:t>x </a:t>
            </a:r>
            <a:r>
              <a:rPr lang="el-GR" sz="2200" b="1" dirty="0" smtClean="0"/>
              <a:t>και του βήματος </a:t>
            </a:r>
            <a:r>
              <a:rPr lang="en-US" sz="2200" b="1" dirty="0" smtClean="0"/>
              <a:t>h</a:t>
            </a:r>
            <a:endParaRPr lang="el-GR" sz="2200" b="1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3347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347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3476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πίνακες αυτοί </a:t>
            </a:r>
            <a:r>
              <a:rPr lang="el-GR" sz="2000" b="1" dirty="0" smtClean="0"/>
              <a:t>δεν θα παρουσιασθούν εδώ αναλυτικά παρά μόνο μερικά αποσπάσματα τους </a:t>
            </a:r>
            <a:r>
              <a:rPr lang="el-GR" sz="2000" dirty="0" smtClean="0"/>
              <a:t>λόγο του πολύ μεγάλου μεγέθους τους </a:t>
            </a:r>
          </a:p>
          <a:p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528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528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5284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πίνακες αυτοί </a:t>
            </a:r>
            <a:r>
              <a:rPr lang="el-GR" sz="2000" b="1" dirty="0" smtClean="0"/>
              <a:t>δεν θα παρουσιασθούν εδώ αναλυτικά παρά μόνο μερικά αποσπάσματα τους </a:t>
            </a:r>
            <a:r>
              <a:rPr lang="el-GR" sz="2000" dirty="0" smtClean="0"/>
              <a:t>λόγο του πολύ μεγάλου μεγέθους τους 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Ο ενδιαφερόμενος μπορεί να ανατρέξει στην εργασία που υπάρχει αναλυτική παρουσίαση τους  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2361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361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3620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l-GR" sz="2000" b="1" u="sng" dirty="0" smtClean="0"/>
              <a:t>Διαφορικές Εξισώσεις προς μελέτη: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5155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5155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151556" name="Equation" r:id="rId5" imgW="914400" imgH="198720" progId="Equation.DSMT4">
              <p:embed/>
            </p:oleObj>
          </a:graphicData>
        </a:graphic>
      </p:graphicFrame>
      <p:pic>
        <p:nvPicPr>
          <p:cNvPr id="8" name="7 - Εικόνα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954141"/>
            <a:ext cx="7429552" cy="4832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Δ</a:t>
            </a:r>
            <a:r>
              <a:rPr lang="el-GR" sz="2000" b="1" dirty="0" smtClean="0"/>
              <a:t>ίνονται οι έξεις πίνακες:</a:t>
            </a:r>
            <a:endParaRPr lang="en-US" sz="2000" b="1" dirty="0" smtClean="0"/>
          </a:p>
          <a:p>
            <a:endParaRPr lang="el-GR" sz="2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/>
              <a:t>Ένας πίνακας που παρουσιάζει </a:t>
            </a:r>
            <a:r>
              <a:rPr lang="el-GR" sz="2000" b="1" dirty="0" smtClean="0"/>
              <a:t>τη μεγαλύτερη τιμή του πραγματικού σφάλματος των προσεγγιστικών λύσεων</a:t>
            </a:r>
            <a:r>
              <a:rPr lang="el-GR" sz="2000" dirty="0" smtClean="0"/>
              <a:t> των διαφορικών εξισώσεων του προηγούμενου πίνακα για κάθε μέθοδο που παρουσιάστηκε στην εργασία αυτή, όταν το </a:t>
            </a:r>
            <a:r>
              <a:rPr lang="en-US" sz="2000" b="1" dirty="0" smtClean="0"/>
              <a:t>x</a:t>
            </a:r>
            <a:r>
              <a:rPr lang="el-GR" sz="2000" b="1" dirty="0" smtClean="0"/>
              <a:t> ανήκει στο</a:t>
            </a:r>
            <a:r>
              <a:rPr lang="en-US" sz="2000" b="1" dirty="0" smtClean="0"/>
              <a:t> </a:t>
            </a:r>
            <a:r>
              <a:rPr lang="el-GR" sz="2000" b="1" dirty="0" smtClean="0"/>
              <a:t>[0,10] και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</a:t>
            </a:r>
            <a:endParaRPr lang="en-US" sz="2000" b="1" dirty="0" smtClean="0"/>
          </a:p>
          <a:p>
            <a:pPr marL="457200" indent="-457200">
              <a:buFont typeface="Wingdings" pitchFamily="2" charset="2"/>
              <a:buChar char="ü"/>
            </a:pPr>
            <a:endParaRPr lang="en-US" sz="2200" b="1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1709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1709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17092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17093" name="Equation" r:id="rId6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200" dirty="0" smtClean="0"/>
              <a:t> Δ</a:t>
            </a:r>
            <a:r>
              <a:rPr lang="el-GR" sz="2200" b="1" dirty="0" smtClean="0"/>
              <a:t>ίνονται οι έξεις πίνακες:</a:t>
            </a:r>
            <a:endParaRPr lang="en-US" sz="2200" b="1" dirty="0" smtClean="0"/>
          </a:p>
          <a:p>
            <a:endParaRPr lang="el-GR" sz="2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l-GR" sz="2200" dirty="0" smtClean="0"/>
              <a:t>Ένας πίνακας που παρουσιάζει </a:t>
            </a:r>
            <a:r>
              <a:rPr lang="el-GR" sz="2200" b="1" dirty="0" smtClean="0"/>
              <a:t>τη μεγαλύτερη τιμή του πραγματικού σφάλματος των προσεγγιστικών λύσεων</a:t>
            </a:r>
            <a:r>
              <a:rPr lang="el-GR" sz="2200" dirty="0" smtClean="0"/>
              <a:t> των διαφορικών εξισώσεων του προηγούμενου πίνακα για κάθε μέθοδο που παρουσιάστηκε στην εργασία αυτή, όταν το </a:t>
            </a:r>
            <a:r>
              <a:rPr lang="en-US" sz="2200" b="1" dirty="0" smtClean="0"/>
              <a:t>x</a:t>
            </a:r>
            <a:r>
              <a:rPr lang="el-GR" sz="2200" b="1" dirty="0" smtClean="0"/>
              <a:t> ανήκει στο</a:t>
            </a:r>
            <a:r>
              <a:rPr lang="en-US" sz="2200" b="1" dirty="0" smtClean="0"/>
              <a:t> </a:t>
            </a:r>
            <a:r>
              <a:rPr lang="el-GR" sz="2200" b="1" dirty="0" smtClean="0"/>
              <a:t>[0,10] και </a:t>
            </a:r>
            <a:r>
              <a:rPr lang="en-US" sz="2200" b="1" dirty="0" smtClean="0"/>
              <a:t>h</a:t>
            </a:r>
            <a:r>
              <a:rPr lang="el-GR" sz="2200" b="1" dirty="0" smtClean="0"/>
              <a:t>=0.2</a:t>
            </a:r>
            <a:endParaRPr lang="en-US" sz="2200" b="1" dirty="0" smtClean="0"/>
          </a:p>
          <a:p>
            <a:pPr marL="457200" indent="-457200">
              <a:buFont typeface="Wingdings" pitchFamily="2" charset="2"/>
              <a:buChar char="ü"/>
            </a:pPr>
            <a:endParaRPr lang="en-US" sz="2200" b="1" dirty="0" smtClean="0"/>
          </a:p>
          <a:p>
            <a:pPr marL="457200" indent="-457200">
              <a:buNone/>
            </a:pPr>
            <a:r>
              <a:rPr lang="en-US" sz="2200" dirty="0" smtClean="0"/>
              <a:t>   </a:t>
            </a:r>
            <a:r>
              <a:rPr lang="el-GR" sz="2200" dirty="0" smtClean="0"/>
              <a:t> Αυτό επιτυγχάνεται με την εντολή: </a:t>
            </a:r>
            <a:r>
              <a:rPr lang="en-US" sz="2200" dirty="0" smtClean="0"/>
              <a:t>     </a:t>
            </a:r>
            <a:endParaRPr lang="el-GR" sz="2200" b="1" dirty="0" smtClean="0"/>
          </a:p>
          <a:p>
            <a:pPr marL="457200" indent="-457200">
              <a:buNone/>
            </a:pPr>
            <a:r>
              <a:rPr lang="el-GR" sz="2200" dirty="0" smtClean="0"/>
              <a:t>                        </a:t>
            </a:r>
            <a:r>
              <a:rPr lang="en-US" sz="2200" dirty="0" smtClean="0"/>
              <a:t>“</a:t>
            </a:r>
            <a:r>
              <a:rPr lang="el-GR" sz="2200" dirty="0" smtClean="0"/>
              <a:t> </a:t>
            </a:r>
            <a:r>
              <a:rPr lang="en-US" sz="2200" b="1" dirty="0" err="1" smtClean="0"/>
              <a:t>emax</a:t>
            </a:r>
            <a:r>
              <a:rPr lang="el-GR" sz="2200" b="1" dirty="0" smtClean="0"/>
              <a:t> = </a:t>
            </a:r>
            <a:r>
              <a:rPr lang="el-GR" sz="2200" b="1" dirty="0" err="1" smtClean="0"/>
              <a:t>max</a:t>
            </a:r>
            <a:r>
              <a:rPr lang="el-GR" sz="2200" b="1" dirty="0" smtClean="0"/>
              <a:t>(</a:t>
            </a:r>
            <a:r>
              <a:rPr lang="el-GR" sz="2200" b="1" dirty="0" err="1" smtClean="0"/>
              <a:t>abs</a:t>
            </a:r>
            <a:r>
              <a:rPr lang="el-GR" sz="2200" b="1" dirty="0" smtClean="0"/>
              <a:t>(y-</a:t>
            </a:r>
            <a:r>
              <a:rPr lang="el-GR" sz="2200" b="1" dirty="0" err="1" smtClean="0"/>
              <a:t>ye</a:t>
            </a:r>
            <a:r>
              <a:rPr lang="el-GR" sz="2200" b="1" dirty="0" smtClean="0"/>
              <a:t>x(x)))</a:t>
            </a:r>
            <a:r>
              <a:rPr lang="en-US" sz="2200" b="1" dirty="0" smtClean="0"/>
              <a:t> “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του </a:t>
            </a:r>
            <a:r>
              <a:rPr lang="en-US" sz="2200" dirty="0" smtClean="0"/>
              <a:t>Matlab</a:t>
            </a:r>
            <a:r>
              <a:rPr lang="el-GR" sz="2200" dirty="0" smtClean="0"/>
              <a:t> όπου </a:t>
            </a:r>
            <a:r>
              <a:rPr lang="en-US" sz="2200" b="1" dirty="0" err="1" smtClean="0"/>
              <a:t>yex</a:t>
            </a:r>
            <a:r>
              <a:rPr lang="el-GR" sz="2200" b="1" dirty="0" smtClean="0"/>
              <a:t>(</a:t>
            </a:r>
            <a:r>
              <a:rPr lang="en-US" sz="2200" b="1" dirty="0" smtClean="0"/>
              <a:t>x</a:t>
            </a:r>
            <a:r>
              <a:rPr lang="el-GR" sz="2200" b="1" dirty="0" smtClean="0"/>
              <a:t>)</a:t>
            </a:r>
            <a:r>
              <a:rPr lang="el-GR" sz="2200" dirty="0" smtClean="0"/>
              <a:t> είναι μια συνάρτηση που δίνει την         αναλυτική τιμή της συνάρτησης-λύσης της αντίστοιχης   διαφορικής εξίσωσης </a:t>
            </a:r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3449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449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4500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34501" name="Equation" r:id="rId6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221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221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2212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2213" name="Equation" r:id="rId6" imgW="914400" imgH="198720" progId="Equation.DSMT4">
              <p:embed/>
            </p:oleObj>
          </a:graphicData>
        </a:graphic>
      </p:graphicFrame>
      <p:pic>
        <p:nvPicPr>
          <p:cNvPr id="9" name="8 - Εικόνα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500174"/>
            <a:ext cx="7858180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/>
              <a:t>Ένας πίνακας ο οποίος παρουσιάζει </a:t>
            </a:r>
            <a:r>
              <a:rPr lang="el-GR" sz="2000" b="1" dirty="0" smtClean="0"/>
              <a:t>για ορισμένες από αυτές τις μεθόδους και για επιλεγμένες τιμές του </a:t>
            </a:r>
            <a:r>
              <a:rPr lang="en-US" sz="2000" b="1" dirty="0" smtClean="0"/>
              <a:t>x</a:t>
            </a:r>
            <a:r>
              <a:rPr lang="el-GR" sz="2000" b="1" dirty="0" smtClean="0"/>
              <a:t>, τα αντίστοιχα αποτελέσματα (</a:t>
            </a:r>
            <a:r>
              <a:rPr lang="en-US" sz="2000" b="1" dirty="0" smtClean="0"/>
              <a:t>y</a:t>
            </a:r>
            <a:r>
              <a:rPr lang="el-GR" sz="2000" b="1" dirty="0" smtClean="0"/>
              <a:t>) και το πραγματικό τους σφάλμα (</a:t>
            </a:r>
            <a:r>
              <a:rPr lang="en-US" sz="2000" b="1" dirty="0" smtClean="0"/>
              <a:t>error</a:t>
            </a:r>
            <a:r>
              <a:rPr lang="el-GR" sz="2000" b="1" dirty="0" smtClean="0"/>
              <a:t>)</a:t>
            </a:r>
            <a:r>
              <a:rPr lang="el-GR" sz="2000" dirty="0" smtClean="0"/>
              <a:t>,  για τις διαφορικές εξισώσεις που αναφέραμε. </a:t>
            </a:r>
            <a:r>
              <a:rPr lang="el-GR" sz="2000" b="1" dirty="0" smtClean="0"/>
              <a:t>Τα δεδομένα ελήφθησαν με σταθερό βήμα </a:t>
            </a:r>
            <a:r>
              <a:rPr lang="en-US" sz="2000" b="1" dirty="0" smtClean="0"/>
              <a:t>h </a:t>
            </a:r>
            <a:r>
              <a:rPr lang="el-GR" sz="2000" b="1" dirty="0" smtClean="0"/>
              <a:t>= 0.2 και οι τιμές του </a:t>
            </a:r>
            <a:r>
              <a:rPr lang="en-US" sz="2000" b="1" dirty="0" smtClean="0"/>
              <a:t>x </a:t>
            </a:r>
            <a:r>
              <a:rPr lang="el-GR" sz="2000" b="1" dirty="0" smtClean="0"/>
              <a:t>ανήκουν στο διάστημα [0, 10]</a:t>
            </a:r>
          </a:p>
          <a:p>
            <a:pPr marL="457200" indent="-457200">
              <a:buFont typeface="Wingdings" pitchFamily="2" charset="2"/>
              <a:buChar char="ü"/>
            </a:pPr>
            <a:endParaRPr lang="el-GR" sz="2600" dirty="0" smtClean="0"/>
          </a:p>
          <a:p>
            <a:pPr marL="457200" indent="-457200">
              <a:buFont typeface="Wingdings" pitchFamily="2" charset="2"/>
              <a:buChar char="ü"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5565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630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630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6308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6309" name="Equation" r:id="rId6" imgW="914400" imgH="198720" progId="Equation.DSMT4">
              <p:embed/>
            </p:oleObj>
          </a:graphicData>
        </a:graphic>
      </p:graphicFrame>
      <p:pic>
        <p:nvPicPr>
          <p:cNvPr id="11" name="10 - Εικόνα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214423"/>
            <a:ext cx="7715304" cy="5643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/>
              <a:t>Ένας πίνακας που παρουσιάζει για ορισμένες από τις παραπάνω μεθόδους και </a:t>
            </a:r>
            <a:r>
              <a:rPr lang="el-GR" sz="2000" b="1" dirty="0" smtClean="0"/>
              <a:t>για διάφορες επιλεγμένες τιμές του </a:t>
            </a:r>
            <a:r>
              <a:rPr lang="en-US" sz="2000" b="1" dirty="0" smtClean="0"/>
              <a:t>h</a:t>
            </a:r>
            <a:r>
              <a:rPr lang="el-GR" sz="2000" b="1" dirty="0" smtClean="0"/>
              <a:t> το αντίστοιχο πραγματικό τους σφάλμα (</a:t>
            </a:r>
            <a:r>
              <a:rPr lang="en-US" sz="2000" b="1" dirty="0" smtClean="0"/>
              <a:t>error</a:t>
            </a:r>
            <a:r>
              <a:rPr lang="el-GR" sz="2000" b="1" dirty="0" smtClean="0"/>
              <a:t>), σε δύο σταθερά σημεία </a:t>
            </a:r>
            <a:r>
              <a:rPr lang="en-US" sz="2000" b="1" dirty="0" smtClean="0"/>
              <a:t>x </a:t>
            </a:r>
            <a:r>
              <a:rPr lang="el-GR" sz="2000" b="1" dirty="0" smtClean="0"/>
              <a:t>= 0.5 και </a:t>
            </a:r>
            <a:r>
              <a:rPr lang="en-US" sz="2000" b="1" dirty="0" smtClean="0"/>
              <a:t>x</a:t>
            </a:r>
            <a:r>
              <a:rPr lang="el-GR" sz="2000" b="1" dirty="0" smtClean="0"/>
              <a:t> = 3.5</a:t>
            </a:r>
          </a:p>
          <a:p>
            <a:pPr marL="457200" indent="-457200">
              <a:buFont typeface="Wingdings" pitchFamily="2" charset="2"/>
              <a:buChar char="ü"/>
            </a:pPr>
            <a:endParaRPr lang="el-GR" sz="2900" b="1" dirty="0" smtClean="0"/>
          </a:p>
          <a:p>
            <a:pPr marL="457200" indent="-457200">
              <a:buFont typeface="Wingdings" pitchFamily="2" charset="2"/>
              <a:buChar char="ü"/>
            </a:pPr>
            <a:endParaRPr lang="el-GR" sz="2900" dirty="0" smtClean="0"/>
          </a:p>
          <a:p>
            <a:pPr marL="457200" indent="-457200">
              <a:buNone/>
            </a:pPr>
            <a:endParaRPr lang="el-GR" sz="2900" dirty="0" smtClean="0"/>
          </a:p>
          <a:p>
            <a:pPr marL="457200" indent="-457200">
              <a:buNone/>
            </a:pPr>
            <a:endParaRPr lang="el-GR" sz="2900" dirty="0" smtClean="0"/>
          </a:p>
          <a:p>
            <a:pPr>
              <a:buNone/>
            </a:pPr>
            <a:endParaRPr lang="el-GR" sz="2900" dirty="0" smtClean="0"/>
          </a:p>
          <a:p>
            <a:pPr>
              <a:buNone/>
            </a:pPr>
            <a:r>
              <a:rPr lang="el-GR" sz="2900" b="1" dirty="0" smtClean="0"/>
              <a:t>   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0162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/>
          </a:bodyPr>
          <a:lstStyle/>
          <a:p>
            <a:pPr algn="r"/>
            <a:r>
              <a:rPr lang="el-GR" sz="7200" dirty="0" smtClean="0"/>
              <a:t>Μέθοδοι </a:t>
            </a:r>
            <a:r>
              <a:rPr lang="en-US" sz="7200" dirty="0" smtClean="0"/>
              <a:t>Runge-Kutta</a:t>
            </a:r>
            <a:r>
              <a:rPr lang="el-GR" sz="7200" dirty="0" smtClean="0"/>
              <a:t> </a:t>
            </a:r>
            <a:endParaRPr lang="el-GR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733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733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7332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7333" name="Equation" r:id="rId6" imgW="914400" imgH="198720" progId="Equation.DSMT4">
              <p:embed/>
            </p:oleObj>
          </a:graphicData>
        </a:graphic>
      </p:graphicFrame>
      <p:pic>
        <p:nvPicPr>
          <p:cNvPr id="9" name="8 - Εικόνα" descr="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1357298"/>
            <a:ext cx="7358113" cy="5429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l-GR" sz="2000" dirty="0" smtClean="0"/>
              <a:t>Τέλος ένας πίνακας που παρουσιάζει </a:t>
            </a:r>
            <a:r>
              <a:rPr lang="el-GR" sz="2000" b="1" dirty="0" smtClean="0"/>
              <a:t>τον χρόνο υπολογισμού (</a:t>
            </a:r>
            <a:r>
              <a:rPr lang="en-US" sz="2000" b="1" dirty="0" smtClean="0"/>
              <a:t>t</a:t>
            </a:r>
            <a:r>
              <a:rPr lang="el-GR" sz="2000" b="1" dirty="0" smtClean="0"/>
              <a:t>) που χρειάζεται η κάθε υπορουτίνα που έχουμε κατασκευάσει ώστε να ολοκληρώσει ένα συγκεκριμένο πρόβλημα </a:t>
            </a:r>
            <a:r>
              <a:rPr lang="el-GR" sz="2000" dirty="0" smtClean="0"/>
              <a:t>χρησιμοποιώντας την εντολές </a:t>
            </a:r>
            <a:r>
              <a:rPr lang="en-US" sz="2000" b="1" dirty="0" smtClean="0"/>
              <a:t>tic</a:t>
            </a:r>
            <a:r>
              <a:rPr lang="el-GR" sz="2000" dirty="0" smtClean="0"/>
              <a:t> και </a:t>
            </a:r>
            <a:r>
              <a:rPr lang="en-US" sz="2000" b="1" dirty="0" err="1" smtClean="0"/>
              <a:t>toc</a:t>
            </a:r>
            <a:r>
              <a:rPr lang="el-GR" sz="2000" dirty="0" smtClean="0"/>
              <a:t> του </a:t>
            </a:r>
            <a:r>
              <a:rPr lang="en-US" sz="2000" dirty="0" smtClean="0"/>
              <a:t>Matlab</a:t>
            </a:r>
            <a:endParaRPr lang="el-GR" sz="2000" dirty="0" smtClean="0"/>
          </a:p>
          <a:p>
            <a:pPr marL="457200" indent="-457200">
              <a:buFont typeface="Wingdings" pitchFamily="2" charset="2"/>
              <a:buChar char="ü"/>
            </a:pPr>
            <a:endParaRPr lang="el-GR" sz="22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 marL="457200" indent="-457200">
              <a:buFont typeface="Wingdings" pitchFamily="2" charset="2"/>
              <a:buChar char="ü"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159746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2835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835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8356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228357" name="Equation" r:id="rId6" imgW="914400" imgH="198720" progId="Equation.DSMT4">
              <p:embed/>
            </p:oleObj>
          </a:graphicData>
        </a:graphic>
      </p:graphicFrame>
      <p:pic>
        <p:nvPicPr>
          <p:cNvPr id="9" name="8 - Εικόνα" descr="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428736"/>
            <a:ext cx="8001056" cy="5357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Συμπεράσματα:</a:t>
            </a:r>
            <a:endParaRPr lang="en-US" sz="2000" b="1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235522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Συμπεράσματα: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Γενικά, </a:t>
            </a:r>
            <a:r>
              <a:rPr lang="el-GR" sz="2000" b="1" dirty="0" smtClean="0"/>
              <a:t>κάθε μέθοδος αποδίδει εξαιρετικές προσεγγίσεις </a:t>
            </a:r>
            <a:r>
              <a:rPr lang="el-GR" sz="2000" dirty="0" smtClean="0"/>
              <a:t>προς τις ακριβείς τιμές των διαφορικών εξισώσεων που μελετήσαμε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847874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Συμπεράσματα: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Γενικά, </a:t>
            </a:r>
            <a:r>
              <a:rPr lang="el-GR" sz="2000" b="1" dirty="0" smtClean="0"/>
              <a:t>κάθε μέθοδος αποδίδει εξαιρετικές προσεγγίσεις </a:t>
            </a:r>
            <a:r>
              <a:rPr lang="el-GR" sz="2000" dirty="0" smtClean="0"/>
              <a:t>προς τις ακριβείς τιμές των διαφορικών εξισώσεων που μελετήσαμε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 Είναι συχνά </a:t>
            </a:r>
            <a:r>
              <a:rPr lang="el-GR" sz="2000" b="1" dirty="0" smtClean="0"/>
              <a:t>δύσκολη η διάκριση </a:t>
            </a:r>
            <a:r>
              <a:rPr lang="el-GR" sz="2000" dirty="0" smtClean="0"/>
              <a:t>μεταξύ των μεθόδων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b="1" dirty="0" smtClean="0"/>
              <a:t>της ίδιας τάξης </a:t>
            </a:r>
            <a:r>
              <a:rPr lang="el-GR" sz="2000" dirty="0" smtClean="0"/>
              <a:t>και συχνά μεταξύ μεθόδων </a:t>
            </a:r>
            <a:r>
              <a:rPr lang="el-GR" sz="2000" b="1" dirty="0" smtClean="0"/>
              <a:t>παρακείμενων τάξεων 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49186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Συμπεράσματα: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Γενικά, </a:t>
            </a:r>
            <a:r>
              <a:rPr lang="el-GR" sz="2000" b="1" dirty="0" smtClean="0"/>
              <a:t>κάθε μέθοδος αποδίδει εξαιρετικές προσεγγίσεις </a:t>
            </a:r>
            <a:r>
              <a:rPr lang="el-GR" sz="2000" dirty="0" smtClean="0"/>
              <a:t>προς τις ακριβείς τιμές των διαφορικών εξισώσεων που μελετήσαμε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 Είναι συχνά </a:t>
            </a:r>
            <a:r>
              <a:rPr lang="el-GR" sz="2000" b="1" dirty="0" smtClean="0"/>
              <a:t>δύσκολη η διάκριση </a:t>
            </a:r>
            <a:r>
              <a:rPr lang="el-GR" sz="2000" dirty="0" smtClean="0"/>
              <a:t>μεταξύ των μεθόδων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b="1" dirty="0" smtClean="0"/>
              <a:t>της ίδιας τάξης </a:t>
            </a:r>
            <a:r>
              <a:rPr lang="el-GR" sz="2000" dirty="0" smtClean="0"/>
              <a:t>και συχνά μεταξύ μεθόδων </a:t>
            </a:r>
            <a:r>
              <a:rPr lang="el-GR" sz="2000" b="1" dirty="0" smtClean="0"/>
              <a:t>παρακείμενων τάξεων 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 Ωστόσο, γενικά, </a:t>
            </a:r>
            <a:r>
              <a:rPr lang="el-GR" sz="2000" b="1" dirty="0" smtClean="0"/>
              <a:t>ένας ανώτερης τάξης τύπος</a:t>
            </a:r>
            <a:r>
              <a:rPr lang="el-GR" sz="2000" dirty="0" smtClean="0"/>
              <a:t>, όπως ήταν αναμενόμενο</a:t>
            </a:r>
            <a:r>
              <a:rPr lang="el-GR" sz="2000" b="1" dirty="0" smtClean="0"/>
              <a:t>, αποδίδει πάντα καλύτερα </a:t>
            </a:r>
            <a:r>
              <a:rPr lang="el-GR" sz="2000" dirty="0" smtClean="0"/>
              <a:t>(με μεγαλύτερη ακρίβεια ) </a:t>
            </a:r>
            <a:r>
              <a:rPr lang="el-GR" sz="2000" b="1" dirty="0" smtClean="0"/>
              <a:t>αποτελέσματα από ένα χαμηλότερης τάξης τύπο</a:t>
            </a:r>
          </a:p>
          <a:p>
            <a:pPr marL="457200" indent="-457200">
              <a:buNone/>
            </a:pPr>
            <a:endParaRPr lang="el-GR" sz="2000" dirty="0" smtClean="0"/>
          </a:p>
          <a:p>
            <a:pPr marL="457200" indent="-457200"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021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000" dirty="0" smtClean="0"/>
              <a:t>Ενώ το </a:t>
            </a:r>
            <a:r>
              <a:rPr lang="en-US" sz="2000" dirty="0" smtClean="0"/>
              <a:t>h</a:t>
            </a:r>
            <a:r>
              <a:rPr lang="el-GR" sz="2000" dirty="0" smtClean="0"/>
              <a:t> μειώνεται, μεγαλώνει η ακρίβεια των αποτελεσμάτων (μειώνεται το σφάλμα) μέχρι που </a:t>
            </a:r>
            <a:r>
              <a:rPr lang="el-GR" sz="2000" b="1" dirty="0" smtClean="0"/>
              <a:t>ένα ελάχιστο σημείο του σφάλματος</a:t>
            </a:r>
            <a:r>
              <a:rPr lang="el-GR" sz="2000" dirty="0" smtClean="0"/>
              <a:t> </a:t>
            </a:r>
            <a:r>
              <a:rPr lang="el-GR" sz="2000" b="1" dirty="0" smtClean="0"/>
              <a:t>εμφανίζεται</a:t>
            </a:r>
            <a:r>
              <a:rPr lang="el-GR" sz="2000" dirty="0" smtClean="0"/>
              <a:t> </a:t>
            </a:r>
            <a:r>
              <a:rPr lang="el-GR" sz="2000" b="1" dirty="0" smtClean="0"/>
              <a:t>σε σχέση με τα δεδομένα του </a:t>
            </a:r>
            <a:r>
              <a:rPr lang="en-US" sz="2000" b="1" dirty="0" smtClean="0"/>
              <a:t>h</a:t>
            </a:r>
            <a:r>
              <a:rPr lang="el-GR" sz="2000" dirty="0" smtClean="0"/>
              <a:t> και περαιτέρω μείωση του </a:t>
            </a:r>
            <a:r>
              <a:rPr lang="en-US" sz="2000" dirty="0" smtClean="0"/>
              <a:t>h</a:t>
            </a:r>
            <a:r>
              <a:rPr lang="el-GR" sz="2000" dirty="0" smtClean="0"/>
              <a:t> θα οδηγήσει σε μειωμένη ακρίβεια</a:t>
            </a:r>
            <a:r>
              <a:rPr lang="el-GR" sz="2000" b="1" dirty="0" smtClean="0"/>
              <a:t> </a:t>
            </a:r>
          </a:p>
          <a:p>
            <a:pPr marL="457200" indent="-457200">
              <a:buFont typeface="+mj-lt"/>
              <a:buAutoNum type="arabicPeriod" startAt="4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1234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000" dirty="0" smtClean="0"/>
              <a:t>Ενώ το </a:t>
            </a:r>
            <a:r>
              <a:rPr lang="en-US" sz="2000" dirty="0" smtClean="0"/>
              <a:t>h</a:t>
            </a:r>
            <a:r>
              <a:rPr lang="el-GR" sz="2000" dirty="0" smtClean="0"/>
              <a:t> μειώνεται, μεγαλώνει η ακρίβεια των αποτελεσμάτων (μειώνεται το σφάλμα) μέχρι που </a:t>
            </a:r>
            <a:r>
              <a:rPr lang="el-GR" sz="2000" b="1" dirty="0" smtClean="0"/>
              <a:t>ένα ελάχιστο σημείο του σφάλματος</a:t>
            </a:r>
            <a:r>
              <a:rPr lang="el-GR" sz="2000" dirty="0" smtClean="0"/>
              <a:t> </a:t>
            </a:r>
            <a:r>
              <a:rPr lang="el-GR" sz="2000" b="1" dirty="0" smtClean="0"/>
              <a:t>εμφανίζεται</a:t>
            </a:r>
            <a:r>
              <a:rPr lang="el-GR" sz="2000" dirty="0" smtClean="0"/>
              <a:t> </a:t>
            </a:r>
            <a:r>
              <a:rPr lang="el-GR" sz="2000" b="1" dirty="0" smtClean="0"/>
              <a:t>σε σχέση με τα δεδομένα του </a:t>
            </a:r>
            <a:r>
              <a:rPr lang="en-US" sz="2000" b="1" dirty="0" smtClean="0"/>
              <a:t>h</a:t>
            </a:r>
            <a:r>
              <a:rPr lang="el-GR" sz="2000" dirty="0" smtClean="0"/>
              <a:t> και περαιτέρω μείωση του </a:t>
            </a:r>
            <a:r>
              <a:rPr lang="en-US" sz="2000" dirty="0" smtClean="0"/>
              <a:t>h</a:t>
            </a:r>
            <a:r>
              <a:rPr lang="el-GR" sz="2000" dirty="0" smtClean="0"/>
              <a:t> θα οδηγήσει σε μειωμένη ακρίβεια</a:t>
            </a:r>
            <a:r>
              <a:rPr lang="el-GR" sz="2000" b="1" dirty="0" smtClean="0"/>
              <a:t> </a:t>
            </a:r>
          </a:p>
          <a:p>
            <a:pPr marL="457200" indent="-457200">
              <a:buFont typeface="+mj-lt"/>
              <a:buAutoNum type="arabicPeriod" startAt="4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l-GR" sz="2000" dirty="0" smtClean="0"/>
              <a:t>Καθώς αυξάνεται η τάξη της κάθε μεθόδου, αυξάνεται </a:t>
            </a:r>
            <a:r>
              <a:rPr lang="el-GR" sz="2000" b="1" dirty="0" smtClean="0"/>
              <a:t>ελάχιστα</a:t>
            </a:r>
            <a:r>
              <a:rPr lang="el-GR" sz="2000" dirty="0" smtClean="0"/>
              <a:t> ο χρόνος υπολογισμού έτσι </a:t>
            </a:r>
            <a:r>
              <a:rPr lang="el-GR" sz="2000" b="1" dirty="0" smtClean="0"/>
              <a:t>ο πρόσθετος χρόνος υπολογισμού είναι λιγότερο σημαντικός από το μειωμένο σφάλμα</a:t>
            </a:r>
            <a:r>
              <a:rPr lang="el-GR" sz="2000" dirty="0" smtClean="0"/>
              <a:t> που παίρνουμε όταν χρησιμοποιηθεί μια μέθοδος υψηλότερης τάξης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2258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Από τα αποτελέσματα φαίνεται </a:t>
            </a:r>
            <a:r>
              <a:rPr lang="el-GR" sz="2000" b="1" dirty="0" smtClean="0"/>
              <a:t>ότι οι όγδοης τάξης μέθοδοι και η έβδομης τάξης μέθοδος του </a:t>
            </a:r>
            <a:r>
              <a:rPr lang="en-US" sz="2000" b="1" dirty="0" smtClean="0"/>
              <a:t>Fehlberg</a:t>
            </a:r>
            <a:r>
              <a:rPr lang="el-GR" sz="2000" b="1" dirty="0" smtClean="0"/>
              <a:t> (7, 11) </a:t>
            </a:r>
            <a:r>
              <a:rPr lang="el-GR" sz="2000" dirty="0" smtClean="0"/>
              <a:t>είναι προτιμότεροι όταν επιθυμούμε </a:t>
            </a:r>
            <a:r>
              <a:rPr lang="el-GR" sz="2000" b="1" dirty="0" smtClean="0"/>
              <a:t>υψηλή ακρίβεια</a:t>
            </a:r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3282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/>
          </a:bodyPr>
          <a:lstStyle/>
          <a:p>
            <a:pPr algn="r"/>
            <a:r>
              <a:rPr lang="el-GR" sz="7200" dirty="0" smtClean="0"/>
              <a:t>ΣΤΟΧΟΙ της ΕΡΓΑΣΙΑΣ</a:t>
            </a:r>
            <a:endParaRPr lang="el-GR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000" b="1" dirty="0" smtClean="0"/>
              <a:t>Μέθοδος </a:t>
            </a:r>
            <a:r>
              <a:rPr lang="en-US" sz="2000" b="1" dirty="0" smtClean="0"/>
              <a:t>Runge</a:t>
            </a:r>
            <a:r>
              <a:rPr lang="el-GR" sz="2000" b="1" dirty="0" smtClean="0"/>
              <a:t>-</a:t>
            </a:r>
            <a:r>
              <a:rPr lang="en-US" sz="2000" b="1" dirty="0" smtClean="0"/>
              <a:t>Kutta</a:t>
            </a:r>
            <a:r>
              <a:rPr lang="el-GR" sz="2000" b="1" dirty="0" smtClean="0"/>
              <a:t>: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Είναι μια </a:t>
            </a:r>
            <a:r>
              <a:rPr lang="el-GR" sz="2000" b="1" dirty="0" smtClean="0"/>
              <a:t>Αριθμητική Μέθοδος </a:t>
            </a:r>
            <a:r>
              <a:rPr lang="el-GR" sz="2000" dirty="0" smtClean="0"/>
              <a:t>η οποία </a:t>
            </a:r>
            <a:r>
              <a:rPr lang="el-GR" sz="2000" b="1" dirty="0" smtClean="0"/>
              <a:t>προσεγγίζει βήμα-βήμα την λύση </a:t>
            </a:r>
            <a:r>
              <a:rPr lang="el-GR" sz="2000" dirty="0" smtClean="0"/>
              <a:t>μιας διαφορικής εξίσωσης πρώτης τάξης συνοδευόμενη από μία αρχική συνθήκη                   (πρόβλημα αρχικών τιμών)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 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 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Από τα αποτελέσματα φαίνεται </a:t>
            </a:r>
            <a:r>
              <a:rPr lang="el-GR" sz="2000" b="1" dirty="0" smtClean="0"/>
              <a:t>ότι οι όγδοης τάξης μέθοδοι και η έβδομης τάξης μέθοδος του </a:t>
            </a:r>
            <a:r>
              <a:rPr lang="en-US" sz="2000" b="1" dirty="0" smtClean="0"/>
              <a:t>Fehlberg</a:t>
            </a:r>
            <a:r>
              <a:rPr lang="el-GR" sz="2000" b="1" dirty="0" smtClean="0"/>
              <a:t> (7, 11) </a:t>
            </a:r>
            <a:r>
              <a:rPr lang="el-GR" sz="2000" dirty="0" smtClean="0"/>
              <a:t>είναι προτιμότεροι όταν επιθυμούμε </a:t>
            </a:r>
            <a:r>
              <a:rPr lang="el-GR" sz="2000" b="1" dirty="0" smtClean="0"/>
              <a:t>υψηλή ακρίβεια</a:t>
            </a:r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Όμως θα μπορούσαμε </a:t>
            </a:r>
            <a:r>
              <a:rPr lang="el-GR" sz="2000" b="1" dirty="0" smtClean="0"/>
              <a:t>να προτείνουμε </a:t>
            </a:r>
            <a:r>
              <a:rPr lang="el-GR" sz="2000" dirty="0" smtClean="0"/>
              <a:t>την μέθοδο του </a:t>
            </a:r>
            <a:r>
              <a:rPr lang="en-US" sz="2000" b="1" dirty="0" smtClean="0"/>
              <a:t>Shanks</a:t>
            </a:r>
            <a:r>
              <a:rPr lang="el-GR" sz="2000" b="1" dirty="0" smtClean="0"/>
              <a:t> (8, 10) </a:t>
            </a:r>
            <a:r>
              <a:rPr lang="el-GR" sz="2000" dirty="0" smtClean="0"/>
              <a:t>επειδή χρειάζεται </a:t>
            </a:r>
            <a:r>
              <a:rPr lang="el-GR" sz="2000" b="1" dirty="0" smtClean="0"/>
              <a:t>τις λιγότερες συναρτήσεις αξιολόγησης</a:t>
            </a:r>
            <a:r>
              <a:rPr lang="el-GR" sz="2000" dirty="0" smtClean="0"/>
              <a:t> και </a:t>
            </a:r>
            <a:r>
              <a:rPr lang="el-GR" sz="2000" b="1" dirty="0" smtClean="0"/>
              <a:t>δίνει πολύ ακριβή αποτελέσματα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6"/>
            </a:pPr>
            <a:endParaRPr lang="en-US" sz="2000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4306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Από τα αποτελέσματα φαίνεται </a:t>
            </a:r>
            <a:r>
              <a:rPr lang="el-GR" sz="2000" b="1" dirty="0" smtClean="0"/>
              <a:t>ότι οι όγδοης τάξης μέθοδοι και η έβδομης τάξης μέθοδος του </a:t>
            </a:r>
            <a:r>
              <a:rPr lang="en-US" sz="2000" b="1" dirty="0" smtClean="0"/>
              <a:t>Fehlberg</a:t>
            </a:r>
            <a:r>
              <a:rPr lang="el-GR" sz="2000" b="1" dirty="0" smtClean="0"/>
              <a:t> (7, 11) </a:t>
            </a:r>
            <a:r>
              <a:rPr lang="el-GR" sz="2000" dirty="0" smtClean="0"/>
              <a:t>είναι προτιμότεροι όταν επιθυμούμε </a:t>
            </a:r>
            <a:r>
              <a:rPr lang="el-GR" sz="2000" b="1" dirty="0" smtClean="0"/>
              <a:t>υψηλή ακρίβεια</a:t>
            </a:r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Όμως θα μπορούσαμε </a:t>
            </a:r>
            <a:r>
              <a:rPr lang="el-GR" sz="2000" b="1" dirty="0" smtClean="0"/>
              <a:t>να προτείνουμε </a:t>
            </a:r>
            <a:r>
              <a:rPr lang="el-GR" sz="2000" dirty="0" smtClean="0"/>
              <a:t>την μέθοδο του </a:t>
            </a:r>
            <a:r>
              <a:rPr lang="en-US" sz="2000" b="1" dirty="0" smtClean="0"/>
              <a:t>Shanks</a:t>
            </a:r>
            <a:r>
              <a:rPr lang="el-GR" sz="2000" b="1" dirty="0" smtClean="0"/>
              <a:t> (8, 10) </a:t>
            </a:r>
            <a:r>
              <a:rPr lang="el-GR" sz="2000" dirty="0" smtClean="0"/>
              <a:t>επειδή χρειάζεται </a:t>
            </a:r>
            <a:r>
              <a:rPr lang="el-GR" sz="2000" b="1" dirty="0" smtClean="0"/>
              <a:t>τις λιγότερες συναρτήσεις αξιολόγησης</a:t>
            </a:r>
            <a:r>
              <a:rPr lang="el-GR" sz="2000" dirty="0" smtClean="0"/>
              <a:t> και </a:t>
            </a:r>
            <a:r>
              <a:rPr lang="el-GR" sz="2000" b="1" dirty="0" smtClean="0"/>
              <a:t>δίνει πολύ ακριβή αποτελέσματα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6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l-GR" sz="2000" b="1" dirty="0" smtClean="0"/>
              <a:t>Η επιλογή της μεθόδου και του βήματος </a:t>
            </a:r>
            <a:r>
              <a:rPr lang="en-US" sz="2000" b="1" dirty="0" smtClean="0"/>
              <a:t>h</a:t>
            </a:r>
            <a:r>
              <a:rPr lang="en-US" sz="2000" dirty="0" smtClean="0"/>
              <a:t> </a:t>
            </a:r>
            <a:r>
              <a:rPr lang="el-GR" sz="2000" b="1" dirty="0" smtClean="0"/>
              <a:t>εξαρτάται και από το πρόβλημα που είναι να επιλύσουμε      </a:t>
            </a:r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6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736258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endParaRPr lang="el-GR" sz="2000" dirty="0" smtClean="0"/>
          </a:p>
          <a:p>
            <a:pPr marL="457200" indent="-457200"/>
            <a:r>
              <a:rPr lang="el-GR" sz="2000" dirty="0" smtClean="0"/>
              <a:t>Για μια καλύτερη εικόνα για την συμπεριφορά των μεθόδων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b="1" dirty="0" smtClean="0"/>
              <a:t>όγδοης τάξης και τη μέθοδο του </a:t>
            </a:r>
            <a:r>
              <a:rPr lang="en-US" sz="2000" b="1" dirty="0" smtClean="0"/>
              <a:t>Fehlberg </a:t>
            </a:r>
            <a:r>
              <a:rPr lang="el-GR" sz="2000" b="1" dirty="0" smtClean="0"/>
              <a:t>(7, 11) </a:t>
            </a:r>
            <a:r>
              <a:rPr lang="el-GR" sz="2000" dirty="0" smtClean="0"/>
              <a:t>θα παρουσιάσουμε ένα απόσπασμα από ένα πίνακα της εργασίας όπου παρουσιάζει </a:t>
            </a:r>
            <a:r>
              <a:rPr lang="el-GR" sz="2000" b="1" dirty="0" smtClean="0"/>
              <a:t>το σφάλμα </a:t>
            </a:r>
            <a:r>
              <a:rPr lang="el-GR" sz="2000" dirty="0" smtClean="0"/>
              <a:t>για</a:t>
            </a:r>
            <a:r>
              <a:rPr lang="el-GR" sz="2000" b="1" dirty="0" smtClean="0"/>
              <a:t> </a:t>
            </a:r>
            <a:r>
              <a:rPr lang="en-US" sz="2000" b="1" dirty="0" smtClean="0"/>
              <a:t>h</a:t>
            </a:r>
            <a:r>
              <a:rPr lang="el-GR" sz="2000" b="1" dirty="0" smtClean="0"/>
              <a:t> = 0.5 </a:t>
            </a:r>
            <a:r>
              <a:rPr lang="el-GR" sz="2000" dirty="0" smtClean="0"/>
              <a:t>και για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 = 0.1 </a:t>
            </a:r>
            <a:r>
              <a:rPr lang="el-GR" sz="2000" dirty="0" smtClean="0"/>
              <a:t>στις τιμές </a:t>
            </a:r>
            <a:r>
              <a:rPr lang="en-US" sz="2000" b="1" dirty="0" smtClean="0"/>
              <a:t>x</a:t>
            </a:r>
            <a:r>
              <a:rPr lang="el-GR" sz="2000" b="1" dirty="0" smtClean="0"/>
              <a:t> = 0.5 </a:t>
            </a:r>
            <a:r>
              <a:rPr lang="el-GR" sz="2000" dirty="0" smtClean="0"/>
              <a:t>και</a:t>
            </a:r>
            <a:r>
              <a:rPr lang="el-GR" sz="2000" b="1" dirty="0" smtClean="0"/>
              <a:t> </a:t>
            </a:r>
            <a:r>
              <a:rPr lang="en-US" sz="2000" b="1" dirty="0" smtClean="0"/>
              <a:t>x</a:t>
            </a:r>
            <a:r>
              <a:rPr lang="el-GR" sz="2000" b="1" dirty="0" smtClean="0"/>
              <a:t> = 10 </a:t>
            </a:r>
            <a:r>
              <a:rPr lang="el-GR" sz="2000" dirty="0" smtClean="0"/>
              <a:t> </a:t>
            </a: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533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635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35635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356356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356357" name="Equation" r:id="rId6" imgW="914400" imgH="198720" progId="Equation.DSMT4">
              <p:embed/>
            </p:oleObj>
          </a:graphicData>
        </a:graphic>
      </p:graphicFrame>
      <p:pic>
        <p:nvPicPr>
          <p:cNvPr id="11" name="10 - Εικόνα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6" y="1357298"/>
            <a:ext cx="8072494" cy="5429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Παρατηρήσεις</a:t>
            </a:r>
            <a:r>
              <a:rPr lang="el-GR" sz="2000" b="1" dirty="0" smtClean="0"/>
              <a:t>:</a:t>
            </a: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7378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Παρατηρήσεις: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Το </a:t>
            </a:r>
            <a:r>
              <a:rPr lang="el-GR" sz="2000" b="1" dirty="0" smtClean="0"/>
              <a:t>μέγιστο σφάλμα (</a:t>
            </a:r>
            <a:r>
              <a:rPr lang="en-US" sz="2000" b="1" dirty="0" smtClean="0"/>
              <a:t>maxe</a:t>
            </a:r>
            <a:r>
              <a:rPr lang="el-GR" sz="2000" b="1" dirty="0" smtClean="0"/>
              <a:t>)</a:t>
            </a:r>
            <a:r>
              <a:rPr lang="en-US" sz="2000" b="1" dirty="0" smtClean="0"/>
              <a:t> </a:t>
            </a:r>
            <a:r>
              <a:rPr lang="el-GR" sz="2000" dirty="0" smtClean="0"/>
              <a:t>των αποτελεσμάτων </a:t>
            </a:r>
            <a:r>
              <a:rPr lang="el-GR" sz="2000" b="1" dirty="0" smtClean="0"/>
              <a:t>της Δ.Ε. 4 </a:t>
            </a:r>
            <a:r>
              <a:rPr lang="el-GR" sz="2000" dirty="0" smtClean="0"/>
              <a:t>που υπολογίζονται με τη </a:t>
            </a:r>
            <a:r>
              <a:rPr lang="el-GR" sz="2000" b="1" dirty="0" smtClean="0"/>
              <a:t>μέθοδο </a:t>
            </a:r>
            <a:r>
              <a:rPr lang="en-US" sz="2000" b="1" dirty="0" smtClean="0"/>
              <a:t>Gill</a:t>
            </a:r>
            <a:r>
              <a:rPr lang="el-GR" sz="2000" b="1" dirty="0" smtClean="0"/>
              <a:t> (4,4) </a:t>
            </a:r>
            <a:r>
              <a:rPr lang="el-GR" sz="2000" dirty="0" smtClean="0"/>
              <a:t>για:</a:t>
            </a:r>
            <a:r>
              <a:rPr lang="el-GR" sz="2000" b="1" dirty="0" smtClean="0"/>
              <a:t> </a:t>
            </a:r>
          </a:p>
          <a:p>
            <a:pPr marL="457200" indent="-457200">
              <a:buNone/>
            </a:pPr>
            <a:r>
              <a:rPr lang="el-GR" sz="2000" b="1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                        </a:t>
            </a:r>
            <a:r>
              <a:rPr lang="en-US" sz="2000" b="1" dirty="0" smtClean="0"/>
              <a:t>maxe </a:t>
            </a:r>
            <a:r>
              <a:rPr lang="el-GR" sz="2000" b="1" dirty="0" smtClean="0"/>
              <a:t>= 14.096337847997347  </a:t>
            </a:r>
          </a:p>
          <a:p>
            <a:pPr marL="457200" indent="-457200">
              <a:buNone/>
            </a:pPr>
            <a:r>
              <a:rPr lang="el-GR" sz="2000" b="1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 0.01                     </a:t>
            </a:r>
            <a:r>
              <a:rPr lang="en-US" sz="2000" b="1" dirty="0" smtClean="0"/>
              <a:t>maxe</a:t>
            </a:r>
            <a:r>
              <a:rPr lang="el-GR" sz="2000" b="1" dirty="0" smtClean="0"/>
              <a:t>= 8.347317634616* 10</a:t>
            </a:r>
            <a:r>
              <a:rPr lang="el-GR" sz="2000" b="1" baseline="30000" dirty="0" smtClean="0"/>
              <a:t>-5</a:t>
            </a:r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88576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2242571" y="2643182"/>
          <a:ext cx="1615049" cy="500066"/>
        </p:xfrm>
        <a:graphic>
          <a:graphicData uri="http://schemas.openxmlformats.org/presentationml/2006/ole">
            <p:oleObj spid="_x0000_s885763" name="Equation" r:id="rId4" imgW="190440" imgH="139680" progId="Equation.DSMT4">
              <p:embed/>
            </p:oleObj>
          </a:graphicData>
        </a:graphic>
      </p:graphicFrame>
      <p:graphicFrame>
        <p:nvGraphicFramePr>
          <p:cNvPr id="357381" name="Object 5"/>
          <p:cNvGraphicFramePr>
            <a:graphicFrameLocks noChangeAspect="1"/>
          </p:cNvGraphicFramePr>
          <p:nvPr/>
        </p:nvGraphicFramePr>
        <p:xfrm>
          <a:off x="2269341" y="3073398"/>
          <a:ext cx="1445403" cy="498478"/>
        </p:xfrm>
        <a:graphic>
          <a:graphicData uri="http://schemas.openxmlformats.org/presentationml/2006/ole">
            <p:oleObj spid="_x0000_s885764" name="Equation" r:id="rId5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Παρατηρήσεις: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Το </a:t>
            </a:r>
            <a:r>
              <a:rPr lang="el-GR" sz="2000" b="1" dirty="0" smtClean="0"/>
              <a:t>μέγιστο σφάλμα (</a:t>
            </a:r>
            <a:r>
              <a:rPr lang="en-US" sz="2000" b="1" dirty="0" smtClean="0"/>
              <a:t>maxe</a:t>
            </a:r>
            <a:r>
              <a:rPr lang="el-GR" sz="2000" b="1" dirty="0" smtClean="0"/>
              <a:t>)</a:t>
            </a:r>
            <a:r>
              <a:rPr lang="en-US" sz="2000" b="1" dirty="0" smtClean="0"/>
              <a:t> </a:t>
            </a:r>
            <a:r>
              <a:rPr lang="el-GR" sz="2000" dirty="0" smtClean="0"/>
              <a:t>των αποτελεσμάτων </a:t>
            </a:r>
            <a:r>
              <a:rPr lang="el-GR" sz="2000" b="1" dirty="0" smtClean="0"/>
              <a:t>της Δ.Ε. 4 </a:t>
            </a:r>
            <a:r>
              <a:rPr lang="el-GR" sz="2000" dirty="0" smtClean="0"/>
              <a:t>που υπολογίζονται με τη </a:t>
            </a:r>
            <a:r>
              <a:rPr lang="el-GR" sz="2000" b="1" dirty="0" smtClean="0"/>
              <a:t>μέθοδο </a:t>
            </a:r>
            <a:r>
              <a:rPr lang="en-US" sz="2000" b="1" dirty="0" smtClean="0"/>
              <a:t>Gill</a:t>
            </a:r>
            <a:r>
              <a:rPr lang="el-GR" sz="2000" b="1" dirty="0" smtClean="0"/>
              <a:t> (4,4) </a:t>
            </a:r>
            <a:r>
              <a:rPr lang="el-GR" sz="2000" dirty="0" smtClean="0"/>
              <a:t>για:</a:t>
            </a:r>
            <a:r>
              <a:rPr lang="el-GR" sz="2000" b="1" dirty="0" smtClean="0"/>
              <a:t> </a:t>
            </a:r>
          </a:p>
          <a:p>
            <a:pPr marL="457200" indent="-457200">
              <a:buNone/>
            </a:pPr>
            <a:r>
              <a:rPr lang="el-GR" sz="2000" b="1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                        </a:t>
            </a:r>
            <a:r>
              <a:rPr lang="en-US" sz="2000" b="1" dirty="0" smtClean="0"/>
              <a:t>maxe </a:t>
            </a:r>
            <a:r>
              <a:rPr lang="el-GR" sz="2000" b="1" dirty="0" smtClean="0"/>
              <a:t>= 14.096337847997347  </a:t>
            </a:r>
          </a:p>
          <a:p>
            <a:pPr marL="457200" indent="-457200">
              <a:buNone/>
            </a:pPr>
            <a:r>
              <a:rPr lang="el-GR" sz="2000" b="1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 0.01                     </a:t>
            </a:r>
            <a:r>
              <a:rPr lang="en-US" sz="2000" b="1" dirty="0" smtClean="0"/>
              <a:t>maxe</a:t>
            </a:r>
            <a:r>
              <a:rPr lang="el-GR" sz="2000" b="1" dirty="0" smtClean="0"/>
              <a:t>= 8.347317634616* 10</a:t>
            </a:r>
            <a:r>
              <a:rPr lang="el-GR" sz="2000" b="1" baseline="30000" dirty="0" smtClean="0"/>
              <a:t>-5</a:t>
            </a:r>
          </a:p>
          <a:p>
            <a:pPr marL="457200" indent="-457200">
              <a:buNone/>
            </a:pPr>
            <a:r>
              <a:rPr lang="el-GR" sz="2000" dirty="0" smtClean="0"/>
              <a:t>Ακόμη με</a:t>
            </a:r>
          </a:p>
          <a:p>
            <a:pPr marL="457200" indent="-457200">
              <a:buNone/>
            </a:pPr>
            <a:r>
              <a:rPr lang="el-GR" sz="2000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 </a:t>
            </a:r>
            <a:r>
              <a:rPr lang="el-GR" sz="2000" dirty="0" smtClean="0"/>
              <a:t>και με την </a:t>
            </a:r>
            <a:r>
              <a:rPr lang="el-GR" sz="2000" b="1" dirty="0" smtClean="0"/>
              <a:t>μέθοδο του </a:t>
            </a:r>
            <a:r>
              <a:rPr lang="en-US" sz="2000" b="1" dirty="0" smtClean="0"/>
              <a:t>Fehlberg</a:t>
            </a:r>
            <a:r>
              <a:rPr lang="el-GR" sz="2000" b="1" dirty="0" smtClean="0"/>
              <a:t> (8, 13) </a:t>
            </a:r>
            <a:r>
              <a:rPr lang="el-GR" sz="2000" dirty="0" smtClean="0"/>
              <a:t>το μέγιστο σφάλμα των αποτελεσμάτων της </a:t>
            </a:r>
            <a:r>
              <a:rPr lang="el-GR" sz="2000" b="1" dirty="0" smtClean="0"/>
              <a:t>ίδιας Δ.Ε. </a:t>
            </a:r>
            <a:r>
              <a:rPr lang="el-GR" sz="2000" dirty="0" smtClean="0"/>
              <a:t>είναι:</a:t>
            </a:r>
          </a:p>
          <a:p>
            <a:pPr marL="457200" indent="-457200">
              <a:buNone/>
            </a:pPr>
            <a:r>
              <a:rPr lang="el-GR" sz="2000" dirty="0" smtClean="0"/>
              <a:t>                  </a:t>
            </a:r>
            <a:r>
              <a:rPr lang="en-US" sz="2000" b="1" dirty="0" smtClean="0"/>
              <a:t>maxe </a:t>
            </a:r>
            <a:r>
              <a:rPr lang="el-GR" sz="2000" b="1" dirty="0" smtClean="0"/>
              <a:t>=7.169881428126* 10</a:t>
            </a:r>
            <a:r>
              <a:rPr lang="el-GR" sz="2000" b="1" baseline="30000" dirty="0" smtClean="0"/>
              <a:t>-6</a:t>
            </a: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840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2242571" y="2643182"/>
          <a:ext cx="1615049" cy="500066"/>
        </p:xfrm>
        <a:graphic>
          <a:graphicData uri="http://schemas.openxmlformats.org/presentationml/2006/ole">
            <p:oleObj spid="_x0000_s358403" name="Equation" r:id="rId4" imgW="190440" imgH="139680" progId="Equation.DSMT4">
              <p:embed/>
            </p:oleObj>
          </a:graphicData>
        </a:graphic>
      </p:graphicFrame>
      <p:graphicFrame>
        <p:nvGraphicFramePr>
          <p:cNvPr id="357381" name="Object 5"/>
          <p:cNvGraphicFramePr>
            <a:graphicFrameLocks noChangeAspect="1"/>
          </p:cNvGraphicFramePr>
          <p:nvPr/>
        </p:nvGraphicFramePr>
        <p:xfrm>
          <a:off x="2269341" y="3073398"/>
          <a:ext cx="1445403" cy="498478"/>
        </p:xfrm>
        <a:graphic>
          <a:graphicData uri="http://schemas.openxmlformats.org/presentationml/2006/ole">
            <p:oleObj spid="_x0000_s358404" name="Equation" r:id="rId5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Παρατηρήσεις: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Το </a:t>
            </a:r>
            <a:r>
              <a:rPr lang="el-GR" sz="2000" b="1" dirty="0" smtClean="0"/>
              <a:t>μέγιστο σφάλμα (</a:t>
            </a:r>
            <a:r>
              <a:rPr lang="en-US" sz="2000" b="1" dirty="0" smtClean="0"/>
              <a:t>maxe</a:t>
            </a:r>
            <a:r>
              <a:rPr lang="el-GR" sz="2000" b="1" dirty="0" smtClean="0"/>
              <a:t>)</a:t>
            </a:r>
            <a:r>
              <a:rPr lang="en-US" sz="2000" b="1" dirty="0" smtClean="0"/>
              <a:t> </a:t>
            </a:r>
            <a:r>
              <a:rPr lang="el-GR" sz="2000" dirty="0" smtClean="0"/>
              <a:t>των αποτελεσμάτων </a:t>
            </a:r>
            <a:r>
              <a:rPr lang="el-GR" sz="2000" b="1" dirty="0" smtClean="0"/>
              <a:t>της Δ.Ε. 4 </a:t>
            </a:r>
            <a:r>
              <a:rPr lang="el-GR" sz="2000" dirty="0" smtClean="0"/>
              <a:t>που υπολογίζονται με τη </a:t>
            </a:r>
            <a:r>
              <a:rPr lang="el-GR" sz="2000" b="1" dirty="0" smtClean="0"/>
              <a:t>μέθοδο </a:t>
            </a:r>
            <a:r>
              <a:rPr lang="en-US" sz="2000" b="1" dirty="0" smtClean="0"/>
              <a:t>Gill</a:t>
            </a:r>
            <a:r>
              <a:rPr lang="el-GR" sz="2000" b="1" dirty="0" smtClean="0"/>
              <a:t> (4,4) </a:t>
            </a:r>
            <a:r>
              <a:rPr lang="el-GR" sz="2000" dirty="0" smtClean="0"/>
              <a:t>για:</a:t>
            </a:r>
            <a:r>
              <a:rPr lang="el-GR" sz="2000" b="1" dirty="0" smtClean="0"/>
              <a:t> </a:t>
            </a:r>
          </a:p>
          <a:p>
            <a:pPr marL="457200" indent="-457200">
              <a:buNone/>
            </a:pPr>
            <a:r>
              <a:rPr lang="el-GR" sz="2000" b="1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                        </a:t>
            </a:r>
            <a:r>
              <a:rPr lang="en-US" sz="2000" b="1" dirty="0" smtClean="0"/>
              <a:t>maxe </a:t>
            </a:r>
            <a:r>
              <a:rPr lang="el-GR" sz="2000" b="1" dirty="0" smtClean="0"/>
              <a:t>= 14.096337847997347  </a:t>
            </a:r>
          </a:p>
          <a:p>
            <a:pPr marL="457200" indent="-457200">
              <a:buNone/>
            </a:pPr>
            <a:r>
              <a:rPr lang="el-GR" sz="2000" b="1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 0.01                     </a:t>
            </a:r>
            <a:r>
              <a:rPr lang="en-US" sz="2000" b="1" dirty="0" smtClean="0"/>
              <a:t>maxe</a:t>
            </a:r>
            <a:r>
              <a:rPr lang="el-GR" sz="2000" b="1" dirty="0" smtClean="0"/>
              <a:t>= 8.347317634616* 10</a:t>
            </a:r>
            <a:r>
              <a:rPr lang="el-GR" sz="2000" b="1" baseline="30000" dirty="0" smtClean="0"/>
              <a:t>-5</a:t>
            </a:r>
          </a:p>
          <a:p>
            <a:pPr marL="457200" indent="-457200">
              <a:buNone/>
            </a:pPr>
            <a:r>
              <a:rPr lang="el-GR" sz="2000" dirty="0" smtClean="0"/>
              <a:t>Ακόμη με</a:t>
            </a:r>
          </a:p>
          <a:p>
            <a:pPr marL="457200" indent="-457200">
              <a:buNone/>
            </a:pPr>
            <a:r>
              <a:rPr lang="el-GR" sz="2000" dirty="0" smtClean="0"/>
              <a:t>      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 </a:t>
            </a:r>
            <a:r>
              <a:rPr lang="el-GR" sz="2000" dirty="0" smtClean="0"/>
              <a:t>και με την </a:t>
            </a:r>
            <a:r>
              <a:rPr lang="el-GR" sz="2000" b="1" dirty="0" smtClean="0"/>
              <a:t>μέθοδο του </a:t>
            </a:r>
            <a:r>
              <a:rPr lang="en-US" sz="2000" b="1" dirty="0" smtClean="0"/>
              <a:t>Fehlberg</a:t>
            </a:r>
            <a:r>
              <a:rPr lang="el-GR" sz="2000" b="1" dirty="0" smtClean="0"/>
              <a:t> (8, 13) </a:t>
            </a:r>
            <a:r>
              <a:rPr lang="el-GR" sz="2000" dirty="0" smtClean="0"/>
              <a:t>το μέγιστο σφάλμα των αποτελεσμάτων της </a:t>
            </a:r>
            <a:r>
              <a:rPr lang="el-GR" sz="2000" b="1" dirty="0" smtClean="0"/>
              <a:t>ίδιας Δ.Ε. </a:t>
            </a:r>
            <a:r>
              <a:rPr lang="el-GR" sz="2000" dirty="0" smtClean="0"/>
              <a:t>είναι:</a:t>
            </a:r>
          </a:p>
          <a:p>
            <a:pPr marL="457200" indent="-457200">
              <a:buNone/>
            </a:pPr>
            <a:r>
              <a:rPr lang="el-GR" sz="2000" dirty="0" smtClean="0"/>
              <a:t>                  </a:t>
            </a:r>
            <a:r>
              <a:rPr lang="en-US" sz="2000" b="1" dirty="0" smtClean="0"/>
              <a:t>maxe </a:t>
            </a:r>
            <a:r>
              <a:rPr lang="el-GR" sz="2000" b="1" dirty="0" smtClean="0"/>
              <a:t>=7.169881428126* 10</a:t>
            </a:r>
            <a:r>
              <a:rPr lang="el-GR" sz="2000" b="1" baseline="30000" dirty="0" smtClean="0"/>
              <a:t>-6</a:t>
            </a:r>
            <a:endParaRPr lang="el-GR" sz="2000" b="1" dirty="0" smtClean="0"/>
          </a:p>
          <a:p>
            <a:pPr marL="457200" indent="-457200">
              <a:buNone/>
            </a:pPr>
            <a:r>
              <a:rPr lang="el-GR" sz="2000" dirty="0" smtClean="0"/>
              <a:t>Τέλος </a:t>
            </a:r>
            <a:r>
              <a:rPr lang="el-GR" sz="2000" b="1" u="sng" dirty="0" smtClean="0">
                <a:solidFill>
                  <a:srgbClr val="002060"/>
                </a:solidFill>
              </a:rPr>
              <a:t>ένας συνδυασμός </a:t>
            </a:r>
          </a:p>
          <a:p>
            <a:pPr marL="457200" indent="-457200">
              <a:buNone/>
            </a:pPr>
            <a:r>
              <a:rPr lang="el-GR" sz="2000" dirty="0" smtClean="0"/>
              <a:t> της </a:t>
            </a:r>
            <a:r>
              <a:rPr lang="el-GR" sz="2000" b="1" dirty="0" smtClean="0"/>
              <a:t>μεθόδου </a:t>
            </a:r>
            <a:r>
              <a:rPr lang="en-US" sz="2000" b="1" dirty="0" smtClean="0"/>
              <a:t>Fehlberg</a:t>
            </a:r>
            <a:r>
              <a:rPr lang="el-GR" sz="2000" b="1" dirty="0" smtClean="0"/>
              <a:t> (8, 13) </a:t>
            </a:r>
            <a:r>
              <a:rPr lang="el-GR" sz="2000" dirty="0" smtClean="0"/>
              <a:t>με την τιμή του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=0.01 </a:t>
            </a:r>
            <a:r>
              <a:rPr lang="el-GR" sz="2000" dirty="0" smtClean="0"/>
              <a:t>δίνει: </a:t>
            </a:r>
          </a:p>
          <a:p>
            <a:pPr marL="457200" indent="-457200">
              <a:buNone/>
            </a:pPr>
            <a:r>
              <a:rPr lang="el-GR" sz="2000" dirty="0" smtClean="0"/>
              <a:t>                        </a:t>
            </a:r>
            <a:r>
              <a:rPr lang="en-US" sz="2000" b="1" dirty="0" smtClean="0"/>
              <a:t>maxe</a:t>
            </a:r>
            <a:r>
              <a:rPr lang="el-GR" sz="2000" b="1" dirty="0" smtClean="0"/>
              <a:t> = 3.445165930315852* 10</a:t>
            </a:r>
            <a:r>
              <a:rPr lang="el-GR" sz="2000" b="1" baseline="30000" dirty="0" smtClean="0"/>
              <a:t>-9</a:t>
            </a: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5942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2242571" y="2643182"/>
          <a:ext cx="1615049" cy="500066"/>
        </p:xfrm>
        <a:graphic>
          <a:graphicData uri="http://schemas.openxmlformats.org/presentationml/2006/ole">
            <p:oleObj spid="_x0000_s359427" name="Equation" r:id="rId4" imgW="190440" imgH="139680" progId="Equation.DSMT4">
              <p:embed/>
            </p:oleObj>
          </a:graphicData>
        </a:graphic>
      </p:graphicFrame>
      <p:graphicFrame>
        <p:nvGraphicFramePr>
          <p:cNvPr id="357381" name="Object 5"/>
          <p:cNvGraphicFramePr>
            <a:graphicFrameLocks noChangeAspect="1"/>
          </p:cNvGraphicFramePr>
          <p:nvPr/>
        </p:nvGraphicFramePr>
        <p:xfrm>
          <a:off x="2269341" y="3073398"/>
          <a:ext cx="1445403" cy="498478"/>
        </p:xfrm>
        <a:graphic>
          <a:graphicData uri="http://schemas.openxmlformats.org/presentationml/2006/ole">
            <p:oleObj spid="_x0000_s359428" name="Equation" r:id="rId5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000" dirty="0" smtClean="0"/>
              <a:t>Η</a:t>
            </a:r>
            <a:r>
              <a:rPr lang="el-GR" sz="2000" b="1" dirty="0" smtClean="0"/>
              <a:t> αυξανόμενη ακρίβεια </a:t>
            </a:r>
            <a:r>
              <a:rPr lang="el-GR" sz="2000" dirty="0" smtClean="0"/>
              <a:t>που επιτυγχάνεται </a:t>
            </a:r>
            <a:r>
              <a:rPr lang="el-GR" sz="2000" b="1" dirty="0" smtClean="0"/>
              <a:t>μεταξύ γειτονικής τάξης</a:t>
            </a:r>
            <a:r>
              <a:rPr lang="el-GR" sz="2000" dirty="0" smtClean="0"/>
              <a:t> μεθόδων </a:t>
            </a:r>
            <a:r>
              <a:rPr lang="el-GR" sz="2000" b="1" dirty="0" smtClean="0"/>
              <a:t>είναι μεταξύ του δέκα και του εκατό </a:t>
            </a:r>
            <a:r>
              <a:rPr lang="el-GR" sz="2000" dirty="0" smtClean="0"/>
              <a:t>και </a:t>
            </a:r>
            <a:r>
              <a:rPr lang="el-GR" sz="2000" b="1" dirty="0" smtClean="0"/>
              <a:t>από τέταρτης σε όγδοης τάξης </a:t>
            </a:r>
            <a:r>
              <a:rPr lang="el-GR" sz="2000" dirty="0" smtClean="0"/>
              <a:t>είναι </a:t>
            </a:r>
            <a:r>
              <a:rPr lang="el-GR" sz="2000" b="1" dirty="0" smtClean="0"/>
              <a:t>μεταξύ του 10</a:t>
            </a:r>
            <a:r>
              <a:rPr lang="el-GR" sz="2000" b="1" baseline="30000" dirty="0" smtClean="0"/>
              <a:t>6</a:t>
            </a:r>
            <a:r>
              <a:rPr lang="el-GR" sz="2000" b="1" dirty="0" smtClean="0"/>
              <a:t> και 10</a:t>
            </a:r>
            <a:r>
              <a:rPr lang="el-GR" sz="2000" b="1" baseline="30000" dirty="0" smtClean="0"/>
              <a:t>8</a:t>
            </a:r>
            <a:r>
              <a:rPr lang="el-GR" sz="2000" b="1" dirty="0" smtClean="0"/>
              <a:t> </a:t>
            </a:r>
            <a:r>
              <a:rPr lang="el-GR" sz="2000" dirty="0" smtClean="0"/>
              <a:t>ενώ οι </a:t>
            </a:r>
            <a:r>
              <a:rPr lang="el-GR" sz="2000" b="1" dirty="0" smtClean="0"/>
              <a:t>αντίστοιχοι χρόνοι </a:t>
            </a:r>
            <a:r>
              <a:rPr lang="el-GR" sz="2000" dirty="0" smtClean="0"/>
              <a:t>υπολογισμού </a:t>
            </a:r>
            <a:r>
              <a:rPr lang="el-GR" sz="2000" b="1" dirty="0" smtClean="0"/>
              <a:t>είναι περίπου το ίδιο</a:t>
            </a:r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6045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dirty="0" smtClean="0"/>
              <a:t>Θα δοθούν οι </a:t>
            </a:r>
            <a:r>
              <a:rPr lang="el-GR" sz="2000" b="1" dirty="0" smtClean="0"/>
              <a:t>γραφικές παραστάσεις </a:t>
            </a:r>
            <a:r>
              <a:rPr lang="el-GR" sz="2000" dirty="0" smtClean="0"/>
              <a:t>των </a:t>
            </a:r>
            <a:r>
              <a:rPr lang="el-GR" sz="2000" b="1" dirty="0" smtClean="0">
                <a:solidFill>
                  <a:schemeClr val="tx2"/>
                </a:solidFill>
              </a:rPr>
              <a:t>ακριβών λύσεων</a:t>
            </a:r>
            <a:r>
              <a:rPr lang="el-GR" sz="2000" dirty="0" smtClean="0"/>
              <a:t> για κάθε διαφορική εξίσωση που μελετήσαμε </a:t>
            </a:r>
            <a:r>
              <a:rPr lang="el-GR" sz="2000" b="1" dirty="0" smtClean="0">
                <a:solidFill>
                  <a:schemeClr val="tx2"/>
                </a:solidFill>
              </a:rPr>
              <a:t>με μπλε χρώμα</a:t>
            </a:r>
            <a:r>
              <a:rPr lang="el-GR" sz="2000" dirty="0" smtClean="0"/>
              <a:t>, οι αντίστοιχες των </a:t>
            </a:r>
            <a:r>
              <a:rPr lang="el-GR" sz="2000" b="1" dirty="0" smtClean="0">
                <a:solidFill>
                  <a:srgbClr val="FF0000"/>
                </a:solidFill>
              </a:rPr>
              <a:t>αριθμητικών λύσεων με κόκκινο</a:t>
            </a:r>
            <a:r>
              <a:rPr lang="el-GR" sz="2000" b="1" dirty="0" smtClean="0"/>
              <a:t> </a:t>
            </a:r>
            <a:r>
              <a:rPr lang="el-GR" sz="2000" dirty="0" smtClean="0"/>
              <a:t>και </a:t>
            </a:r>
            <a:r>
              <a:rPr lang="el-GR" sz="2000" b="1" dirty="0" smtClean="0">
                <a:solidFill>
                  <a:srgbClr val="00B050"/>
                </a:solidFill>
              </a:rPr>
              <a:t>του πραγματικού σφάλματος </a:t>
            </a:r>
            <a:r>
              <a:rPr lang="el-GR" sz="2000" dirty="0" smtClean="0"/>
              <a:t>με </a:t>
            </a:r>
            <a:r>
              <a:rPr lang="el-GR" sz="2000" b="1" dirty="0" smtClean="0">
                <a:solidFill>
                  <a:srgbClr val="00B050"/>
                </a:solidFill>
              </a:rPr>
              <a:t>πράσινο</a:t>
            </a:r>
            <a:r>
              <a:rPr lang="el-GR" sz="2000" dirty="0" smtClean="0"/>
              <a:t>, για κάθε </a:t>
            </a:r>
            <a:r>
              <a:rPr lang="en-US" sz="2000" b="1" dirty="0" smtClean="0"/>
              <a:t>x</a:t>
            </a:r>
            <a:r>
              <a:rPr lang="el-GR" sz="2000" b="1" dirty="0" smtClean="0"/>
              <a:t> στο [0,10] </a:t>
            </a:r>
          </a:p>
          <a:p>
            <a:pPr marL="457200" indent="-457200"/>
            <a:endParaRPr lang="el-GR" sz="2000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61474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000" b="1" dirty="0" smtClean="0"/>
              <a:t>Μέθοδος </a:t>
            </a:r>
            <a:r>
              <a:rPr lang="en-US" sz="2000" b="1" dirty="0" smtClean="0"/>
              <a:t>Runge</a:t>
            </a:r>
            <a:r>
              <a:rPr lang="el-GR" sz="2000" b="1" dirty="0" smtClean="0"/>
              <a:t>-</a:t>
            </a:r>
            <a:r>
              <a:rPr lang="en-US" sz="2000" b="1" dirty="0" smtClean="0"/>
              <a:t>Kutta</a:t>
            </a:r>
            <a:r>
              <a:rPr lang="el-GR" sz="2000" b="1" dirty="0" smtClean="0"/>
              <a:t>: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Είναι μια </a:t>
            </a:r>
            <a:r>
              <a:rPr lang="el-GR" sz="2000" b="1" dirty="0" smtClean="0"/>
              <a:t>Αριθμητική Μέθοδος </a:t>
            </a:r>
            <a:r>
              <a:rPr lang="el-GR" sz="2000" dirty="0" smtClean="0"/>
              <a:t>η οποία </a:t>
            </a:r>
            <a:r>
              <a:rPr lang="el-GR" sz="2000" b="1" dirty="0" smtClean="0"/>
              <a:t>προσεγγίζει βήμα-βήμα την λύση</a:t>
            </a:r>
            <a:r>
              <a:rPr lang="el-GR" sz="2000" dirty="0" smtClean="0"/>
              <a:t> μιας διαφορικής εξίσωσης πρώτης τάξης συνοδευόμενη από μία αρχική συνθήκη                   (πρόβλημα αρχικών τιμών)</a:t>
            </a:r>
          </a:p>
          <a:p>
            <a:endParaRPr lang="el-GR" sz="2000" dirty="0" smtClean="0"/>
          </a:p>
          <a:p>
            <a:r>
              <a:rPr lang="el-GR" sz="2000" b="1" dirty="0" smtClean="0"/>
              <a:t>Γενικός Τύπος </a:t>
            </a:r>
            <a:r>
              <a:rPr lang="en-US" sz="2000" b="1" dirty="0" smtClean="0"/>
              <a:t>Runge-Kutta</a:t>
            </a:r>
            <a:r>
              <a:rPr lang="el-GR" sz="2000" b="1" dirty="0" smtClean="0"/>
              <a:t>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όπου</a:t>
            </a:r>
          </a:p>
          <a:p>
            <a:pPr>
              <a:buNone/>
            </a:pPr>
            <a:r>
              <a:rPr lang="el-GR" sz="2000" b="1" dirty="0" smtClean="0"/>
              <a:t>     </a:t>
            </a:r>
          </a:p>
          <a:p>
            <a:pPr>
              <a:buNone/>
            </a:pPr>
            <a:r>
              <a:rPr lang="el-GR" sz="2000" b="1" dirty="0" smtClean="0"/>
              <a:t>                                                                    ,  </a:t>
            </a:r>
            <a:r>
              <a:rPr lang="en-US" sz="2000" b="1" dirty="0" smtClean="0"/>
              <a:t> 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= 0</a:t>
            </a:r>
            <a:r>
              <a:rPr lang="el-GR" sz="2000" b="1" dirty="0" smtClean="0"/>
              <a:t> </a:t>
            </a:r>
          </a:p>
          <a:p>
            <a:pPr>
              <a:buNone/>
            </a:pPr>
            <a:r>
              <a:rPr lang="el-GR" sz="2000" dirty="0" smtClean="0"/>
              <a:t>για        </a:t>
            </a:r>
            <a:r>
              <a:rPr lang="en-US" sz="2000" dirty="0" smtClean="0"/>
              <a:t>i</a:t>
            </a:r>
            <a:r>
              <a:rPr lang="el-GR" sz="2000" dirty="0" smtClean="0"/>
              <a:t> = 1, 2, 3, . . . . ., ν</a:t>
            </a:r>
            <a:endParaRPr lang="el-GR" sz="2000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428750" y="5194319"/>
          <a:ext cx="4143375" cy="1020763"/>
        </p:xfrm>
        <a:graphic>
          <a:graphicData uri="http://schemas.openxmlformats.org/presentationml/2006/ole">
            <p:oleObj spid="_x0000_s35843" name="Equation" r:id="rId3" imgW="1803240" imgH="444240" progId="Equation.DSMT4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285984" y="4000504"/>
          <a:ext cx="2714644" cy="1014263"/>
        </p:xfrm>
        <a:graphic>
          <a:graphicData uri="http://schemas.openxmlformats.org/presentationml/2006/ole">
            <p:oleObj spid="_x0000_s35845" name="Equation" r:id="rId4" imgW="115560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dirty="0" smtClean="0"/>
              <a:t>Θα δοθούν οι </a:t>
            </a:r>
            <a:r>
              <a:rPr lang="el-GR" sz="2000" b="1" dirty="0" smtClean="0"/>
              <a:t>γραφικές παραστάσεις </a:t>
            </a:r>
            <a:r>
              <a:rPr lang="el-GR" sz="2000" dirty="0" smtClean="0"/>
              <a:t>των </a:t>
            </a:r>
            <a:r>
              <a:rPr lang="el-GR" sz="2000" b="1" dirty="0" smtClean="0">
                <a:solidFill>
                  <a:schemeClr val="tx2"/>
                </a:solidFill>
              </a:rPr>
              <a:t>ακριβών λύσεων</a:t>
            </a:r>
            <a:r>
              <a:rPr lang="el-GR" sz="2000" dirty="0" smtClean="0"/>
              <a:t> για κάθε διαφορική εξίσωση που μελετήσαμε </a:t>
            </a:r>
            <a:r>
              <a:rPr lang="el-GR" sz="2000" b="1" dirty="0" smtClean="0">
                <a:solidFill>
                  <a:schemeClr val="tx2"/>
                </a:solidFill>
              </a:rPr>
              <a:t>με μπλε χρώμα</a:t>
            </a:r>
            <a:r>
              <a:rPr lang="el-GR" sz="2000" dirty="0" smtClean="0"/>
              <a:t>, οι αντίστοιχες των </a:t>
            </a:r>
            <a:r>
              <a:rPr lang="el-GR" sz="2000" b="1" dirty="0" smtClean="0">
                <a:solidFill>
                  <a:srgbClr val="FF0000"/>
                </a:solidFill>
              </a:rPr>
              <a:t>αριθμητικών λύσεων με κόκκινο</a:t>
            </a:r>
            <a:r>
              <a:rPr lang="el-GR" sz="2000" b="1" dirty="0" smtClean="0"/>
              <a:t> </a:t>
            </a:r>
            <a:r>
              <a:rPr lang="el-GR" sz="2000" dirty="0" smtClean="0"/>
              <a:t>και </a:t>
            </a:r>
            <a:r>
              <a:rPr lang="el-GR" sz="2000" b="1" dirty="0" smtClean="0">
                <a:solidFill>
                  <a:srgbClr val="00B050"/>
                </a:solidFill>
              </a:rPr>
              <a:t>του πραγματικού σφάλματος </a:t>
            </a:r>
            <a:r>
              <a:rPr lang="el-GR" sz="2000" dirty="0" smtClean="0"/>
              <a:t>με </a:t>
            </a:r>
            <a:r>
              <a:rPr lang="el-GR" sz="2000" b="1" dirty="0" smtClean="0">
                <a:solidFill>
                  <a:srgbClr val="00B050"/>
                </a:solidFill>
              </a:rPr>
              <a:t>πράσινο</a:t>
            </a:r>
            <a:r>
              <a:rPr lang="el-GR" sz="2000" dirty="0" smtClean="0"/>
              <a:t>, για κάθε </a:t>
            </a:r>
            <a:r>
              <a:rPr lang="en-US" sz="2000" b="1" dirty="0" smtClean="0"/>
              <a:t>x</a:t>
            </a:r>
            <a:r>
              <a:rPr lang="el-GR" sz="2000" b="1" dirty="0" smtClean="0"/>
              <a:t> στο [0,10] </a:t>
            </a:r>
          </a:p>
          <a:p>
            <a:pPr marL="457200" indent="-457200"/>
            <a:endParaRPr lang="el-GR" sz="2000" dirty="0" smtClean="0"/>
          </a:p>
          <a:p>
            <a:pPr marL="457200" indent="-457200"/>
            <a:r>
              <a:rPr lang="el-GR" sz="2000" dirty="0" smtClean="0"/>
              <a:t>Η αριθμητική λύση κάθε διαφορικής εξίσωσης έχει εκτιμηθεί με την μέθοδο του </a:t>
            </a:r>
            <a:r>
              <a:rPr lang="en-US" sz="2000" b="1" dirty="0" smtClean="0"/>
              <a:t>Shanks</a:t>
            </a:r>
            <a:r>
              <a:rPr lang="el-GR" sz="2000" b="1" dirty="0" smtClean="0"/>
              <a:t> (8, 10) </a:t>
            </a:r>
            <a:r>
              <a:rPr lang="el-GR" sz="2000" dirty="0" smtClean="0"/>
              <a:t>με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=0.1</a:t>
            </a:r>
          </a:p>
          <a:p>
            <a:pPr marL="457200" indent="-457200"/>
            <a:endParaRPr lang="el-GR" sz="2000" dirty="0" smtClean="0"/>
          </a:p>
          <a:p>
            <a:pPr marL="457200" indent="-457200"/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66594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dirty="0" smtClean="0"/>
              <a:t>Θα δοθούν οι </a:t>
            </a:r>
            <a:r>
              <a:rPr lang="el-GR" sz="2000" b="1" dirty="0" smtClean="0"/>
              <a:t>γραφικές παραστάσεις </a:t>
            </a:r>
            <a:r>
              <a:rPr lang="el-GR" sz="2000" dirty="0" smtClean="0"/>
              <a:t>των </a:t>
            </a:r>
            <a:r>
              <a:rPr lang="el-GR" sz="2000" b="1" dirty="0" smtClean="0">
                <a:solidFill>
                  <a:schemeClr val="tx2"/>
                </a:solidFill>
              </a:rPr>
              <a:t>ακριβών λύσεων</a:t>
            </a:r>
            <a:r>
              <a:rPr lang="el-GR" sz="2000" dirty="0" smtClean="0"/>
              <a:t> για κάθε διαφορική εξίσωση που μελετήσαμε </a:t>
            </a:r>
            <a:r>
              <a:rPr lang="el-GR" sz="2000" b="1" dirty="0" smtClean="0">
                <a:solidFill>
                  <a:schemeClr val="tx2"/>
                </a:solidFill>
              </a:rPr>
              <a:t>με μπλε χρώμα</a:t>
            </a:r>
            <a:r>
              <a:rPr lang="el-GR" sz="2000" dirty="0" smtClean="0"/>
              <a:t>, οι αντίστοιχες των </a:t>
            </a:r>
            <a:r>
              <a:rPr lang="el-GR" sz="2000" b="1" dirty="0" smtClean="0">
                <a:solidFill>
                  <a:srgbClr val="FF0000"/>
                </a:solidFill>
              </a:rPr>
              <a:t>αριθμητικών λύσεων με κόκκινο</a:t>
            </a:r>
            <a:r>
              <a:rPr lang="el-GR" sz="2000" b="1" dirty="0" smtClean="0"/>
              <a:t> </a:t>
            </a:r>
            <a:r>
              <a:rPr lang="el-GR" sz="2000" dirty="0" smtClean="0"/>
              <a:t>και </a:t>
            </a:r>
            <a:r>
              <a:rPr lang="el-GR" sz="2000" b="1" dirty="0" smtClean="0">
                <a:solidFill>
                  <a:srgbClr val="00B050"/>
                </a:solidFill>
              </a:rPr>
              <a:t>του πραγματικού σφάλματος </a:t>
            </a:r>
            <a:r>
              <a:rPr lang="el-GR" sz="2000" dirty="0" smtClean="0"/>
              <a:t>με </a:t>
            </a:r>
            <a:r>
              <a:rPr lang="el-GR" sz="2000" b="1" dirty="0" smtClean="0">
                <a:solidFill>
                  <a:srgbClr val="00B050"/>
                </a:solidFill>
              </a:rPr>
              <a:t>πράσινο</a:t>
            </a:r>
            <a:r>
              <a:rPr lang="el-GR" sz="2000" dirty="0" smtClean="0"/>
              <a:t>, για κάθε </a:t>
            </a:r>
            <a:r>
              <a:rPr lang="en-US" sz="2000" b="1" dirty="0" smtClean="0"/>
              <a:t>x</a:t>
            </a:r>
            <a:r>
              <a:rPr lang="el-GR" sz="2000" b="1" dirty="0" smtClean="0"/>
              <a:t> στο [0,10] </a:t>
            </a:r>
          </a:p>
          <a:p>
            <a:pPr marL="457200" indent="-457200"/>
            <a:endParaRPr lang="el-GR" sz="2000" dirty="0" smtClean="0"/>
          </a:p>
          <a:p>
            <a:pPr marL="457200" indent="-457200"/>
            <a:r>
              <a:rPr lang="el-GR" sz="2000" dirty="0" smtClean="0"/>
              <a:t>Η αριθμητική λύση κάθε διαφορικής εξίσωσης έχει εκτιμηθεί με την μέθοδο του </a:t>
            </a:r>
            <a:r>
              <a:rPr lang="en-US" sz="2000" b="1" dirty="0" smtClean="0"/>
              <a:t>Shanks</a:t>
            </a:r>
            <a:r>
              <a:rPr lang="el-GR" sz="2000" b="1" dirty="0" smtClean="0"/>
              <a:t> (8, 10) </a:t>
            </a:r>
            <a:r>
              <a:rPr lang="el-GR" sz="2000" dirty="0" smtClean="0"/>
              <a:t>με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=0.1</a:t>
            </a:r>
          </a:p>
          <a:p>
            <a:pPr marL="457200" indent="-457200"/>
            <a:endParaRPr lang="el-GR" sz="2000" dirty="0" smtClean="0"/>
          </a:p>
          <a:p>
            <a:pPr marL="457200" indent="-457200"/>
            <a:r>
              <a:rPr lang="el-GR" sz="2000" dirty="0" smtClean="0"/>
              <a:t> Όλες οι γραφικές παραστάσεις έχουν υπολογιστεί στο </a:t>
            </a:r>
            <a:r>
              <a:rPr lang="en-US" sz="2000" b="1" dirty="0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και έχουν παρουσιαστεί όπως ακριβώς δίνονται από αυτό</a:t>
            </a: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6557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67618" name="Equation" r:id="rId3" imgW="914400" imgH="198720" progId="Equation.DSMT4">
              <p:embed/>
            </p:oleObj>
          </a:graphicData>
        </a:graphic>
      </p:graphicFrame>
      <p:pic>
        <p:nvPicPr>
          <p:cNvPr id="5" name="4 - Εικόνα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85860"/>
            <a:ext cx="8001057" cy="5572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68642" name="Equation" r:id="rId3" imgW="914400" imgH="198720" progId="Equation.DSMT4">
              <p:embed/>
            </p:oleObj>
          </a:graphicData>
        </a:graphic>
      </p:graphicFrame>
      <p:pic>
        <p:nvPicPr>
          <p:cNvPr id="6" name="5 - Εικόνα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85860"/>
            <a:ext cx="8001056" cy="5500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69666" name="Equation" r:id="rId3" imgW="914400" imgH="198720" progId="Equation.DSMT4">
              <p:embed/>
            </p:oleObj>
          </a:graphicData>
        </a:graphic>
      </p:graphicFrame>
      <p:pic>
        <p:nvPicPr>
          <p:cNvPr id="7" name="6 - Εικόνα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85860"/>
            <a:ext cx="8001024" cy="55777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Αποτελέσματα μεθόδων </a:t>
            </a:r>
            <a:br>
              <a:rPr lang="el-GR" sz="3200" dirty="0" smtClean="0"/>
            </a:b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 marL="457200" indent="-457200">
              <a:buFont typeface="+mj-lt"/>
              <a:buAutoNum type="arabicPeriod" startAt="2"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   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370690" name="Equation" r:id="rId3" imgW="914400" imgH="198720" progId="Equation.DSMT4">
              <p:embed/>
            </p:oleObj>
          </a:graphicData>
        </a:graphic>
      </p:graphicFrame>
      <p:pic>
        <p:nvPicPr>
          <p:cNvPr id="6" name="5 - Εικόνα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3" y="1285860"/>
            <a:ext cx="8001057" cy="5521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00174"/>
            <a:ext cx="7829576" cy="3571900"/>
          </a:xfrm>
        </p:spPr>
        <p:txBody>
          <a:bodyPr>
            <a:noAutofit/>
          </a:bodyPr>
          <a:lstStyle/>
          <a:p>
            <a:pPr algn="r"/>
            <a:r>
              <a:rPr lang="el-GR" sz="5400" dirty="0" smtClean="0"/>
              <a:t>Υπορουτίνες Μεθόδων </a:t>
            </a:r>
            <a:r>
              <a:rPr lang="en-US" sz="5400" dirty="0" smtClean="0"/>
              <a:t>Runge-Kutta</a:t>
            </a:r>
            <a:r>
              <a:rPr lang="el-GR" sz="5400" dirty="0" smtClean="0"/>
              <a:t> με Δυνατότητα Εκτίμησης του Σφάλματος </a:t>
            </a:r>
            <a:endParaRPr lang="el-GR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θα παρουσιασθούν παρακάτω </a:t>
            </a:r>
            <a:r>
              <a:rPr lang="el-GR" sz="2000" b="1" dirty="0" smtClean="0"/>
              <a:t>βασίζονται σε ενσωματωμένους τύπους </a:t>
            </a:r>
            <a:r>
              <a:rPr lang="en-US" sz="2000" b="1" dirty="0" smtClean="0"/>
              <a:t>Runge</a:t>
            </a:r>
            <a:r>
              <a:rPr lang="el-GR" sz="2000" b="1" dirty="0" smtClean="0"/>
              <a:t>-</a:t>
            </a:r>
            <a:r>
              <a:rPr lang="en-US" sz="2000" b="1" dirty="0" smtClean="0"/>
              <a:t>Kutta</a:t>
            </a:r>
            <a:r>
              <a:rPr lang="el-GR" sz="2000" dirty="0" smtClean="0"/>
              <a:t> </a:t>
            </a:r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θα παρουσιασθούν παρακάτω </a:t>
            </a:r>
            <a:r>
              <a:rPr lang="el-GR" sz="2000" b="1" dirty="0" smtClean="0"/>
              <a:t>βασίζονται σε ενσωματωμένους τύπους </a:t>
            </a:r>
            <a:r>
              <a:rPr lang="en-US" sz="2000" b="1" dirty="0" smtClean="0"/>
              <a:t>Runge</a:t>
            </a:r>
            <a:r>
              <a:rPr lang="el-GR" sz="2000" b="1" dirty="0" smtClean="0"/>
              <a:t>-</a:t>
            </a:r>
            <a:r>
              <a:rPr lang="en-US" sz="2000" b="1" dirty="0" smtClean="0"/>
              <a:t>Kutta</a:t>
            </a:r>
            <a:r>
              <a:rPr lang="el-GR" sz="2000" dirty="0" smtClean="0"/>
              <a:t> </a:t>
            </a:r>
          </a:p>
          <a:p>
            <a:endParaRPr lang="el-GR" sz="2000" dirty="0" smtClean="0"/>
          </a:p>
          <a:p>
            <a:r>
              <a:rPr lang="el-GR" sz="2000" dirty="0" smtClean="0"/>
              <a:t>και όπως και οι συναρτήσεις που παρουσιάσθηκαν πιο πριν μπορούν να </a:t>
            </a:r>
            <a:r>
              <a:rPr lang="el-GR" sz="2000" b="1" dirty="0" smtClean="0"/>
              <a:t>λύνουν κάθε είδους πρόβλημα αρχικών τιμών </a:t>
            </a:r>
            <a:r>
              <a:rPr lang="el-GR" sz="2000" dirty="0" smtClean="0"/>
              <a:t>καθώς και </a:t>
            </a:r>
            <a:r>
              <a:rPr lang="el-GR" sz="2000" b="1" dirty="0" smtClean="0"/>
              <a:t>κάθε είδους σύστημα διαφορικών εξισώσεων σε αυτή τη μορφή</a:t>
            </a:r>
            <a:endParaRPr lang="el-GR" sz="2000" dirty="0" smtClean="0"/>
          </a:p>
          <a:p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υπορουτίνες που θα παρουσιασθούν παρακάτω </a:t>
            </a:r>
            <a:r>
              <a:rPr lang="el-GR" sz="2000" b="1" dirty="0" smtClean="0"/>
              <a:t>βασίζονται σε ενσωματωμένους τύπους </a:t>
            </a:r>
            <a:r>
              <a:rPr lang="en-US" sz="2000" b="1" dirty="0" smtClean="0"/>
              <a:t>Runge</a:t>
            </a:r>
            <a:r>
              <a:rPr lang="el-GR" sz="2000" b="1" dirty="0" smtClean="0"/>
              <a:t>-</a:t>
            </a:r>
            <a:r>
              <a:rPr lang="en-US" sz="2000" b="1" dirty="0" smtClean="0"/>
              <a:t>Kutta</a:t>
            </a:r>
            <a:r>
              <a:rPr lang="el-GR" sz="2000" dirty="0" smtClean="0"/>
              <a:t> </a:t>
            </a:r>
          </a:p>
          <a:p>
            <a:endParaRPr lang="el-GR" sz="2000" dirty="0" smtClean="0"/>
          </a:p>
          <a:p>
            <a:r>
              <a:rPr lang="el-GR" sz="2000" dirty="0" smtClean="0"/>
              <a:t>και όπως και οι συναρτήσεις που παρουσιάσθηκαν πιο πριν μπορούν να </a:t>
            </a:r>
            <a:r>
              <a:rPr lang="el-GR" sz="2000" b="1" dirty="0" smtClean="0"/>
              <a:t>λύνουν κάθε είδους πρόβλημα αρχικών τιμών </a:t>
            </a:r>
            <a:r>
              <a:rPr lang="el-GR" sz="2000" dirty="0" smtClean="0"/>
              <a:t>καθώς και </a:t>
            </a:r>
            <a:r>
              <a:rPr lang="el-GR" sz="2000" b="1" dirty="0" smtClean="0"/>
              <a:t>κάθε είδους σύστημα διαφορικών εξισώσεων σε αυτή τη μορφή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000" b="1" dirty="0" smtClean="0"/>
              <a:t>Επιπλέον</a:t>
            </a:r>
            <a:r>
              <a:rPr lang="el-GR" sz="2000" dirty="0" smtClean="0"/>
              <a:t> έχουν την δυνατότητα να δίνουν και μια </a:t>
            </a:r>
            <a:r>
              <a:rPr lang="el-GR" sz="2000" b="1" dirty="0" smtClean="0"/>
              <a:t>εκτίμηση του σφάλματος αποκοπής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Υπολογισμός των Άγνωστων Παραμέτρων </a:t>
            </a:r>
            <a:r>
              <a:rPr lang="en-US" sz="2000" b="1" dirty="0" smtClean="0"/>
              <a:t>w</a:t>
            </a:r>
            <a:r>
              <a:rPr lang="en-US" sz="2000" b="1" baseline="-25000" dirty="0" smtClean="0"/>
              <a:t>i</a:t>
            </a:r>
            <a:r>
              <a:rPr lang="el-GR" sz="2000" b="1" dirty="0" smtClean="0"/>
              <a:t>, </a:t>
            </a:r>
            <a:r>
              <a:rPr lang="en-US" sz="2000" b="1" dirty="0" smtClean="0"/>
              <a:t>c</a:t>
            </a:r>
            <a:r>
              <a:rPr lang="en-US" sz="2000" b="1" baseline="-25000" dirty="0" smtClean="0"/>
              <a:t>i</a:t>
            </a:r>
            <a:r>
              <a:rPr lang="el-GR" sz="2000" b="1" dirty="0" smtClean="0"/>
              <a:t> και </a:t>
            </a:r>
            <a:r>
              <a:rPr lang="en-US" sz="2000" b="1" dirty="0" smtClean="0"/>
              <a:t>a</a:t>
            </a:r>
            <a:r>
              <a:rPr lang="en-US" sz="2000" b="1" baseline="-25000" dirty="0" smtClean="0"/>
              <a:t>ij</a:t>
            </a:r>
            <a:r>
              <a:rPr lang="el-GR" sz="2000" b="1" dirty="0" smtClean="0"/>
              <a:t> </a:t>
            </a:r>
          </a:p>
          <a:p>
            <a:pPr>
              <a:buNone/>
            </a:pPr>
            <a:endParaRPr lang="el-GR" sz="2000" b="1" dirty="0" smtClean="0"/>
          </a:p>
          <a:p>
            <a:pPr algn="just">
              <a:buNone/>
            </a:pPr>
            <a:r>
              <a:rPr lang="el-GR" sz="2000" dirty="0" smtClean="0"/>
              <a:t>    Για να υπολογιστούν οι άγνωστοι παράμετροι </a:t>
            </a:r>
            <a:r>
              <a:rPr lang="en-US" sz="2000" dirty="0" smtClean="0"/>
              <a:t>w</a:t>
            </a:r>
            <a:r>
              <a:rPr lang="en-US" sz="2000" baseline="-25000" dirty="0" smtClean="0"/>
              <a:t>i</a:t>
            </a:r>
            <a:r>
              <a:rPr lang="el-GR" sz="2000" dirty="0" smtClean="0"/>
              <a:t> (συντελεστές βάρους)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i</a:t>
            </a:r>
            <a:r>
              <a:rPr lang="el-GR" sz="2000" dirty="0" smtClean="0"/>
              <a:t> και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ij</a:t>
            </a:r>
            <a:r>
              <a:rPr lang="el-GR" sz="2000" dirty="0" smtClean="0"/>
              <a:t> στον γενικό τύπο </a:t>
            </a:r>
            <a:r>
              <a:rPr lang="en-US" sz="2000" dirty="0" smtClean="0"/>
              <a:t>Runge-</a:t>
            </a:r>
            <a:r>
              <a:rPr lang="en-US" sz="2000" dirty="0" err="1" smtClean="0"/>
              <a:t>kutta</a:t>
            </a:r>
            <a:r>
              <a:rPr lang="el-GR" sz="2000" dirty="0" smtClean="0"/>
              <a:t>, αναπτύσσουμε την 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n</a:t>
            </a:r>
            <a:r>
              <a:rPr lang="el-GR" sz="2000" baseline="-25000" dirty="0" smtClean="0"/>
              <a:t>+1 </a:t>
            </a:r>
            <a:r>
              <a:rPr lang="el-GR" sz="2000" dirty="0" smtClean="0"/>
              <a:t>σε δυνάμεις του </a:t>
            </a:r>
            <a:r>
              <a:rPr lang="en-US" sz="2000" dirty="0" smtClean="0"/>
              <a:t>h</a:t>
            </a:r>
            <a:r>
              <a:rPr lang="el-GR" sz="2000" dirty="0" smtClean="0"/>
              <a:t> έτσι ώστε να συμφωνεί με τη λύση της διαφορικής εξίσωσης σε έναν αριθμό όρων της σειράς </a:t>
            </a:r>
            <a:r>
              <a:rPr lang="en-US" sz="2000" dirty="0" smtClean="0"/>
              <a:t>Taylor</a:t>
            </a:r>
            <a:r>
              <a:rPr lang="el-GR" sz="2000" dirty="0" smtClean="0"/>
              <a:t>. Δηλαδή αναπτύσσομε την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                    </a:t>
            </a:r>
          </a:p>
          <a:p>
            <a:pPr algn="just">
              <a:buNone/>
            </a:pPr>
            <a:r>
              <a:rPr lang="en-US" sz="2000" dirty="0" smtClean="0"/>
              <a:t>   </a:t>
            </a:r>
          </a:p>
          <a:p>
            <a:pPr algn="just">
              <a:buNone/>
            </a:pPr>
            <a:r>
              <a:rPr lang="en-US" sz="2000" dirty="0" smtClean="0"/>
              <a:t>     </a:t>
            </a:r>
            <a:r>
              <a:rPr lang="el-GR" sz="2000" dirty="0" smtClean="0"/>
              <a:t>μέχρι ν όρους αντικαθιστώντας</a:t>
            </a:r>
            <a:r>
              <a:rPr lang="en-US" sz="2000" dirty="0" smtClean="0"/>
              <a:t> </a:t>
            </a:r>
            <a:r>
              <a:rPr lang="el-GR" sz="2000" dirty="0" smtClean="0"/>
              <a:t>τα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στην παράσταση, αναπτύσσομε και την σειρά </a:t>
            </a:r>
            <a:r>
              <a:rPr lang="en-US" sz="2000" dirty="0" smtClean="0"/>
              <a:t>Taylor </a:t>
            </a:r>
            <a:r>
              <a:rPr lang="el-GR" sz="2000" dirty="0" smtClean="0"/>
              <a:t>μέχρι τον όρο που περιέχει το </a:t>
            </a:r>
            <a:r>
              <a:rPr lang="en-US" sz="2000" dirty="0" smtClean="0"/>
              <a:t>h</a:t>
            </a:r>
            <a:r>
              <a:rPr lang="el-GR" sz="2000" baseline="30000" dirty="0" smtClean="0"/>
              <a:t>ν</a:t>
            </a:r>
            <a:r>
              <a:rPr lang="el-GR" sz="2000" dirty="0" smtClean="0"/>
              <a:t> και εξισώνοντας τους συντελεστές των ομοβάθμιων όρων, λαμβάνουμε ένα σύστημα το οποίο αν το λύσουμε παίρνουμε τις παραμέτρους που ζητάμε</a:t>
            </a:r>
          </a:p>
          <a:p>
            <a:pPr algn="just">
              <a:buNone/>
            </a:pPr>
            <a:endParaRPr lang="el-GR" sz="2000" dirty="0" smtClean="0"/>
          </a:p>
          <a:p>
            <a:pPr>
              <a:buNone/>
            </a:pPr>
            <a:endParaRPr lang="el-GR" sz="2000" b="1" dirty="0" smtClean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786050" y="3929066"/>
          <a:ext cx="2643206" cy="785818"/>
        </p:xfrm>
        <a:graphic>
          <a:graphicData uri="http://schemas.openxmlformats.org/presentationml/2006/ole">
            <p:oleObj spid="_x0000_s36866" name="Equation" r:id="rId3" imgW="114300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δομή των υπορουτίνων είναι η εξής:</a:t>
            </a:r>
          </a:p>
          <a:p>
            <a:pPr>
              <a:buNone/>
            </a:pPr>
            <a:r>
              <a:rPr lang="el-GR" sz="1800" dirty="0" smtClean="0"/>
              <a:t>           </a:t>
            </a:r>
          </a:p>
          <a:p>
            <a:pPr>
              <a:buNone/>
            </a:pPr>
            <a:r>
              <a:rPr lang="el-GR" sz="2000" b="1" dirty="0" smtClean="0"/>
              <a:t>     </a:t>
            </a:r>
            <a:r>
              <a:rPr lang="el-GR" sz="2200" b="1" dirty="0" smtClean="0"/>
              <a:t>[x, y, T, e, yem]= όνομα_συνάρτησης (f, k, h, n)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2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80258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δομή των υπορουτίνων είναι η εξής:</a:t>
            </a:r>
          </a:p>
          <a:p>
            <a:pPr>
              <a:buNone/>
            </a:pPr>
            <a:r>
              <a:rPr lang="el-GR" sz="1800" dirty="0" smtClean="0"/>
              <a:t>           </a:t>
            </a:r>
          </a:p>
          <a:p>
            <a:pPr>
              <a:buNone/>
            </a:pPr>
            <a:r>
              <a:rPr lang="el-GR" sz="2000" b="1" dirty="0" smtClean="0"/>
              <a:t>     </a:t>
            </a:r>
            <a:r>
              <a:rPr lang="el-GR" sz="2200" b="1" dirty="0" smtClean="0"/>
              <a:t>[x, y, T, e, yem]= όνομα_συνάρτησης (f, k, h, n)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200" b="1" dirty="0" smtClean="0"/>
              <a:t>Έξοδοι                                                                    Είσοδοι </a:t>
            </a:r>
          </a:p>
          <a:p>
            <a:pPr>
              <a:buNone/>
            </a:pPr>
            <a:endParaRPr lang="el-GR" sz="2200" b="1" dirty="0" smtClean="0"/>
          </a:p>
          <a:p>
            <a:endParaRPr lang="el-GR" sz="22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8128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480259" name="Object 3"/>
          <p:cNvGraphicFramePr>
            <a:graphicFrameLocks noChangeAspect="1"/>
          </p:cNvGraphicFramePr>
          <p:nvPr/>
        </p:nvGraphicFramePr>
        <p:xfrm>
          <a:off x="785786" y="2643182"/>
          <a:ext cx="1869769" cy="958856"/>
        </p:xfrm>
        <a:graphic>
          <a:graphicData uri="http://schemas.openxmlformats.org/presentationml/2006/ole">
            <p:oleObj spid="_x0000_s481283" name="Equation" r:id="rId4" imgW="190440" imgH="203040" progId="Equation.DSMT4">
              <p:embed/>
            </p:oleObj>
          </a:graphicData>
        </a:graphic>
      </p:graphicFrame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6643702" y="2643182"/>
          <a:ext cx="1428760" cy="1069480"/>
        </p:xfrm>
        <a:graphic>
          <a:graphicData uri="http://schemas.openxmlformats.org/presentationml/2006/ole">
            <p:oleObj spid="_x0000_s481284" name="Equation" r:id="rId5" imgW="1904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δομή των υπορουτίνων είναι η εξής:</a:t>
            </a:r>
          </a:p>
          <a:p>
            <a:pPr>
              <a:buNone/>
            </a:pPr>
            <a:r>
              <a:rPr lang="el-GR" sz="1800" dirty="0" smtClean="0"/>
              <a:t>           </a:t>
            </a:r>
          </a:p>
          <a:p>
            <a:pPr>
              <a:buNone/>
            </a:pPr>
            <a:r>
              <a:rPr lang="el-GR" sz="2000" b="1" dirty="0" smtClean="0"/>
              <a:t>     </a:t>
            </a:r>
            <a:r>
              <a:rPr lang="el-GR" sz="2200" b="1" dirty="0" smtClean="0"/>
              <a:t>[x, y, T, e, yem]= όνομα_συνάρτησης (</a:t>
            </a:r>
            <a:r>
              <a:rPr lang="el-GR" sz="2200" b="1" dirty="0" smtClean="0">
                <a:solidFill>
                  <a:srgbClr val="FF0000"/>
                </a:solidFill>
              </a:rPr>
              <a:t>f, k, h, n</a:t>
            </a:r>
            <a:r>
              <a:rPr lang="el-GR" sz="2200" b="1" dirty="0" smtClean="0"/>
              <a:t>)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200" b="1" dirty="0" smtClean="0"/>
              <a:t>                                                                                </a:t>
            </a:r>
            <a:r>
              <a:rPr lang="el-GR" sz="2200" b="1" dirty="0" smtClean="0">
                <a:solidFill>
                  <a:srgbClr val="FF0000"/>
                </a:solidFill>
              </a:rPr>
              <a:t>Είσοδοι</a:t>
            </a:r>
            <a:r>
              <a:rPr lang="el-GR" sz="2200" b="1" dirty="0" smtClean="0"/>
              <a:t> </a:t>
            </a:r>
          </a:p>
          <a:p>
            <a:pPr>
              <a:buNone/>
            </a:pPr>
            <a:endParaRPr lang="el-GR" sz="2200" b="1" dirty="0" smtClean="0"/>
          </a:p>
          <a:p>
            <a:r>
              <a:rPr lang="el-GR" sz="2200" b="1" dirty="0" smtClean="0"/>
              <a:t> </a:t>
            </a:r>
            <a:r>
              <a:rPr lang="el-GR" sz="2000" dirty="0" smtClean="0"/>
              <a:t>Τα </a:t>
            </a:r>
            <a:r>
              <a:rPr lang="el-GR" sz="2000" b="1" dirty="0" smtClean="0"/>
              <a:t>δεδομένα εισόδου </a:t>
            </a:r>
            <a:r>
              <a:rPr lang="el-GR" sz="2000" dirty="0" smtClean="0"/>
              <a:t>είναι </a:t>
            </a:r>
            <a:r>
              <a:rPr lang="el-GR" sz="2000" b="1" dirty="0" smtClean="0">
                <a:solidFill>
                  <a:srgbClr val="FF0000"/>
                </a:solidFill>
              </a:rPr>
              <a:t>ίδια</a:t>
            </a:r>
            <a:r>
              <a:rPr lang="el-GR" sz="2000" dirty="0" smtClean="0"/>
              <a:t> </a:t>
            </a:r>
            <a:r>
              <a:rPr lang="el-GR" sz="2000" b="1" dirty="0" smtClean="0"/>
              <a:t>με αυτά των προηγούμενων υπορουτίνων</a:t>
            </a:r>
            <a:r>
              <a:rPr lang="el-GR" sz="2000" dirty="0" smtClean="0"/>
              <a:t> που παρουσιάσαμε</a:t>
            </a:r>
            <a:r>
              <a:rPr lang="el-GR" sz="2200" b="1" dirty="0" smtClean="0"/>
              <a:t>        </a:t>
            </a:r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8230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6643702" y="2643182"/>
          <a:ext cx="1428760" cy="1069480"/>
        </p:xfrm>
        <a:graphic>
          <a:graphicData uri="http://schemas.openxmlformats.org/presentationml/2006/ole">
            <p:oleObj spid="_x0000_s482308" name="Equation" r:id="rId4" imgW="1904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Στις εξόδους παίρνουμε </a:t>
            </a:r>
            <a:r>
              <a:rPr lang="el-GR" sz="2000" b="1" u="sng" dirty="0" smtClean="0"/>
              <a:t>επιπλέον</a:t>
            </a:r>
            <a:r>
              <a:rPr lang="el-GR" sz="2000" b="1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000" b="1" dirty="0" smtClean="0"/>
              <a:t>Ένα πίνακα Τ</a:t>
            </a:r>
            <a:r>
              <a:rPr lang="en-US" sz="2000" b="1" baseline="-25000" dirty="0" smtClean="0"/>
              <a:t>n x m</a:t>
            </a:r>
            <a:r>
              <a:rPr lang="el-GR" sz="2000" dirty="0" smtClean="0"/>
              <a:t>, όπου τα στοιχεία </a:t>
            </a:r>
            <a:r>
              <a:rPr lang="en-US" sz="2000" b="1" dirty="0" smtClean="0"/>
              <a:t>T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 </a:t>
            </a:r>
            <a:r>
              <a:rPr lang="el-GR" sz="2000" dirty="0" smtClean="0"/>
              <a:t>της κάθε στήλης του είναι οι εκτιμήσεις του σφάλματος αποκοπής των αντίστοιχων προσεγγίσεων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για </a:t>
            </a:r>
            <a:r>
              <a:rPr lang="en-US" sz="2000" dirty="0" smtClean="0"/>
              <a:t>i</a:t>
            </a:r>
            <a:r>
              <a:rPr lang="el-GR" sz="2000" dirty="0" smtClean="0"/>
              <a:t> = 1, 2, . . . , </a:t>
            </a:r>
            <a:r>
              <a:rPr lang="en-US" sz="2000" dirty="0" smtClean="0"/>
              <a:t>m</a:t>
            </a:r>
            <a:r>
              <a:rPr lang="el-GR" sz="2000" dirty="0" smtClean="0"/>
              <a:t> που έχουν υπολογιστεί με ειδικούς τύπους</a:t>
            </a:r>
          </a:p>
          <a:p>
            <a:pPr marL="457200" lvl="0" indent="-457200">
              <a:buFont typeface="+mj-lt"/>
              <a:buAutoNum type="arabicPeriod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8333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Στις εξόδους παίρνουμε </a:t>
            </a:r>
            <a:r>
              <a:rPr lang="el-GR" sz="2000" b="1" u="sng" dirty="0" smtClean="0"/>
              <a:t>επιπλέον</a:t>
            </a:r>
            <a:r>
              <a:rPr lang="el-GR" sz="2000" b="1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000" b="1" dirty="0" smtClean="0"/>
              <a:t>Ένα πίνακα Τ</a:t>
            </a:r>
            <a:r>
              <a:rPr lang="en-US" sz="2000" b="1" baseline="-25000" dirty="0" smtClean="0"/>
              <a:t>n x m</a:t>
            </a:r>
            <a:r>
              <a:rPr lang="el-GR" sz="2000" dirty="0" smtClean="0"/>
              <a:t>, όπου τα στοιχεία </a:t>
            </a:r>
            <a:r>
              <a:rPr lang="en-US" sz="2000" b="1" dirty="0" smtClean="0"/>
              <a:t>T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 </a:t>
            </a:r>
            <a:r>
              <a:rPr lang="el-GR" sz="2000" dirty="0" smtClean="0"/>
              <a:t>της κάθε στήλης του είναι οι εκτιμήσεις του σφάλματος αποκοπής των αντίστοιχων προσεγγίσεων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για </a:t>
            </a:r>
            <a:r>
              <a:rPr lang="en-US" sz="2000" dirty="0" smtClean="0"/>
              <a:t>i</a:t>
            </a:r>
            <a:r>
              <a:rPr lang="el-GR" sz="2000" dirty="0" smtClean="0"/>
              <a:t> = 1, 2, . . . , </a:t>
            </a:r>
            <a:r>
              <a:rPr lang="en-US" sz="2000" dirty="0" smtClean="0"/>
              <a:t>m</a:t>
            </a:r>
            <a:r>
              <a:rPr lang="el-GR" sz="2000" dirty="0" smtClean="0"/>
              <a:t> που έχουν υπολογιστεί με ειδικούς τύπους</a:t>
            </a:r>
          </a:p>
          <a:p>
            <a:pPr marL="457200" lvl="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Ένα πίνακα </a:t>
            </a:r>
            <a:r>
              <a:rPr lang="en-US" sz="2000" b="1" dirty="0" smtClean="0"/>
              <a:t>e </a:t>
            </a:r>
            <a:r>
              <a:rPr lang="en-US" sz="2000" b="1" baseline="-25000" dirty="0" smtClean="0"/>
              <a:t>n x m</a:t>
            </a:r>
            <a:r>
              <a:rPr lang="el-GR" sz="2000" dirty="0" smtClean="0"/>
              <a:t>, όπου τα στοιχεία </a:t>
            </a:r>
            <a:r>
              <a:rPr lang="en-US" sz="2000" b="1" dirty="0" err="1" smtClean="0"/>
              <a:t>e</a:t>
            </a:r>
            <a:r>
              <a:rPr lang="en-US" sz="2000" b="1" baseline="-25000" dirty="0" err="1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της κάθε στήλης του είναι οι εκτιμήσεις του σφάλματος αποκοπής των αντίστοιχων προσεγγίσεων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για </a:t>
            </a:r>
            <a:r>
              <a:rPr lang="en-US" sz="2000" dirty="0" smtClean="0"/>
              <a:t>i</a:t>
            </a:r>
            <a:r>
              <a:rPr lang="el-GR" sz="2000" dirty="0" smtClean="0"/>
              <a:t> = 1, 2, . . . , </a:t>
            </a:r>
            <a:r>
              <a:rPr lang="en-US" sz="2000" dirty="0" smtClean="0"/>
              <a:t>m</a:t>
            </a:r>
            <a:r>
              <a:rPr lang="el-GR" sz="2000" dirty="0" smtClean="0"/>
              <a:t>. Σε αυτή την περίπτωση η εκτίμηση του σφάλματος στο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</a:t>
            </a:r>
            <a:r>
              <a:rPr lang="el-GR" sz="2000" b="1" dirty="0" smtClean="0"/>
              <a:t>είναι διαφορά των προσεγγίσεων, για την συγκεκριμένη τιμή 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i</a:t>
            </a:r>
            <a:r>
              <a:rPr lang="el-GR" sz="2000" dirty="0" smtClean="0"/>
              <a:t>, που παίρνουμε </a:t>
            </a:r>
            <a:r>
              <a:rPr lang="el-GR" sz="2000" b="1" dirty="0" smtClean="0"/>
              <a:t>από τις δύο διαδικασίες που συνυπάρχουν στον ενσωματωμένο</a:t>
            </a:r>
            <a:r>
              <a:rPr lang="el-GR" sz="2000" dirty="0" smtClean="0"/>
              <a:t> τύπο που χρησιμοποιήσαμε</a:t>
            </a:r>
          </a:p>
          <a:p>
            <a:pPr marL="457200" lvl="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84354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sz="2000" b="1" dirty="0" smtClean="0"/>
              <a:t>Ένα πίνακα </a:t>
            </a:r>
            <a:r>
              <a:rPr lang="en-US" sz="2000" b="1" dirty="0" smtClean="0"/>
              <a:t>yem</a:t>
            </a:r>
            <a:r>
              <a:rPr lang="el-GR" sz="2000" dirty="0" smtClean="0"/>
              <a:t>, όπου τα στοιχεία της κάθε στήλης του είναι </a:t>
            </a:r>
            <a:r>
              <a:rPr lang="el-GR" sz="2000" b="1" dirty="0" smtClean="0"/>
              <a:t>οι προσεγγίσεις </a:t>
            </a:r>
            <a:r>
              <a:rPr lang="en-US" sz="2000" b="1" dirty="0" smtClean="0"/>
              <a:t>yem</a:t>
            </a:r>
            <a:r>
              <a:rPr lang="en-US" sz="2000" b="1" baseline="-25000" dirty="0" smtClean="0"/>
              <a:t>i</a:t>
            </a:r>
            <a:r>
              <a:rPr lang="el-GR" sz="2000" b="1" dirty="0" smtClean="0"/>
              <a:t> της αντίστοιχης λύσης </a:t>
            </a:r>
            <a:r>
              <a:rPr lang="en-US" sz="2000" b="1" dirty="0" smtClean="0"/>
              <a:t>y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i</a:t>
            </a:r>
            <a:r>
              <a:rPr lang="el-GR" sz="2000" b="1" dirty="0" smtClean="0"/>
              <a:t>) </a:t>
            </a:r>
            <a:r>
              <a:rPr lang="el-GR" sz="2000" dirty="0" smtClean="0"/>
              <a:t>για </a:t>
            </a:r>
            <a:r>
              <a:rPr lang="en-US" sz="2000" dirty="0" smtClean="0"/>
              <a:t>i</a:t>
            </a:r>
            <a:r>
              <a:rPr lang="el-GR" sz="2000" dirty="0" smtClean="0"/>
              <a:t> = 1, 2, . . . , </a:t>
            </a:r>
            <a:r>
              <a:rPr lang="en-US" sz="2000" dirty="0" smtClean="0"/>
              <a:t>m</a:t>
            </a:r>
            <a:r>
              <a:rPr lang="el-GR" sz="2000" dirty="0" smtClean="0"/>
              <a:t>, που υπολογίζεται από την επιπλέον διαδικασία που συνυπάρχει μέσα στον ενσωματωμένο τύπο     </a:t>
            </a:r>
            <a:r>
              <a:rPr lang="el-GR" sz="2000" b="1" dirty="0" smtClean="0"/>
              <a:t>η οποία δεν συμμετέχει στον υπολογισμό των αξιολογήσεων </a:t>
            </a:r>
            <a:r>
              <a:rPr lang="en-US" sz="2000" b="1" dirty="0" smtClean="0"/>
              <a:t>k</a:t>
            </a:r>
            <a:r>
              <a:rPr lang="en-US" sz="2000" b="1" baseline="-25000" dirty="0" smtClean="0"/>
              <a:t>i</a:t>
            </a:r>
            <a:endParaRPr lang="el-GR" sz="2000" b="1" dirty="0" smtClean="0"/>
          </a:p>
          <a:p>
            <a:pPr marL="457200" lvl="0" indent="-457200">
              <a:buFont typeface="+mj-lt"/>
              <a:buAutoNum type="arabicPeriod" startAt="3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το σύστημα: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και έστω ότι διαλέγουμε να λυθεί με την υπορουτίνα που κατασκευάσαμε για την </a:t>
            </a:r>
            <a:r>
              <a:rPr lang="el-GR" sz="2000" b="1" dirty="0" smtClean="0"/>
              <a:t>μέθοδο του </a:t>
            </a:r>
            <a:r>
              <a:rPr lang="en-US" sz="2000" b="1" dirty="0" err="1" smtClean="0"/>
              <a:t>Fehlberg</a:t>
            </a:r>
            <a:r>
              <a:rPr lang="el-GR" sz="2000" b="1" dirty="0" smtClean="0"/>
              <a:t> που περιέχει τύπο (5, 6) ενσωματωμένο μέσα σε τύπο (6,8)</a:t>
            </a:r>
            <a:r>
              <a:rPr lang="el-GR" sz="2000" dirty="0" smtClean="0"/>
              <a:t>, στο διάστημα </a:t>
            </a:r>
            <a:r>
              <a:rPr lang="en-US" sz="2000" b="1" dirty="0" smtClean="0"/>
              <a:t>k =</a:t>
            </a:r>
            <a:r>
              <a:rPr lang="el-GR" sz="2000" b="1" dirty="0" smtClean="0"/>
              <a:t> [0, 2] </a:t>
            </a:r>
            <a:r>
              <a:rPr lang="el-GR" sz="2000" dirty="0" smtClean="0"/>
              <a:t>με βήμα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</a:t>
            </a:r>
            <a:r>
              <a:rPr lang="el-GR" sz="2000" dirty="0" smtClean="0"/>
              <a:t>.</a:t>
            </a: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2038699" y="1928802"/>
          <a:ext cx="2819053" cy="2286016"/>
        </p:xfrm>
        <a:graphic>
          <a:graphicData uri="http://schemas.openxmlformats.org/presentationml/2006/ole">
            <p:oleObj spid="_x0000_s487426" name="Equation" r:id="rId3" imgW="1117440" imgH="1320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το σύστημα: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και έστω ότι διαλέγουμε να λυθεί με την υπορουτίνα που κατασκευάσαμε για την </a:t>
            </a:r>
            <a:r>
              <a:rPr lang="el-GR" sz="2000" b="1" dirty="0" smtClean="0"/>
              <a:t>μέθοδο του </a:t>
            </a:r>
            <a:r>
              <a:rPr lang="en-US" sz="2000" b="1" dirty="0" err="1" smtClean="0"/>
              <a:t>Fehlberg</a:t>
            </a:r>
            <a:r>
              <a:rPr lang="el-GR" sz="2000" b="1" dirty="0" smtClean="0"/>
              <a:t> που περιέχει τύπο (5, 6) ενσωματωμένο μέσα σε τύπο (6,8)</a:t>
            </a:r>
            <a:r>
              <a:rPr lang="el-GR" sz="2000" dirty="0" smtClean="0"/>
              <a:t>, στο διάστημα </a:t>
            </a:r>
            <a:r>
              <a:rPr lang="en-US" sz="2000" b="1" dirty="0" smtClean="0"/>
              <a:t>k =</a:t>
            </a:r>
            <a:r>
              <a:rPr lang="el-GR" sz="2000" b="1" dirty="0" smtClean="0"/>
              <a:t> [0, 2] </a:t>
            </a:r>
            <a:r>
              <a:rPr lang="el-GR" sz="2000" dirty="0" smtClean="0"/>
              <a:t>με βήμα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=0.2</a:t>
            </a:r>
            <a:r>
              <a:rPr lang="el-GR" sz="2000" dirty="0" smtClean="0"/>
              <a:t>.</a:t>
            </a: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r>
              <a:rPr lang="el-GR" sz="2000" dirty="0" smtClean="0"/>
              <a:t>Το όνομα της υπορουτίνας είναι </a:t>
            </a:r>
            <a:r>
              <a:rPr lang="el-GR" sz="2000" b="1" dirty="0" smtClean="0"/>
              <a:t>“</a:t>
            </a:r>
            <a:r>
              <a:rPr lang="fr-FR" sz="2000" b="1" dirty="0" err="1" smtClean="0"/>
              <a:t>sde</a:t>
            </a:r>
            <a:r>
              <a:rPr lang="en-US" sz="2000" b="1" dirty="0" smtClean="0"/>
              <a:t>F</a:t>
            </a:r>
            <a:r>
              <a:rPr lang="el-GR" sz="2000" b="1" dirty="0" smtClean="0"/>
              <a:t>56</a:t>
            </a:r>
            <a:r>
              <a:rPr lang="en-US" sz="2000" b="1" dirty="0" err="1" smtClean="0"/>
              <a:t>em</a:t>
            </a:r>
            <a:r>
              <a:rPr lang="el-GR" sz="2000" b="1" dirty="0" smtClean="0"/>
              <a:t>68”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2038699" y="1928802"/>
          <a:ext cx="2819053" cy="2286016"/>
        </p:xfrm>
        <a:graphic>
          <a:graphicData uri="http://schemas.openxmlformats.org/presentationml/2006/ole">
            <p:oleObj spid="_x0000_s488450" name="Equation" r:id="rId3" imgW="1117440" imgH="1320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Εισάγουμε στο </a:t>
            </a:r>
            <a:r>
              <a:rPr lang="en-US" sz="2000" b="1" dirty="0" smtClean="0"/>
              <a:t>Matlab</a:t>
            </a:r>
            <a:r>
              <a:rPr lang="el-GR" sz="2000" b="1" dirty="0" smtClean="0"/>
              <a:t> τις εντολές:</a:t>
            </a:r>
          </a:p>
          <a:p>
            <a:endParaRPr lang="el-GR" sz="2000" b="1" dirty="0" smtClean="0"/>
          </a:p>
          <a:p>
            <a:pPr>
              <a:buNone/>
            </a:pPr>
            <a:r>
              <a:rPr lang="fr-FR" sz="2000" dirty="0" smtClean="0"/>
              <a:t>&gt;&gt; f=@(</a:t>
            </a:r>
            <a:r>
              <a:rPr lang="fr-FR" sz="2000" dirty="0" err="1" smtClean="0"/>
              <a:t>x,y</a:t>
            </a:r>
            <a:r>
              <a:rPr lang="fr-FR" sz="2000" dirty="0" smtClean="0"/>
              <a:t>) [1/y(2),-1/y(1)];, k=[0,2];, n=[1,1];, h=0.2;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&gt;&gt; [</a:t>
            </a:r>
            <a:r>
              <a:rPr lang="fr-FR" sz="2000" dirty="0" err="1" smtClean="0"/>
              <a:t>x,y,T,e,yem</a:t>
            </a:r>
            <a:r>
              <a:rPr lang="fr-FR" sz="2000" dirty="0" smtClean="0"/>
              <a:t>]= sdeF56em68(</a:t>
            </a:r>
            <a:r>
              <a:rPr lang="fr-FR" sz="2000" dirty="0" err="1" smtClean="0"/>
              <a:t>f,k,h,n</a:t>
            </a:r>
            <a:r>
              <a:rPr lang="fr-FR" sz="2000" dirty="0" smtClean="0"/>
              <a:t>);</a:t>
            </a:r>
            <a:endParaRPr lang="el-GR" sz="2000" dirty="0" smtClean="0"/>
          </a:p>
          <a:p>
            <a:pPr>
              <a:buNone/>
            </a:pPr>
            <a:endParaRPr lang="el-GR" sz="2200" dirty="0" smtClean="0"/>
          </a:p>
          <a:p>
            <a:endParaRPr lang="el-GR" sz="2200" dirty="0" smtClean="0"/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200" b="1" dirty="0" smtClean="0"/>
              <a:t>Εισάγουμε στο </a:t>
            </a:r>
            <a:r>
              <a:rPr lang="en-US" sz="2200" b="1" dirty="0" smtClean="0"/>
              <a:t>Matlab</a:t>
            </a:r>
            <a:r>
              <a:rPr lang="el-GR" sz="2200" b="1" dirty="0" smtClean="0"/>
              <a:t> τις εντολές:</a:t>
            </a:r>
          </a:p>
          <a:p>
            <a:endParaRPr lang="el-GR" sz="2200" b="1" dirty="0" smtClean="0"/>
          </a:p>
          <a:p>
            <a:pPr>
              <a:buNone/>
            </a:pPr>
            <a:r>
              <a:rPr lang="fr-FR" sz="2200" dirty="0" smtClean="0"/>
              <a:t>&gt;&gt; f=@(</a:t>
            </a:r>
            <a:r>
              <a:rPr lang="fr-FR" sz="2200" dirty="0" err="1" smtClean="0"/>
              <a:t>x,y</a:t>
            </a:r>
            <a:r>
              <a:rPr lang="fr-FR" sz="2200" dirty="0" smtClean="0"/>
              <a:t>) [1/y(2),-1/y(1)];, k=[0,2];, n=[1,1];, h=0.2;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&gt;&gt; [</a:t>
            </a:r>
            <a:r>
              <a:rPr lang="fr-FR" sz="2200" dirty="0" err="1" smtClean="0"/>
              <a:t>x,y,T,e,yem</a:t>
            </a:r>
            <a:r>
              <a:rPr lang="fr-FR" sz="2200" dirty="0" smtClean="0"/>
              <a:t>]= sdeF56em68(</a:t>
            </a:r>
            <a:r>
              <a:rPr lang="fr-FR" sz="2200" dirty="0" err="1" smtClean="0"/>
              <a:t>f,k,h,n</a:t>
            </a:r>
            <a:r>
              <a:rPr lang="fr-FR" sz="2200" dirty="0" smtClean="0"/>
              <a:t>);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r>
              <a:rPr lang="el-GR" sz="2200" b="1" dirty="0" smtClean="0"/>
              <a:t>Σαν εξόδους παίρνουμε τα αποτελέσματα:</a:t>
            </a:r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&gt;&gt; y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 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y =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 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1.0000    1.0000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1.2214    0.8187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1.4918    0.6703</a:t>
            </a:r>
            <a:endParaRPr lang="el-GR" sz="2200" dirty="0" smtClean="0"/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9049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490499" name="Object 3"/>
          <p:cNvGraphicFramePr>
            <a:graphicFrameLocks noChangeAspect="1"/>
          </p:cNvGraphicFramePr>
          <p:nvPr/>
        </p:nvGraphicFramePr>
        <p:xfrm>
          <a:off x="2357422" y="5999457"/>
          <a:ext cx="1238258" cy="644253"/>
        </p:xfrm>
        <a:graphic>
          <a:graphicData uri="http://schemas.openxmlformats.org/presentationml/2006/ole">
            <p:oleObj spid="_x0000_s490499" name="Equation" r:id="rId4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000" b="1" dirty="0" smtClean="0"/>
              <a:t>Εφαρμόζοντας αναλυτικά την παραπάνω διαδικασία για δεύτερης τάξης διαφορική εξίσωση (ν = 2) παίρνουμε:</a:t>
            </a:r>
          </a:p>
          <a:p>
            <a:pPr>
              <a:buNone/>
            </a:pPr>
            <a:r>
              <a:rPr lang="el-GR" sz="1800" dirty="0" smtClean="0"/>
              <a:t>Κατ’ αρχάς Θέτουμε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dirty="0" smtClean="0"/>
              <a:t>              ,              ,        και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1800" dirty="0" smtClean="0"/>
              <a:t>Έτσι Από την άπειρη σειρά </a:t>
            </a:r>
            <a:r>
              <a:rPr lang="en-US" sz="1800" dirty="0" smtClean="0"/>
              <a:t>Taylor </a:t>
            </a:r>
            <a:r>
              <a:rPr lang="el-GR" sz="1800" dirty="0" smtClean="0"/>
              <a:t>για δύο μεταβλητές ισχύει: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dirty="0" smtClean="0"/>
              <a:t>          </a:t>
            </a:r>
            <a:endParaRPr lang="el-GR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71472" y="3143248"/>
          <a:ext cx="1143008" cy="674918"/>
        </p:xfrm>
        <a:graphic>
          <a:graphicData uri="http://schemas.openxmlformats.org/presentationml/2006/ole">
            <p:oleObj spid="_x0000_s37890" name="Equation" r:id="rId3" imgW="533160" imgH="393480" progId="Equation.DSMT4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071670" y="3143248"/>
          <a:ext cx="928694" cy="748580"/>
        </p:xfrm>
        <a:graphic>
          <a:graphicData uri="http://schemas.openxmlformats.org/presentationml/2006/ole">
            <p:oleObj spid="_x0000_s37891" name="Equation" r:id="rId4" imgW="545760" imgH="419040" progId="Equation.DSMT4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633914" y="3143248"/>
          <a:ext cx="1152532" cy="785818"/>
        </p:xfrm>
        <a:graphic>
          <a:graphicData uri="http://schemas.openxmlformats.org/presentationml/2006/ole">
            <p:oleObj spid="_x0000_s37893" name="Equation" r:id="rId5" imgW="698400" imgH="444240" progId="Equation.DSMT4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85720" y="4714884"/>
          <a:ext cx="8073983" cy="1571636"/>
        </p:xfrm>
        <a:graphic>
          <a:graphicData uri="http://schemas.openxmlformats.org/presentationml/2006/ole">
            <p:oleObj spid="_x0000_s37894" name="Equation" r:id="rId6" imgW="3555720" imgH="8125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200" dirty="0" smtClean="0"/>
              <a:t>    </a:t>
            </a:r>
            <a:r>
              <a:rPr lang="fr-FR" sz="2200" dirty="0" smtClean="0"/>
              <a:t>1.8221    0.5488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2.2255    0.4493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2.7183    0.3679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3.3201    0.3012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4.0552    0.2466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4.9530    0.2019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6.0496    0.1653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7.3891    0.1353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 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&gt;&gt; </a:t>
            </a:r>
            <a:r>
              <a:rPr lang="fr-FR" sz="2200" dirty="0" err="1" smtClean="0"/>
              <a:t>yem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 </a:t>
            </a:r>
            <a:endParaRPr lang="el-GR" sz="2200" dirty="0" smtClean="0"/>
          </a:p>
          <a:p>
            <a:pPr>
              <a:buNone/>
            </a:pPr>
            <a:r>
              <a:rPr lang="fr-FR" sz="2200" dirty="0" err="1" smtClean="0"/>
              <a:t>yem</a:t>
            </a:r>
            <a:r>
              <a:rPr lang="fr-FR" sz="2200" dirty="0" smtClean="0"/>
              <a:t> =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 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1.0000    1.0000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1.2214    0.8187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491522" name="Object 2"/>
          <p:cNvGraphicFramePr>
            <a:graphicFrameLocks noChangeAspect="1"/>
          </p:cNvGraphicFramePr>
          <p:nvPr/>
        </p:nvGraphicFramePr>
        <p:xfrm>
          <a:off x="2357422" y="6216670"/>
          <a:ext cx="1229281" cy="712792"/>
        </p:xfrm>
        <a:graphic>
          <a:graphicData uri="http://schemas.openxmlformats.org/presentationml/2006/ole">
            <p:oleObj spid="_x0000_s491522" name="Equation" r:id="rId3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/>
              <a:t>    </a:t>
            </a:r>
            <a:r>
              <a:rPr lang="fr-FR" sz="2000" dirty="0" smtClean="0"/>
              <a:t>1.4918    0.6703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1.8221    0.5488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2.2255    0.4493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2.7183    0.3679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3.3201    0.3012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4.0552    0.2466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4.9530    0.2019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6.0496    0.1653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7.3891    0.1353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</a:t>
            </a:r>
            <a:endParaRPr lang="el-GR" sz="20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492546" name="Object 2"/>
          <p:cNvGraphicFramePr>
            <a:graphicFrameLocks noChangeAspect="1"/>
          </p:cNvGraphicFramePr>
          <p:nvPr/>
        </p:nvGraphicFramePr>
        <p:xfrm>
          <a:off x="2073128" y="5500702"/>
          <a:ext cx="1998806" cy="784230"/>
        </p:xfrm>
        <a:graphic>
          <a:graphicData uri="http://schemas.openxmlformats.org/presentationml/2006/ole">
            <p:oleObj spid="_x0000_s492546" name="Equation" r:id="rId3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200" dirty="0" smtClean="0"/>
              <a:t> </a:t>
            </a:r>
            <a:r>
              <a:rPr lang="fr-FR" sz="2200" dirty="0" smtClean="0"/>
              <a:t>&gt;&gt; x=x'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 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x =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 </a:t>
            </a:r>
            <a:endParaRPr lang="el-GR" sz="2200" dirty="0" smtClean="0"/>
          </a:p>
          <a:p>
            <a:pPr>
              <a:buNone/>
            </a:pPr>
            <a:r>
              <a:rPr lang="fr-FR" sz="2200" dirty="0" smtClean="0"/>
              <a:t>         </a:t>
            </a:r>
            <a:r>
              <a:rPr lang="el-GR" sz="2200" dirty="0" smtClean="0"/>
              <a:t>0</a:t>
            </a:r>
          </a:p>
          <a:p>
            <a:pPr>
              <a:buNone/>
            </a:pPr>
            <a:r>
              <a:rPr lang="el-GR" sz="2200" dirty="0" smtClean="0"/>
              <a:t>    0.2000</a:t>
            </a:r>
          </a:p>
          <a:p>
            <a:pPr>
              <a:buNone/>
            </a:pPr>
            <a:r>
              <a:rPr lang="el-GR" sz="2200" dirty="0" smtClean="0"/>
              <a:t>    0.4000</a:t>
            </a:r>
          </a:p>
          <a:p>
            <a:pPr>
              <a:buNone/>
            </a:pPr>
            <a:r>
              <a:rPr lang="el-GR" sz="2200" dirty="0" smtClean="0"/>
              <a:t>    0.6000</a:t>
            </a:r>
          </a:p>
          <a:p>
            <a:pPr>
              <a:buNone/>
            </a:pPr>
            <a:r>
              <a:rPr lang="el-GR" sz="2200" dirty="0" smtClean="0"/>
              <a:t>    0.8000</a:t>
            </a:r>
          </a:p>
          <a:p>
            <a:pPr>
              <a:buNone/>
            </a:pPr>
            <a:r>
              <a:rPr lang="el-GR" sz="2200" dirty="0" smtClean="0"/>
              <a:t>    1.0000</a:t>
            </a:r>
          </a:p>
          <a:p>
            <a:pPr>
              <a:buNone/>
            </a:pPr>
            <a:r>
              <a:rPr lang="el-GR" sz="2200" dirty="0" smtClean="0"/>
              <a:t>    1.2000</a:t>
            </a:r>
          </a:p>
          <a:p>
            <a:pPr>
              <a:buNone/>
            </a:pPr>
            <a:r>
              <a:rPr lang="el-GR" sz="2200" dirty="0" smtClean="0"/>
              <a:t>    1.4000</a:t>
            </a:r>
          </a:p>
          <a:p>
            <a:pPr>
              <a:buNone/>
            </a:pPr>
            <a:r>
              <a:rPr lang="el-GR" sz="2200" dirty="0" smtClean="0"/>
              <a:t>    1.6000</a:t>
            </a:r>
          </a:p>
          <a:p>
            <a:pPr>
              <a:buNone/>
            </a:pPr>
            <a:r>
              <a:rPr lang="el-GR" sz="2200" dirty="0" smtClean="0"/>
              <a:t>    1.8000</a:t>
            </a:r>
          </a:p>
          <a:p>
            <a:pPr>
              <a:buNone/>
            </a:pPr>
            <a:r>
              <a:rPr lang="el-GR" sz="2200" dirty="0" smtClean="0"/>
              <a:t>    2.0000</a:t>
            </a:r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493570" name="Object 2"/>
          <p:cNvGraphicFramePr>
            <a:graphicFrameLocks noChangeAspect="1"/>
          </p:cNvGraphicFramePr>
          <p:nvPr/>
        </p:nvGraphicFramePr>
        <p:xfrm>
          <a:off x="1576644" y="6216670"/>
          <a:ext cx="1638034" cy="712792"/>
        </p:xfrm>
        <a:graphic>
          <a:graphicData uri="http://schemas.openxmlformats.org/presentationml/2006/ole">
            <p:oleObj spid="_x0000_s493570" name="Equation" r:id="rId3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 &gt;&gt; </a:t>
            </a:r>
            <a:r>
              <a:rPr lang="fr-FR" dirty="0" smtClean="0"/>
              <a:t>T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fr-FR" dirty="0" smtClean="0"/>
              <a:t>T</a:t>
            </a:r>
            <a:r>
              <a:rPr lang="el-GR" dirty="0" smtClean="0"/>
              <a:t> =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  1.0</a:t>
            </a:r>
            <a:r>
              <a:rPr lang="fr-FR" dirty="0" smtClean="0"/>
              <a:t>e</a:t>
            </a:r>
            <a:r>
              <a:rPr lang="el-GR" dirty="0" smtClean="0"/>
              <a:t>-008 *        0             </a:t>
            </a:r>
            <a:r>
              <a:rPr lang="el-GR" dirty="0" err="1" smtClean="0"/>
              <a:t>0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(</a:t>
            </a:r>
            <a:r>
              <a:rPr lang="el-GR" b="1" dirty="0" smtClean="0"/>
              <a:t>1* 10</a:t>
            </a:r>
            <a:r>
              <a:rPr lang="el-GR" b="1" baseline="30000" dirty="0" smtClean="0"/>
              <a:t>-8</a:t>
            </a:r>
            <a:r>
              <a:rPr lang="el-GR" b="1" dirty="0" smtClean="0"/>
              <a:t> </a:t>
            </a:r>
            <a:r>
              <a:rPr lang="el-GR" dirty="0" smtClean="0"/>
              <a:t>)         0.0535   -0.9758</a:t>
            </a:r>
          </a:p>
          <a:p>
            <a:pPr>
              <a:buNone/>
            </a:pPr>
            <a:r>
              <a:rPr lang="el-GR" dirty="0" smtClean="0"/>
              <a:t>                           0.0654   -0.7989</a:t>
            </a:r>
          </a:p>
          <a:p>
            <a:pPr>
              <a:buNone/>
            </a:pPr>
            <a:r>
              <a:rPr lang="el-GR" dirty="0" smtClean="0"/>
              <a:t>                           0.0799   -0.6541</a:t>
            </a:r>
          </a:p>
          <a:p>
            <a:pPr>
              <a:buNone/>
            </a:pPr>
            <a:r>
              <a:rPr lang="el-GR" dirty="0" smtClean="0"/>
              <a:t>                           0.0975   -0.5355</a:t>
            </a:r>
          </a:p>
          <a:p>
            <a:pPr>
              <a:buNone/>
            </a:pPr>
            <a:r>
              <a:rPr lang="el-GR" dirty="0" smtClean="0"/>
              <a:t>                           0.1191   -0.4385</a:t>
            </a:r>
          </a:p>
          <a:p>
            <a:pPr>
              <a:buNone/>
            </a:pPr>
            <a:r>
              <a:rPr lang="el-GR" dirty="0" smtClean="0"/>
              <a:t>                           0.1455   -0.3590</a:t>
            </a:r>
          </a:p>
          <a:p>
            <a:pPr>
              <a:buNone/>
            </a:pPr>
            <a:r>
              <a:rPr lang="el-GR" dirty="0" smtClean="0"/>
              <a:t>                           0.1777   -0.2939</a:t>
            </a:r>
          </a:p>
          <a:p>
            <a:pPr>
              <a:buNone/>
            </a:pPr>
            <a:r>
              <a:rPr lang="el-GR" dirty="0" smtClean="0"/>
              <a:t>                           0.2171   -0.2406</a:t>
            </a:r>
          </a:p>
          <a:p>
            <a:pPr>
              <a:buNone/>
            </a:pPr>
            <a:r>
              <a:rPr lang="el-GR" dirty="0" smtClean="0"/>
              <a:t>                           0.2652   -0.1970</a:t>
            </a:r>
          </a:p>
          <a:p>
            <a:pPr>
              <a:buNone/>
            </a:pPr>
            <a:r>
              <a:rPr lang="el-GR" dirty="0" smtClean="0"/>
              <a:t>                           0.3239   -0.1613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494594" name="Object 2"/>
          <p:cNvGraphicFramePr>
            <a:graphicFrameLocks noChangeAspect="1"/>
          </p:cNvGraphicFramePr>
          <p:nvPr/>
        </p:nvGraphicFramePr>
        <p:xfrm>
          <a:off x="3929058" y="6215082"/>
          <a:ext cx="1595449" cy="715292"/>
        </p:xfrm>
        <a:graphic>
          <a:graphicData uri="http://schemas.openxmlformats.org/presentationml/2006/ole">
            <p:oleObj spid="_x0000_s494594" name="Equation" r:id="rId3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 &gt;&gt; </a:t>
            </a:r>
            <a:r>
              <a:rPr lang="fr-FR" dirty="0" smtClean="0"/>
              <a:t>e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fr-FR" dirty="0" smtClean="0"/>
              <a:t>e</a:t>
            </a:r>
            <a:r>
              <a:rPr lang="el-GR" dirty="0" smtClean="0"/>
              <a:t> = 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1.0</a:t>
            </a:r>
            <a:r>
              <a:rPr lang="fr-FR" dirty="0" smtClean="0"/>
              <a:t>e</a:t>
            </a:r>
            <a:r>
              <a:rPr lang="el-GR" dirty="0" smtClean="0"/>
              <a:t>-006 *        0             </a:t>
            </a:r>
            <a:r>
              <a:rPr lang="el-GR" dirty="0" err="1" smtClean="0"/>
              <a:t>0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(</a:t>
            </a:r>
            <a:r>
              <a:rPr lang="el-GR" b="1" dirty="0" smtClean="0"/>
              <a:t>1* 10</a:t>
            </a:r>
            <a:r>
              <a:rPr lang="el-GR" b="1" baseline="30000" dirty="0" smtClean="0"/>
              <a:t>-6</a:t>
            </a:r>
            <a:r>
              <a:rPr lang="el-GR" b="1" dirty="0" smtClean="0"/>
              <a:t> </a:t>
            </a:r>
            <a:r>
              <a:rPr lang="el-GR" dirty="0" smtClean="0"/>
              <a:t>)         0.0027    0.0488</a:t>
            </a:r>
          </a:p>
          <a:p>
            <a:pPr>
              <a:buNone/>
            </a:pPr>
            <a:r>
              <a:rPr lang="el-GR" dirty="0" smtClean="0"/>
              <a:t>                           0.0059    0.0887</a:t>
            </a:r>
          </a:p>
          <a:p>
            <a:pPr>
              <a:buNone/>
            </a:pPr>
            <a:r>
              <a:rPr lang="el-GR" dirty="0" smtClean="0"/>
              <a:t>                           0.0099    0.1214</a:t>
            </a:r>
          </a:p>
          <a:p>
            <a:pPr>
              <a:buNone/>
            </a:pPr>
            <a:r>
              <a:rPr lang="el-GR" dirty="0" smtClean="0"/>
              <a:t>                           0.0148    0.1482</a:t>
            </a:r>
          </a:p>
          <a:p>
            <a:pPr>
              <a:buNone/>
            </a:pPr>
            <a:r>
              <a:rPr lang="el-GR" dirty="0" smtClean="0"/>
              <a:t>                           0.0208    0.1701</a:t>
            </a:r>
          </a:p>
          <a:p>
            <a:pPr>
              <a:buNone/>
            </a:pPr>
            <a:r>
              <a:rPr lang="el-GR" dirty="0" smtClean="0"/>
              <a:t>                           0.0281    0.1881</a:t>
            </a:r>
          </a:p>
          <a:p>
            <a:pPr>
              <a:buNone/>
            </a:pPr>
            <a:r>
              <a:rPr lang="el-GR" dirty="0" smtClean="0"/>
              <a:t>                           0.0369    0.2028</a:t>
            </a:r>
          </a:p>
          <a:p>
            <a:pPr>
              <a:buNone/>
            </a:pPr>
            <a:r>
              <a:rPr lang="el-GR" dirty="0" smtClean="0"/>
              <a:t>                           0.0478    0.2148</a:t>
            </a:r>
          </a:p>
          <a:p>
            <a:pPr>
              <a:buNone/>
            </a:pPr>
            <a:r>
              <a:rPr lang="el-GR" dirty="0" smtClean="0"/>
              <a:t>                           0.0611    0.2247</a:t>
            </a:r>
          </a:p>
          <a:p>
            <a:pPr>
              <a:buNone/>
            </a:pPr>
            <a:r>
              <a:rPr lang="el-GR" dirty="0" smtClean="0"/>
              <a:t>                           0.0772    0.2327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 marL="457200" indent="-457200"/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pPr marL="457200" indent="-457200"/>
            <a:endParaRPr lang="el-GR" sz="2000" dirty="0" smtClean="0"/>
          </a:p>
          <a:p>
            <a:pPr marL="457200" lvl="0" indent="-457200">
              <a:buNone/>
            </a:pPr>
            <a:endParaRPr lang="en-US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 marL="457200" indent="-457200"/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pPr marL="457200" indent="-457200"/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function</a:t>
            </a:r>
            <a:r>
              <a:rPr lang="el-GR" sz="2000" dirty="0" smtClean="0"/>
              <a:t>[x, y, T, e, yem]= όνομα_συνάρτησης (f, k, h, n)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n-US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 marL="457200" indent="-457200"/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pPr marL="457200" indent="-457200"/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function</a:t>
            </a:r>
            <a:r>
              <a:rPr lang="el-GR" sz="2000" dirty="0" smtClean="0"/>
              <a:t>[x, y, T, e, yem]= όνομα_συνάρτησης (f, k, h, n)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l-GR" sz="2000" dirty="0" smtClean="0"/>
              <a:t>Δίνονται τιμές στις σταθερές</a:t>
            </a:r>
            <a:r>
              <a:rPr lang="en-US" sz="2000" dirty="0" smtClean="0"/>
              <a:t>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wem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και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ij</a:t>
            </a:r>
            <a:endParaRPr lang="en-US" sz="2000" baseline="-25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n-US" sz="2000" dirty="0" smtClean="0"/>
          </a:p>
          <a:p>
            <a:pPr marL="457200" lvl="0" indent="-457200">
              <a:buNone/>
            </a:pPr>
            <a:endParaRPr lang="en-US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 marL="457200" indent="-457200"/>
            <a:r>
              <a:rPr lang="el-GR" sz="2000" dirty="0" smtClean="0"/>
              <a:t>Οι υπορουτίνες που κατασκευάστηκαν από τον συγγραφέα έχουν την εξής δομή:</a:t>
            </a:r>
          </a:p>
          <a:p>
            <a:pPr marL="457200" indent="-457200"/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function</a:t>
            </a:r>
            <a:r>
              <a:rPr lang="el-GR" sz="2000" dirty="0" smtClean="0"/>
              <a:t>[x, y, T, e, yem]= όνομα_συνάρτησης (f, k, h, n)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l-GR" sz="2000" dirty="0" smtClean="0"/>
              <a:t>Δίνονται τιμές στις σταθερές</a:t>
            </a:r>
            <a:r>
              <a:rPr lang="en-US" sz="2000" dirty="0" smtClean="0"/>
              <a:t>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 </a:t>
            </a:r>
            <a:r>
              <a:rPr lang="en-US" sz="2000" dirty="0" err="1" smtClean="0"/>
              <a:t>wem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και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ij</a:t>
            </a:r>
            <a:endParaRPr lang="en-US" sz="2000" baseline="-25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Δίνονται οι εντολές: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 </a:t>
            </a:r>
            <a:r>
              <a:rPr lang="en-US" sz="2000" dirty="0" smtClean="0"/>
              <a:t>x(1)=k(1);, [</a:t>
            </a:r>
            <a:r>
              <a:rPr lang="en-US" sz="2000" dirty="0" err="1" smtClean="0"/>
              <a:t>u,v</a:t>
            </a:r>
            <a:r>
              <a:rPr lang="en-US" sz="2000" dirty="0" smtClean="0"/>
              <a:t>]=size(n);, m=((k(2)-k(1))/h)+1;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j=1:v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l-GR" sz="2000" dirty="0" smtClean="0"/>
              <a:t> </a:t>
            </a:r>
            <a:r>
              <a:rPr lang="en-US" sz="2000" dirty="0" smtClean="0"/>
              <a:t>y(1,j)=n(j);</a:t>
            </a:r>
            <a:r>
              <a:rPr lang="el-GR" sz="2000" dirty="0" smtClean="0"/>
              <a:t>,  </a:t>
            </a:r>
            <a:r>
              <a:rPr lang="fr-FR" sz="2000" dirty="0" err="1" smtClean="0"/>
              <a:t>yem</a:t>
            </a:r>
            <a:r>
              <a:rPr lang="fr-FR" sz="2000" dirty="0" smtClean="0"/>
              <a:t>(1,j)=n(j);</a:t>
            </a: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   </a:t>
            </a:r>
            <a:r>
              <a:rPr lang="el-GR" sz="2000" dirty="0" smtClean="0"/>
              <a:t> </a:t>
            </a:r>
            <a:r>
              <a:rPr lang="fr-FR" sz="2000" dirty="0" smtClean="0"/>
              <a:t>T(1,j)=0;</a:t>
            </a:r>
            <a:r>
              <a:rPr lang="el-GR" sz="2000" dirty="0" smtClean="0"/>
              <a:t>,     </a:t>
            </a:r>
            <a:r>
              <a:rPr lang="fr-FR" sz="2000" dirty="0" smtClean="0"/>
              <a:t>e(1,j)=0;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end</a:t>
            </a:r>
            <a:endParaRPr lang="el-GR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endParaRPr lang="en-US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Σε ένα επαναληπτικό βρόγχο </a:t>
            </a:r>
            <a:r>
              <a:rPr lang="en-US" sz="2000" dirty="0" smtClean="0"/>
              <a:t>“ </a:t>
            </a: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“</a:t>
            </a:r>
            <a:r>
              <a:rPr lang="el-GR" sz="2000" dirty="0" smtClean="0"/>
              <a:t>  αναπαράγεται η ενσωματωμένη μέθοδος </a:t>
            </a:r>
            <a:r>
              <a:rPr lang="en-US" sz="2000" dirty="0" smtClean="0"/>
              <a:t>Runge-Kutta </a:t>
            </a:r>
            <a:r>
              <a:rPr lang="el-GR" sz="2000" dirty="0" smtClean="0"/>
              <a:t>ως εξής:  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i=1:m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k1=h*f(x(i),y(i,:));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k2=h*f(x(i)+c2*</a:t>
            </a:r>
            <a:r>
              <a:rPr lang="en-US" sz="2000" dirty="0" err="1" smtClean="0"/>
              <a:t>h,y</a:t>
            </a:r>
            <a:r>
              <a:rPr lang="en-US" sz="2000" dirty="0" smtClean="0"/>
              <a:t>(i,:)+a21*k1);</a:t>
            </a:r>
            <a:r>
              <a:rPr lang="el-GR" sz="2000" dirty="0" smtClean="0"/>
              <a:t>                Τα </a:t>
            </a:r>
            <a:r>
              <a:rPr lang="en-US" sz="2000" b="1" dirty="0" smtClean="0"/>
              <a:t>k1 </a:t>
            </a:r>
            <a:r>
              <a:rPr lang="el-GR" sz="2000" b="1" dirty="0" smtClean="0"/>
              <a:t>έως </a:t>
            </a:r>
            <a:r>
              <a:rPr lang="en-US" sz="2000" b="1" dirty="0" smtClean="0"/>
              <a:t>k</a:t>
            </a:r>
            <a:r>
              <a:rPr lang="el-GR" sz="2000" b="1" dirty="0" smtClean="0"/>
              <a:t>μ </a:t>
            </a:r>
          </a:p>
          <a:p>
            <a:pPr>
              <a:buNone/>
            </a:pPr>
            <a:r>
              <a:rPr lang="el-GR" sz="2000" dirty="0" smtClean="0"/>
              <a:t> ……………………                                        χρησιμοποιούνται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για τον υπολογισμό</a:t>
            </a:r>
          </a:p>
          <a:p>
            <a:pPr>
              <a:buNone/>
            </a:pPr>
            <a:r>
              <a:rPr lang="en-US" sz="2000" dirty="0" smtClean="0"/>
              <a:t>k</a:t>
            </a:r>
            <a:r>
              <a:rPr lang="el-GR" sz="2000" dirty="0" smtClean="0"/>
              <a:t>μ=                                </a:t>
            </a:r>
            <a:r>
              <a:rPr lang="en-US" sz="2000" dirty="0" smtClean="0"/>
              <a:t> </a:t>
            </a:r>
            <a:r>
              <a:rPr lang="el-GR" sz="2000" dirty="0" smtClean="0"/>
              <a:t>               ΄;             της μεθόδου</a:t>
            </a:r>
            <a:r>
              <a:rPr lang="el-GR" sz="2000" b="1" dirty="0" smtClean="0"/>
              <a:t> </a:t>
            </a:r>
            <a:r>
              <a:rPr lang="en-US" sz="2000" b="1" dirty="0" smtClean="0"/>
              <a:t>r</a:t>
            </a:r>
            <a:r>
              <a:rPr lang="el-GR" sz="2000" b="1" dirty="0" smtClean="0"/>
              <a:t> τάξης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- - - - - - - - - - - - - - - - - - - - - - - - - - - - - - - - - -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n-US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97667" name="Object 3"/>
          <p:cNvGraphicFramePr>
            <a:graphicFrameLocks noChangeAspect="1"/>
          </p:cNvGraphicFramePr>
          <p:nvPr/>
        </p:nvGraphicFramePr>
        <p:xfrm>
          <a:off x="1000100" y="4357694"/>
          <a:ext cx="3478010" cy="857256"/>
        </p:xfrm>
        <a:graphic>
          <a:graphicData uri="http://schemas.openxmlformats.org/presentationml/2006/ole">
            <p:oleObj spid="_x0000_s497667" name="Equation" r:id="rId3" imgW="1803240" imgH="444240" progId="Equation.DSMT4">
              <p:embed/>
            </p:oleObj>
          </a:graphicData>
        </a:graphic>
      </p:graphicFrame>
      <p:graphicFrame>
        <p:nvGraphicFramePr>
          <p:cNvPr id="497671" name="Object 7"/>
          <p:cNvGraphicFramePr>
            <a:graphicFrameLocks noChangeAspect="1"/>
          </p:cNvGraphicFramePr>
          <p:nvPr/>
        </p:nvGraphicFramePr>
        <p:xfrm>
          <a:off x="3786182" y="2939139"/>
          <a:ext cx="1643074" cy="2347249"/>
        </p:xfrm>
        <a:graphic>
          <a:graphicData uri="http://schemas.openxmlformats.org/presentationml/2006/ole">
            <p:oleObj spid="_x0000_s497671" name="Equation" r:id="rId4" imgW="177480" imgH="253800" progId="Equation.DSMT4">
              <p:embed/>
            </p:oleObj>
          </a:graphicData>
        </a:graphic>
      </p:graphicFrame>
      <p:graphicFrame>
        <p:nvGraphicFramePr>
          <p:cNvPr id="497673" name="Object 9"/>
          <p:cNvGraphicFramePr>
            <a:graphicFrameLocks noChangeAspect="1"/>
          </p:cNvGraphicFramePr>
          <p:nvPr/>
        </p:nvGraphicFramePr>
        <p:xfrm>
          <a:off x="5286380" y="5759216"/>
          <a:ext cx="2247360" cy="884494"/>
        </p:xfrm>
        <a:graphic>
          <a:graphicData uri="http://schemas.openxmlformats.org/presentationml/2006/ole">
            <p:oleObj spid="_x0000_s497673" name="Equation" r:id="rId5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8115328" cy="63311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000" dirty="0" smtClean="0"/>
              <a:t>Αντικαθιστώντας</a:t>
            </a:r>
            <a:r>
              <a:rPr lang="en-US" sz="2000" dirty="0" smtClean="0"/>
              <a:t> </a:t>
            </a:r>
            <a:r>
              <a:rPr lang="el-GR" sz="2000" dirty="0" smtClean="0"/>
              <a:t>τα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i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στον γενικά τύπο </a:t>
            </a:r>
            <a:r>
              <a:rPr lang="en-US" sz="2000" dirty="0" smtClean="0"/>
              <a:t>Runge-Kutta</a:t>
            </a:r>
            <a:r>
              <a:rPr lang="el-GR" sz="2000" dirty="0" smtClean="0"/>
              <a:t> για           ν = 2  παίρνουμε: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Στον τελικό όρο της παραπάνω εξίσωσης αντικαθιστούμε τα </a:t>
            </a:r>
            <a:r>
              <a:rPr lang="en-US" sz="2000" dirty="0" smtClean="0"/>
              <a:t>x</a:t>
            </a:r>
            <a:r>
              <a:rPr lang="el-GR" sz="2000" dirty="0" smtClean="0"/>
              <a:t>, </a:t>
            </a:r>
            <a:r>
              <a:rPr lang="en-US" sz="2000" dirty="0" smtClean="0"/>
              <a:t>h</a:t>
            </a:r>
            <a:r>
              <a:rPr lang="el-GR" sz="2000" dirty="0" smtClean="0"/>
              <a:t>, </a:t>
            </a:r>
            <a:r>
              <a:rPr lang="en-US" sz="2000" dirty="0" smtClean="0"/>
              <a:t>y</a:t>
            </a:r>
            <a:r>
              <a:rPr lang="el-GR" sz="2000" dirty="0" smtClean="0"/>
              <a:t>, </a:t>
            </a:r>
            <a:r>
              <a:rPr lang="en-US" sz="2000" dirty="0" smtClean="0"/>
              <a:t>a</a:t>
            </a:r>
            <a:r>
              <a:rPr lang="el-GR" sz="2000" baseline="-25000" dirty="0" smtClean="0"/>
              <a:t>21</a:t>
            </a:r>
            <a:r>
              <a:rPr lang="en-US" sz="2000" dirty="0" err="1" smtClean="0"/>
              <a:t>hf</a:t>
            </a:r>
            <a:r>
              <a:rPr lang="en-US" sz="2000" dirty="0" smtClean="0"/>
              <a:t> </a:t>
            </a:r>
            <a:r>
              <a:rPr lang="el-GR" sz="2000" dirty="0" smtClean="0"/>
              <a:t> με τα  </a:t>
            </a:r>
            <a:r>
              <a:rPr lang="en-US" sz="2000" dirty="0" smtClean="0"/>
              <a:t>x</a:t>
            </a:r>
            <a:r>
              <a:rPr lang="el-GR" sz="2000" dirty="0" smtClean="0"/>
              <a:t>, h, y, k, αντίστοιχα και αναπτύσσουμε την σειρά </a:t>
            </a:r>
            <a:r>
              <a:rPr lang="en-US" sz="2000" dirty="0" smtClean="0"/>
              <a:t>Taylor </a:t>
            </a:r>
            <a:r>
              <a:rPr lang="el-GR" sz="2000" dirty="0" smtClean="0"/>
              <a:t>για δύο που προκύπτει μέχρι τον όρο που περιέχει το </a:t>
            </a:r>
            <a:r>
              <a:rPr lang="en-US" sz="2000" dirty="0" smtClean="0"/>
              <a:t>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</a:t>
            </a:r>
            <a:r>
              <a:rPr lang="el-GR" sz="2000" dirty="0" smtClean="0"/>
              <a:t>Τότε προκύπτει: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                               (1)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Επειδή </a:t>
            </a:r>
            <a:r>
              <a:rPr lang="en-US" sz="2000" dirty="0" smtClean="0"/>
              <a:t>y</a:t>
            </a:r>
            <a:r>
              <a:rPr lang="el-GR" sz="2000" dirty="0" smtClean="0"/>
              <a:t>’ = </a:t>
            </a:r>
            <a:r>
              <a:rPr lang="en-US" sz="2000" dirty="0" smtClean="0"/>
              <a:t>f</a:t>
            </a:r>
            <a:r>
              <a:rPr lang="el-GR" sz="2000" dirty="0" smtClean="0"/>
              <a:t>, ισχύει: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367874" y="3643314"/>
          <a:ext cx="7275960" cy="571504"/>
        </p:xfrm>
        <a:graphic>
          <a:graphicData uri="http://schemas.openxmlformats.org/presentationml/2006/ole">
            <p:oleObj spid="_x0000_s38927" name="Equation" r:id="rId3" imgW="3695400" imgH="253800" progId="Equation.DSMT4">
              <p:embed/>
            </p:oleObj>
          </a:graphicData>
        </a:graphic>
      </p:graphicFrame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642910" y="5286388"/>
          <a:ext cx="6929486" cy="879512"/>
        </p:xfrm>
        <a:graphic>
          <a:graphicData uri="http://schemas.openxmlformats.org/presentationml/2006/ole">
            <p:oleObj spid="_x0000_s38929" name="Equation" r:id="rId4" imgW="3301920" imgH="419040" progId="Equation.DSMT4">
              <p:embed/>
            </p:oleObj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357158" y="1142984"/>
          <a:ext cx="7790711" cy="495522"/>
        </p:xfrm>
        <a:graphic>
          <a:graphicData uri="http://schemas.openxmlformats.org/presentationml/2006/ole">
            <p:oleObj spid="_x0000_s38930" name="Equation" r:id="rId5" imgW="35938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dirty="0" smtClean="0"/>
              <a:t>- - - - - - - - - - - - - - - - - - - - - - - - - - - - - - - - - -</a:t>
            </a:r>
          </a:p>
          <a:p>
            <a:pPr>
              <a:buNone/>
            </a:pPr>
            <a:r>
              <a:rPr lang="en-US" sz="2000" dirty="0" smtClean="0"/>
              <a:t>k</a:t>
            </a:r>
            <a:r>
              <a:rPr lang="el-GR" sz="2000" dirty="0" smtClean="0"/>
              <a:t>μ+1=                                                 ;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             </a:t>
            </a:r>
            <a:r>
              <a:rPr lang="el-GR" sz="2000" dirty="0" smtClean="0"/>
              <a:t>  Τα </a:t>
            </a:r>
            <a:r>
              <a:rPr lang="en-US" sz="2000" b="1" dirty="0" smtClean="0"/>
              <a:t>k</a:t>
            </a:r>
            <a:r>
              <a:rPr lang="el-GR" sz="2000" b="1" dirty="0" smtClean="0"/>
              <a:t>1 έως </a:t>
            </a:r>
            <a:r>
              <a:rPr lang="en-US" sz="2000" b="1" dirty="0" smtClean="0"/>
              <a:t>k</a:t>
            </a:r>
            <a:r>
              <a:rPr lang="el-GR" sz="2000" b="1" dirty="0" smtClean="0"/>
              <a:t>ν</a:t>
            </a:r>
            <a:r>
              <a:rPr lang="el-GR" sz="2000" dirty="0" smtClean="0"/>
              <a:t>                                           </a:t>
            </a:r>
          </a:p>
          <a:p>
            <a:pPr>
              <a:buNone/>
            </a:pPr>
            <a:r>
              <a:rPr lang="el-GR" sz="2000" dirty="0" smtClean="0"/>
              <a:t> …………………….                                            χρησιμοποιούνται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για τον υπολογισμό</a:t>
            </a:r>
          </a:p>
          <a:p>
            <a:pPr>
              <a:buNone/>
            </a:pPr>
            <a:r>
              <a:rPr lang="en-US" sz="2000" dirty="0" smtClean="0"/>
              <a:t>k</a:t>
            </a:r>
            <a:r>
              <a:rPr lang="el-GR" sz="2000" dirty="0" smtClean="0"/>
              <a:t>ν=                                                 ΄;                 της μεθόδου </a:t>
            </a:r>
            <a:r>
              <a:rPr lang="en-US" sz="2000" b="1" dirty="0" smtClean="0"/>
              <a:t>k </a:t>
            </a:r>
            <a:r>
              <a:rPr lang="el-GR" sz="2000" b="1" dirty="0" smtClean="0"/>
              <a:t>τάξης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n-US" sz="2000" dirty="0" smtClean="0"/>
              <a:t>    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/>
              <a:t>    </a:t>
            </a: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n-US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  <p:graphicFrame>
        <p:nvGraphicFramePr>
          <p:cNvPr id="497668" name="Object 4"/>
          <p:cNvGraphicFramePr>
            <a:graphicFrameLocks noChangeAspect="1"/>
          </p:cNvGraphicFramePr>
          <p:nvPr/>
        </p:nvGraphicFramePr>
        <p:xfrm>
          <a:off x="1357290" y="1785926"/>
          <a:ext cx="3396367" cy="928694"/>
        </p:xfrm>
        <a:graphic>
          <a:graphicData uri="http://schemas.openxmlformats.org/presentationml/2006/ole">
            <p:oleObj spid="_x0000_s498691" name="Equation" r:id="rId3" imgW="1625400" imgH="444240" progId="Equation.DSMT4">
              <p:embed/>
            </p:oleObj>
          </a:graphicData>
        </a:graphic>
      </p:graphicFrame>
      <p:graphicFrame>
        <p:nvGraphicFramePr>
          <p:cNvPr id="498694" name="Object 6"/>
          <p:cNvGraphicFramePr>
            <a:graphicFrameLocks noChangeAspect="1"/>
          </p:cNvGraphicFramePr>
          <p:nvPr/>
        </p:nvGraphicFramePr>
        <p:xfrm>
          <a:off x="1000100" y="3257660"/>
          <a:ext cx="3500462" cy="957158"/>
        </p:xfrm>
        <a:graphic>
          <a:graphicData uri="http://schemas.openxmlformats.org/presentationml/2006/ole">
            <p:oleObj spid="_x0000_s498694" name="Equation" r:id="rId4" imgW="1625400" imgH="444240" progId="Equation.DSMT4">
              <p:embed/>
            </p:oleObj>
          </a:graphicData>
        </a:graphic>
      </p:graphicFrame>
      <p:graphicFrame>
        <p:nvGraphicFramePr>
          <p:cNvPr id="9" name="8 - Αντικείμενο"/>
          <p:cNvGraphicFramePr>
            <a:graphicFrameLocks noChangeAspect="1"/>
          </p:cNvGraphicFramePr>
          <p:nvPr/>
        </p:nvGraphicFramePr>
        <p:xfrm>
          <a:off x="4483100" y="1979613"/>
          <a:ext cx="177800" cy="254000"/>
        </p:xfrm>
        <a:graphic>
          <a:graphicData uri="http://schemas.openxmlformats.org/presentationml/2006/ole">
            <p:oleObj spid="_x0000_s498695" name="Equation" r:id="rId5" imgW="177480" imgH="253800" progId="Equation.DSMT4">
              <p:embed/>
            </p:oleObj>
          </a:graphicData>
        </a:graphic>
      </p:graphicFrame>
      <p:graphicFrame>
        <p:nvGraphicFramePr>
          <p:cNvPr id="498696" name="Object 8"/>
          <p:cNvGraphicFramePr>
            <a:graphicFrameLocks noChangeAspect="1"/>
          </p:cNvGraphicFramePr>
          <p:nvPr/>
        </p:nvGraphicFramePr>
        <p:xfrm>
          <a:off x="4143372" y="1857364"/>
          <a:ext cx="1750231" cy="2500330"/>
        </p:xfrm>
        <a:graphic>
          <a:graphicData uri="http://schemas.openxmlformats.org/presentationml/2006/ole">
            <p:oleObj spid="_x0000_s498696" name="Equation" r:id="rId6" imgW="177480" imgH="253800" progId="Equation.DSMT4">
              <p:embed/>
            </p:oleObj>
          </a:graphicData>
        </a:graphic>
      </p:graphicFrame>
      <p:graphicFrame>
        <p:nvGraphicFramePr>
          <p:cNvPr id="498697" name="Object 9"/>
          <p:cNvGraphicFramePr>
            <a:graphicFrameLocks noChangeAspect="1"/>
          </p:cNvGraphicFramePr>
          <p:nvPr/>
        </p:nvGraphicFramePr>
        <p:xfrm>
          <a:off x="5262568" y="4673119"/>
          <a:ext cx="1524010" cy="827583"/>
        </p:xfrm>
        <a:graphic>
          <a:graphicData uri="http://schemas.openxmlformats.org/presentationml/2006/ole">
            <p:oleObj spid="_x0000_s498697" name="Equation" r:id="rId7" imgW="190440" imgH="1396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/>
              <a:t> j=1:v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   y(i+1,j)=y(</a:t>
            </a:r>
            <a:r>
              <a:rPr lang="en-US" sz="2000" dirty="0" err="1" smtClean="0"/>
              <a:t>i,j</a:t>
            </a:r>
            <a:r>
              <a:rPr lang="en-US" sz="2000" dirty="0" smtClean="0"/>
              <a:t>)+w1*k1(j)+w2*k2(j)+w3*k3(j)+w4*k4(j)+</a:t>
            </a:r>
          </a:p>
          <a:p>
            <a:pPr>
              <a:buNone/>
            </a:pPr>
            <a:r>
              <a:rPr lang="en-US" sz="2000" dirty="0" smtClean="0"/>
              <a:t>     ………………..+ w</a:t>
            </a:r>
            <a:r>
              <a:rPr lang="el-GR" sz="2000" dirty="0" smtClean="0"/>
              <a:t>μ*</a:t>
            </a:r>
            <a:r>
              <a:rPr lang="en-US" sz="2000" dirty="0" smtClean="0"/>
              <a:t>k</a:t>
            </a:r>
            <a:r>
              <a:rPr lang="el-GR" sz="2000" dirty="0" smtClean="0"/>
              <a:t>μ</a:t>
            </a:r>
            <a:r>
              <a:rPr lang="en-US" sz="2000" dirty="0" smtClean="0"/>
              <a:t>(j) ;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yem(i+1,j)=yem(</a:t>
            </a:r>
            <a:r>
              <a:rPr lang="en-US" sz="2000" dirty="0" err="1" smtClean="0"/>
              <a:t>i,j</a:t>
            </a:r>
            <a:r>
              <a:rPr lang="en-US" sz="2000" dirty="0" smtClean="0"/>
              <a:t>)+w1em*k1(j)+w2em*k2(j)+w3em*k3(j</a:t>
            </a:r>
            <a:r>
              <a:rPr lang="el-GR" sz="2000" dirty="0" smtClean="0"/>
              <a:t>) +…………….</a:t>
            </a:r>
            <a:r>
              <a:rPr lang="en-US" sz="2000" dirty="0" smtClean="0"/>
              <a:t>+</a:t>
            </a:r>
            <a:r>
              <a:rPr lang="el-GR" sz="2000" dirty="0" smtClean="0"/>
              <a:t> </a:t>
            </a:r>
            <a:r>
              <a:rPr lang="en-US" sz="2000" dirty="0" smtClean="0"/>
              <a:t>w</a:t>
            </a:r>
            <a:r>
              <a:rPr lang="el-GR" sz="2000" dirty="0" smtClean="0"/>
              <a:t>ν</a:t>
            </a:r>
            <a:r>
              <a:rPr lang="en-US" sz="2000" dirty="0" err="1" smtClean="0"/>
              <a:t>em</a:t>
            </a:r>
            <a:r>
              <a:rPr lang="en-US" sz="2000" dirty="0" smtClean="0"/>
              <a:t>*  k</a:t>
            </a:r>
            <a:r>
              <a:rPr lang="el-GR" sz="2000" dirty="0" smtClean="0"/>
              <a:t>ν</a:t>
            </a:r>
            <a:r>
              <a:rPr lang="en-US" sz="2000" dirty="0" smtClean="0"/>
              <a:t>(j);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T(i+1,j)=</a:t>
            </a:r>
            <a:r>
              <a:rPr lang="el-GR" sz="2000" dirty="0" smtClean="0"/>
              <a:t> « συγκεκριμένος τύπος »</a:t>
            </a:r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e(i+1,j)=abs(y(i+1,j)-yem(i+1,j));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end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/>
              <a:t>    x(i+1)=x(i)+h;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end</a:t>
            </a:r>
            <a:endParaRPr lang="el-GR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/>
              <a:t>                                       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n-US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Font typeface="Wingdings" pitchFamily="2" charset="2"/>
              <a:buChar char="v"/>
            </a:pPr>
            <a:endParaRPr lang="el-GR" sz="2000" dirty="0" smtClean="0"/>
          </a:p>
          <a:p>
            <a:pPr marL="457200" lvl="0" indent="-45720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</a:t>
            </a:r>
            <a:endParaRPr lang="el-G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/>
          </a:bodyPr>
          <a:lstStyle/>
          <a:p>
            <a:r>
              <a:rPr lang="el-GR" sz="2000" b="1" u="sng" dirty="0" smtClean="0"/>
              <a:t>Υπορουτίνα </a:t>
            </a:r>
            <a:r>
              <a:rPr lang="en-US" sz="2000" b="1" u="sng" dirty="0" err="1" smtClean="0"/>
              <a:t>Fehlberg</a:t>
            </a:r>
            <a:r>
              <a:rPr lang="en-US" sz="2000" b="1" u="sng" dirty="0" smtClean="0"/>
              <a:t> </a:t>
            </a:r>
            <a:r>
              <a:rPr lang="el-GR" sz="2000" b="1" u="sng" dirty="0" smtClean="0"/>
              <a:t>Τύπος </a:t>
            </a:r>
            <a:r>
              <a:rPr lang="en-US" sz="2000" b="1" u="sng" dirty="0" smtClean="0"/>
              <a:t>(</a:t>
            </a:r>
            <a:r>
              <a:rPr lang="el-GR" sz="2000" b="1" u="sng" dirty="0" smtClean="0"/>
              <a:t>6</a:t>
            </a:r>
            <a:r>
              <a:rPr lang="en-US" sz="2000" b="1" u="sng" dirty="0" smtClean="0"/>
              <a:t>, </a:t>
            </a:r>
            <a:r>
              <a:rPr lang="el-GR" sz="2000" b="1" u="sng" dirty="0" smtClean="0"/>
              <a:t>8</a:t>
            </a:r>
            <a:r>
              <a:rPr lang="en-US" sz="2000" b="1" u="sng" dirty="0" smtClean="0"/>
              <a:t>)</a:t>
            </a:r>
            <a:r>
              <a:rPr lang="el-GR" sz="2000" b="1" u="sng" dirty="0" smtClean="0"/>
              <a:t> σε </a:t>
            </a:r>
            <a:r>
              <a:rPr lang="en-US" sz="2000" b="1" u="sng" dirty="0" smtClean="0"/>
              <a:t>(</a:t>
            </a:r>
            <a:r>
              <a:rPr lang="el-GR" sz="2000" b="1" u="sng" dirty="0" smtClean="0"/>
              <a:t>7</a:t>
            </a:r>
            <a:r>
              <a:rPr lang="en-US" sz="2000" b="1" u="sng" dirty="0" smtClean="0"/>
              <a:t>, </a:t>
            </a:r>
            <a:r>
              <a:rPr lang="el-GR" sz="2000" b="1" u="sng" dirty="0" smtClean="0"/>
              <a:t>10</a:t>
            </a:r>
            <a:r>
              <a:rPr lang="en-US" sz="2000" b="1" u="sng" dirty="0" smtClean="0"/>
              <a:t>):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u="sng" dirty="0" smtClean="0"/>
              <a:t>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2157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157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1572" name="Equation" r:id="rId5" imgW="914400" imgH="198720" progId="Equation.DSMT4">
              <p:embed/>
            </p:oleObj>
          </a:graphicData>
        </a:graphic>
      </p:graphicFrame>
      <p:pic>
        <p:nvPicPr>
          <p:cNvPr id="9" name="8 - Εικόνα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809045"/>
            <a:ext cx="7715304" cy="50489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u="sng" dirty="0" smtClean="0"/>
              <a:t>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2259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259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2596" name="Equation" r:id="rId5" imgW="914400" imgH="198720" progId="Equation.DSMT4">
              <p:embed/>
            </p:oleObj>
          </a:graphicData>
        </a:graphic>
      </p:graphicFrame>
      <p:pic>
        <p:nvPicPr>
          <p:cNvPr id="8" name="7 - Εικόνα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736"/>
            <a:ext cx="8001056" cy="5429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Υπορουτίνες Μεθόδων </a:t>
            </a:r>
            <a:r>
              <a:rPr lang="en-US" sz="3200" dirty="0" smtClean="0"/>
              <a:t>Runge-Kutta </a:t>
            </a:r>
            <a:r>
              <a:rPr lang="el-GR" sz="3200" dirty="0" smtClean="0"/>
              <a:t>με Δυνατότητα Εκτίμησης του Σφάλματος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b="1" dirty="0" smtClean="0"/>
              <a:t>    Με αυτή τη δομή έχουν κατασκευασθεί υπορουτίνες για όλους τους ενσωματωμένους τύπους </a:t>
            </a:r>
            <a:r>
              <a:rPr lang="en-US" sz="2200" b="1" dirty="0" smtClean="0"/>
              <a:t>Runge-Kutta</a:t>
            </a:r>
            <a:r>
              <a:rPr lang="el-GR" sz="2200" b="1" dirty="0" smtClean="0"/>
              <a:t> που έχουμε αναφέρει σε αυτή την εργασία και παρουσιάζονται αναλυτικά στο παράρτημά της </a:t>
            </a:r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4819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4819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48196" name="Equation" r:id="rId5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/>
          </a:bodyPr>
          <a:lstStyle/>
          <a:p>
            <a:pPr algn="r"/>
            <a:r>
              <a:rPr lang="el-GR" sz="6500" b="1" dirty="0" smtClean="0"/>
              <a:t>Εκτιμήσεις Σφαλμάτων</a:t>
            </a:r>
            <a:endParaRPr lang="el-GR" sz="6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Θα ελέγξουμε την χρησιμότητα των μεθόδων που προσεγγίζουν τη λύση μιας διαφορικής εξίσωσης και παράλληλα εκτιμούν και το σφάλμα αποκοπής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Θα ελέγξουμε την χρησιμότητα των μεθόδων που προσεγγίζουν τη λύση μιας διαφορικής εξίσωσης και παράλληλα εκτιμούν και το σφάλμα αποκοπής</a:t>
            </a:r>
          </a:p>
          <a:p>
            <a:endParaRPr lang="el-GR" sz="2000" dirty="0" smtClean="0"/>
          </a:p>
          <a:p>
            <a:r>
              <a:rPr lang="el-GR" sz="2000" dirty="0" smtClean="0"/>
              <a:t>Σε αυτήν την προσπάθεια θα μας βοηθήσουν ο παρακάτω πίνακας: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Θα ελέγξουμε την χρησιμότητα των μεθόδων που προσεγγίζουν τη λύση μιας διαφορικής εξίσωσης και παράλληλα εκτιμούν και το σφάλμα αποκοπής</a:t>
            </a:r>
          </a:p>
          <a:p>
            <a:endParaRPr lang="el-GR" sz="2000" dirty="0" smtClean="0"/>
          </a:p>
          <a:p>
            <a:r>
              <a:rPr lang="el-GR" sz="2000" dirty="0" smtClean="0"/>
              <a:t>Σε αυτήν την προσπάθεια θα μας βοηθήσουν ο παρακάτω πίνακας:</a:t>
            </a:r>
          </a:p>
          <a:p>
            <a:endParaRPr lang="el-GR" sz="2000" dirty="0" smtClean="0"/>
          </a:p>
          <a:p>
            <a:r>
              <a:rPr lang="el-GR" sz="2000" b="1" dirty="0" smtClean="0"/>
              <a:t>Ένας πίνακας </a:t>
            </a:r>
            <a:r>
              <a:rPr lang="el-GR" sz="2000" dirty="0" smtClean="0"/>
              <a:t>που παρουσιάζει για τις </a:t>
            </a:r>
            <a:r>
              <a:rPr lang="el-GR" sz="2000" b="1" dirty="0" smtClean="0"/>
              <a:t>διαφορικές εξισώσεις της προηγούμενης ενότητας</a:t>
            </a:r>
            <a:r>
              <a:rPr lang="el-GR" sz="2000" dirty="0" smtClean="0"/>
              <a:t> και </a:t>
            </a:r>
            <a:r>
              <a:rPr lang="el-GR" sz="2000" b="1" dirty="0" smtClean="0"/>
              <a:t>για επιλεγμένα </a:t>
            </a:r>
            <a:r>
              <a:rPr lang="en-US" sz="2000" b="1" dirty="0" smtClean="0"/>
              <a:t>x </a:t>
            </a:r>
            <a:r>
              <a:rPr lang="el-GR" sz="2000" b="1" dirty="0" smtClean="0"/>
              <a:t>και </a:t>
            </a:r>
            <a:r>
              <a:rPr lang="en-US" sz="2000" b="1" dirty="0" smtClean="0"/>
              <a:t>h</a:t>
            </a:r>
            <a:r>
              <a:rPr lang="en-US" sz="2000" dirty="0" smtClean="0"/>
              <a:t> </a:t>
            </a:r>
            <a:r>
              <a:rPr lang="el-GR" sz="2000" dirty="0" smtClean="0"/>
              <a:t>τα αντίστοιχα </a:t>
            </a:r>
            <a:r>
              <a:rPr lang="el-GR" sz="2000" b="1" dirty="0" smtClean="0"/>
              <a:t>πραγματικά σφάλματα </a:t>
            </a:r>
            <a:r>
              <a:rPr lang="el-GR" sz="2000" dirty="0" smtClean="0"/>
              <a:t>(π.χ. </a:t>
            </a:r>
            <a:r>
              <a:rPr lang="en-US" sz="2000" dirty="0" smtClean="0"/>
              <a:t>e</a:t>
            </a:r>
            <a:r>
              <a:rPr lang="el-GR" sz="2000" baseline="-25000" dirty="0" smtClean="0"/>
              <a:t>4</a:t>
            </a:r>
            <a:r>
              <a:rPr lang="el-GR" sz="2000" dirty="0" smtClean="0"/>
              <a:t> και </a:t>
            </a:r>
            <a:r>
              <a:rPr lang="en-US" sz="2000" dirty="0" smtClean="0"/>
              <a:t>e</a:t>
            </a:r>
            <a:r>
              <a:rPr lang="el-GR" sz="2000" baseline="-25000" dirty="0" smtClean="0"/>
              <a:t>6</a:t>
            </a:r>
            <a:r>
              <a:rPr lang="el-GR" sz="2000" dirty="0" smtClean="0"/>
              <a:t> για </a:t>
            </a:r>
            <a:r>
              <a:rPr lang="en-US" sz="2000" dirty="0" smtClean="0"/>
              <a:t>y</a:t>
            </a:r>
            <a:r>
              <a:rPr lang="el-GR" sz="2000" baseline="-25000" dirty="0" smtClean="0"/>
              <a:t>4</a:t>
            </a:r>
            <a:r>
              <a:rPr lang="el-GR" sz="2000" dirty="0" smtClean="0"/>
              <a:t> και </a:t>
            </a:r>
            <a:r>
              <a:rPr lang="en-US" sz="2000" dirty="0" smtClean="0"/>
              <a:t>y</a:t>
            </a:r>
            <a:r>
              <a:rPr lang="el-GR" sz="2000" baseline="-25000" dirty="0" smtClean="0"/>
              <a:t>6</a:t>
            </a:r>
            <a:r>
              <a:rPr lang="el-GR" sz="2000" dirty="0" smtClean="0"/>
              <a:t> αντίστοιχα), </a:t>
            </a:r>
            <a:r>
              <a:rPr lang="el-GR" sz="2000" b="1" dirty="0" smtClean="0"/>
              <a:t>την εκτίμηση των σφαλμάτων αποκοπής (Τ) </a:t>
            </a:r>
            <a:r>
              <a:rPr lang="el-GR" sz="2000" dirty="0" smtClean="0"/>
              <a:t>και </a:t>
            </a:r>
            <a:r>
              <a:rPr lang="el-GR" sz="2000" b="1" dirty="0" smtClean="0"/>
              <a:t>την εκτίμηση του σφάλματος (ε)</a:t>
            </a:r>
            <a:r>
              <a:rPr lang="el-GR" sz="2000" dirty="0" smtClean="0"/>
              <a:t> που παίρνουμε χρησιμοποιώντας τις μεθόδους που αναφέραμε</a:t>
            </a:r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πίνακας αυτός </a:t>
            </a:r>
            <a:r>
              <a:rPr lang="el-GR" sz="2000" b="1" dirty="0" smtClean="0"/>
              <a:t>δεν θα παρουσιασθεί εδώ αναλυτικά παρά μόνο μερικά αποσπάσματα του </a:t>
            </a:r>
            <a:r>
              <a:rPr lang="el-GR" sz="2000" dirty="0" smtClean="0"/>
              <a:t>λόγο του πολύ μεγάλου μεγέθους του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Οπότε η σειρά </a:t>
            </a:r>
            <a:r>
              <a:rPr lang="en-US" sz="2000" dirty="0" smtClean="0"/>
              <a:t>Taylor </a:t>
            </a:r>
            <a:r>
              <a:rPr lang="el-GR" sz="2000" dirty="0" smtClean="0"/>
              <a:t>γίνεται: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                             </a:t>
            </a:r>
            <a:r>
              <a:rPr lang="el-GR" dirty="0" smtClean="0"/>
              <a:t>(2)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Συμφωνία μεταξύ των εξισώσεων (1) και (2) επιτυγχάνεται ορίζοντας το παρακάτω σύστημα: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dirty="0" smtClean="0"/>
              <a:t>   </a:t>
            </a:r>
            <a:r>
              <a:rPr lang="en-US" dirty="0" smtClean="0"/>
              <a:t>w</a:t>
            </a:r>
            <a:r>
              <a:rPr lang="el-GR" baseline="-25000" dirty="0" smtClean="0"/>
              <a:t>1 </a:t>
            </a:r>
            <a:r>
              <a:rPr lang="el-GR" dirty="0" smtClean="0"/>
              <a:t>+ </a:t>
            </a:r>
            <a:r>
              <a:rPr lang="en-US" dirty="0" smtClean="0"/>
              <a:t>w</a:t>
            </a:r>
            <a:r>
              <a:rPr lang="el-GR" baseline="-25000" dirty="0" smtClean="0"/>
              <a:t>2</a:t>
            </a:r>
            <a:r>
              <a:rPr lang="el-GR" dirty="0" smtClean="0"/>
              <a:t> = 1,          </a:t>
            </a:r>
            <a:r>
              <a:rPr lang="en-US" dirty="0" smtClean="0"/>
              <a:t>c</a:t>
            </a:r>
            <a:r>
              <a:rPr lang="el-GR" baseline="-25000" dirty="0" smtClean="0"/>
              <a:t>2</a:t>
            </a:r>
            <a:r>
              <a:rPr lang="en-US" dirty="0" smtClean="0"/>
              <a:t>w</a:t>
            </a:r>
            <a:r>
              <a:rPr lang="el-GR" baseline="-25000" dirty="0" smtClean="0"/>
              <a:t>2</a:t>
            </a:r>
            <a:r>
              <a:rPr lang="el-GR" dirty="0" smtClean="0"/>
              <a:t> =    ,           </a:t>
            </a:r>
            <a:r>
              <a:rPr lang="en-US" dirty="0" smtClean="0"/>
              <a:t>a</a:t>
            </a:r>
            <a:r>
              <a:rPr lang="el-GR" baseline="-25000" dirty="0" smtClean="0"/>
              <a:t>21</a:t>
            </a:r>
            <a:r>
              <a:rPr lang="en-US" dirty="0" smtClean="0"/>
              <a:t>w</a:t>
            </a:r>
            <a:r>
              <a:rPr lang="el-GR" baseline="-25000" dirty="0" smtClean="0"/>
              <a:t>2</a:t>
            </a:r>
            <a:r>
              <a:rPr lang="el-GR" dirty="0" smtClean="0"/>
              <a:t> =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</a:t>
            </a:r>
          </a:p>
          <a:p>
            <a:pPr>
              <a:buNone/>
            </a:pPr>
            <a:r>
              <a:rPr lang="el-GR" sz="2000" dirty="0" smtClean="0"/>
              <a:t>    Αν θεωρήσουμε </a:t>
            </a:r>
            <a:r>
              <a:rPr lang="el-GR" sz="2000" b="1" dirty="0" smtClean="0"/>
              <a:t>το </a:t>
            </a:r>
            <a:r>
              <a:rPr lang="en-US" sz="2000" b="1" dirty="0" smtClean="0"/>
              <a:t>c</a:t>
            </a:r>
            <a:r>
              <a:rPr lang="el-GR" sz="2000" b="1" baseline="-25000" dirty="0" smtClean="0"/>
              <a:t>2</a:t>
            </a:r>
            <a:r>
              <a:rPr lang="el-GR" sz="2000" b="1" dirty="0" smtClean="0"/>
              <a:t> σαν ελεύθερη παράμετρο </a:t>
            </a:r>
            <a:r>
              <a:rPr lang="el-GR" sz="2000" dirty="0" smtClean="0"/>
              <a:t>τότε υπολογίζουμε </a:t>
            </a:r>
            <a:r>
              <a:rPr lang="el-GR" sz="2000" b="1" dirty="0" smtClean="0"/>
              <a:t>τα </a:t>
            </a:r>
            <a:r>
              <a:rPr lang="en-US" sz="2000" b="1" dirty="0" smtClean="0"/>
              <a:t>w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 και </a:t>
            </a:r>
            <a:r>
              <a:rPr lang="en-US" sz="2000" b="1" dirty="0" smtClean="0"/>
              <a:t>w</a:t>
            </a:r>
            <a:r>
              <a:rPr lang="el-GR" sz="2000" b="1" baseline="-25000" dirty="0" smtClean="0"/>
              <a:t>2  </a:t>
            </a:r>
            <a:r>
              <a:rPr lang="el-GR" sz="2000" dirty="0" smtClean="0"/>
              <a:t>ως έξης: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</a:t>
            </a:r>
            <a:r>
              <a:rPr lang="en-US" dirty="0" smtClean="0"/>
              <a:t>a</a:t>
            </a:r>
            <a:r>
              <a:rPr lang="el-GR" baseline="-25000" dirty="0" smtClean="0"/>
              <a:t>21</a:t>
            </a:r>
            <a:r>
              <a:rPr lang="el-GR" dirty="0" smtClean="0"/>
              <a:t> = </a:t>
            </a:r>
            <a:r>
              <a:rPr lang="en-US" dirty="0" smtClean="0"/>
              <a:t>c</a:t>
            </a:r>
            <a:r>
              <a:rPr lang="el-GR" baseline="-25000" dirty="0" smtClean="0"/>
              <a:t>2 </a:t>
            </a:r>
            <a:r>
              <a:rPr lang="el-GR" dirty="0" smtClean="0"/>
              <a:t>,            </a:t>
            </a:r>
            <a:r>
              <a:rPr lang="en-US" dirty="0" smtClean="0"/>
              <a:t>w</a:t>
            </a:r>
            <a:r>
              <a:rPr lang="el-GR" baseline="-25000" dirty="0" smtClean="0"/>
              <a:t>1</a:t>
            </a:r>
            <a:r>
              <a:rPr lang="el-GR" dirty="0" smtClean="0"/>
              <a:t> = 1          ,            </a:t>
            </a:r>
            <a:r>
              <a:rPr lang="en-US" dirty="0" smtClean="0"/>
              <a:t>w</a:t>
            </a:r>
            <a:r>
              <a:rPr lang="el-GR" baseline="-25000" dirty="0" smtClean="0"/>
              <a:t>2</a:t>
            </a:r>
            <a:r>
              <a:rPr lang="el-GR" dirty="0" smtClean="0"/>
              <a:t> =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</a:t>
            </a:r>
            <a:r>
              <a:rPr lang="el-GR" dirty="0" smtClean="0"/>
              <a:t> </a:t>
            </a:r>
            <a:endParaRPr lang="el-GR" sz="2000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00034" y="857232"/>
          <a:ext cx="7240941" cy="857256"/>
        </p:xfrm>
        <a:graphic>
          <a:graphicData uri="http://schemas.openxmlformats.org/presentationml/2006/ole">
            <p:oleObj spid="_x0000_s43010" name="Equation" r:id="rId3" imgW="2819160" imgH="393480" progId="Equation.DSMT4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500826" y="2714620"/>
          <a:ext cx="361952" cy="935043"/>
        </p:xfrm>
        <a:graphic>
          <a:graphicData uri="http://schemas.openxmlformats.org/presentationml/2006/ole">
            <p:oleObj spid="_x0000_s43013" name="Equation" r:id="rId4" imgW="152280" imgH="393480" progId="Equation.DSMT4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4138612" y="2714620"/>
          <a:ext cx="361950" cy="935038"/>
        </p:xfrm>
        <a:graphic>
          <a:graphicData uri="http://schemas.openxmlformats.org/presentationml/2006/ole">
            <p:oleObj spid="_x0000_s43014" name="Equation" r:id="rId5" imgW="152280" imgH="393480" progId="Equation.DSMT4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4000496" y="4619634"/>
          <a:ext cx="840447" cy="952506"/>
        </p:xfrm>
        <a:graphic>
          <a:graphicData uri="http://schemas.openxmlformats.org/presentationml/2006/ole">
            <p:oleObj spid="_x0000_s43017" name="Equation" r:id="rId6" imgW="380880" imgH="431640" progId="Equation.DSMT4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6572264" y="4572009"/>
          <a:ext cx="693369" cy="1071570"/>
        </p:xfrm>
        <a:graphic>
          <a:graphicData uri="http://schemas.openxmlformats.org/presentationml/2006/ole">
            <p:oleObj spid="_x0000_s43018" name="Equation" r:id="rId7" imgW="27936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πίνακας αυτός </a:t>
            </a:r>
            <a:r>
              <a:rPr lang="el-GR" sz="2000" b="1" dirty="0" smtClean="0"/>
              <a:t>δεν θα παρουσιασθεί εδώ αναλυτικά παρά μόνο μερικά αποσπάσματα του </a:t>
            </a:r>
            <a:r>
              <a:rPr lang="el-GR" sz="2000" dirty="0" smtClean="0"/>
              <a:t>λόγο του πολύ μεγάλου μεγέθους του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Ο ενδιαφερόμενος μπορεί να ανατρέξει στην εργασία που υπάρχει αναλυτική παρουσίαση του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2464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464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4644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4645" name="Equation" r:id="rId6" imgW="914400" imgH="198720" progId="Equation.DSMT4">
              <p:embed/>
            </p:oleObj>
          </a:graphicData>
        </a:graphic>
      </p:graphicFrame>
      <p:pic>
        <p:nvPicPr>
          <p:cNvPr id="9" name="8 - Εικόνα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71546"/>
            <a:ext cx="7929618" cy="57533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2566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5667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5668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5669" name="Equation" r:id="rId6" imgW="914400" imgH="198720" progId="Equation.DSMT4">
              <p:embed/>
            </p:oleObj>
          </a:graphicData>
        </a:graphic>
      </p:graphicFrame>
      <p:pic>
        <p:nvPicPr>
          <p:cNvPr id="11" name="10 - Εικόνα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104679"/>
            <a:ext cx="7929618" cy="56104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2669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669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6692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6693" name="Equation" r:id="rId6" imgW="914400" imgH="198720" progId="Equation.DSMT4">
              <p:embed/>
            </p:oleObj>
          </a:graphicData>
        </a:graphic>
      </p:graphicFrame>
      <p:pic>
        <p:nvPicPr>
          <p:cNvPr id="9" name="8 - Εικόνα" descr="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55" y="1142756"/>
            <a:ext cx="8003145" cy="57152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Απόσπασμα Πίνακα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</a:t>
            </a:r>
            <a:endParaRPr lang="el-GR" sz="2200" b="1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62771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771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7716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627717" name="Equation" r:id="rId6" imgW="914400" imgH="198720" progId="Equation.DSMT4">
              <p:embed/>
            </p:oleObj>
          </a:graphicData>
        </a:graphic>
      </p:graphicFrame>
      <p:pic>
        <p:nvPicPr>
          <p:cNvPr id="11" name="10 - Εικόνα" descr="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171378"/>
            <a:ext cx="8001056" cy="56866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Συμπέρασμα: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Συμπέρασμα: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l-GR" sz="2200" b="1" dirty="0" smtClean="0"/>
              <a:t>Το εκτιμηθέν σφάλμα ε προσεγγίζει καλύτερα το πραγματικό σφάλμα από ότι το εκτιμηθέν σφάλμα αποκοπής </a:t>
            </a:r>
            <a:r>
              <a:rPr lang="en-US" sz="2200" b="1" dirty="0" smtClean="0"/>
              <a:t>T</a:t>
            </a:r>
            <a:r>
              <a:rPr lang="en-US" sz="2200" b="1" baseline="-25000" dirty="0" smtClean="0"/>
              <a:t>n</a:t>
            </a:r>
            <a:endParaRPr lang="el-GR" sz="22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Παρατηρήσεις:</a:t>
            </a:r>
          </a:p>
          <a:p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Παρατηρήσεις: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Παρατηρώντας τον παραπάνω πίνακα διαπιστώνουμε ότι οι </a:t>
            </a:r>
            <a:r>
              <a:rPr lang="el-GR" sz="2000" b="1" dirty="0" smtClean="0"/>
              <a:t>εκτιμήσεις του σφάλματος ε πολλές φορές σχεδόν συμπίπτουν με τα αντίστοιχα πραγματικά σφάλματα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n </a:t>
            </a:r>
            <a:r>
              <a:rPr lang="el-GR" sz="2000" b="1" dirty="0" smtClean="0"/>
              <a:t>και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ή διαφέρουν </a:t>
            </a:r>
            <a:r>
              <a:rPr lang="el-GR" sz="2000" b="1" dirty="0" smtClean="0"/>
              <a:t>τις περισσότερες φορές κατά ένα δεκαδικό ψηφίο</a:t>
            </a:r>
            <a:r>
              <a:rPr lang="el-GR" sz="2000" dirty="0" smtClean="0"/>
              <a:t> και </a:t>
            </a:r>
            <a:r>
              <a:rPr lang="el-GR" sz="2000" b="1" dirty="0" smtClean="0"/>
              <a:t>μερικές φορές κατά δύο</a:t>
            </a:r>
            <a:r>
              <a:rPr lang="el-GR" sz="2000" dirty="0" smtClean="0"/>
              <a:t> ενώ στην Δ.Ε. 4, σε </a:t>
            </a:r>
            <a:r>
              <a:rPr lang="el-GR" sz="2000" b="1" dirty="0" smtClean="0"/>
              <a:t>πολύ λίγες περιπτώσεις κατά τρία δεκαδικά ψηφία</a:t>
            </a:r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Παρατηρήσεις: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Παρατηρώντας τον παραπάνω πίνακα διαπιστώνουμε ότι οι </a:t>
            </a:r>
            <a:r>
              <a:rPr lang="el-GR" sz="2000" b="1" dirty="0" smtClean="0"/>
              <a:t>εκτιμήσεις του σφάλματος ε πολλές φορές σχεδόν συμπίπτουν με τα αντίστοιχα πραγματικά σφάλματα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n </a:t>
            </a:r>
            <a:r>
              <a:rPr lang="el-GR" sz="2000" b="1" dirty="0" smtClean="0"/>
              <a:t>και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n</a:t>
            </a:r>
            <a:r>
              <a:rPr lang="el-GR" sz="2000" b="1" baseline="-25000" dirty="0" smtClean="0"/>
              <a:t>+1</a:t>
            </a:r>
            <a:r>
              <a:rPr lang="el-GR" sz="2000" b="1" dirty="0" smtClean="0"/>
              <a:t> </a:t>
            </a:r>
            <a:r>
              <a:rPr lang="el-GR" sz="2000" dirty="0" smtClean="0"/>
              <a:t>ή διαφέρουν </a:t>
            </a:r>
            <a:r>
              <a:rPr lang="el-GR" sz="2000" b="1" dirty="0" smtClean="0"/>
              <a:t>τις περισσότερες φορές κατά ένα δεκαδικό ψηφίο</a:t>
            </a:r>
            <a:r>
              <a:rPr lang="el-GR" sz="2000" dirty="0" smtClean="0"/>
              <a:t> και </a:t>
            </a:r>
            <a:r>
              <a:rPr lang="el-GR" sz="2000" b="1" dirty="0" smtClean="0"/>
              <a:t>μερικές φορές κατά δύο</a:t>
            </a:r>
            <a:r>
              <a:rPr lang="el-GR" sz="2000" dirty="0" smtClean="0"/>
              <a:t> ενώ στην Δ.Ε. 4, σε </a:t>
            </a:r>
            <a:r>
              <a:rPr lang="el-GR" sz="2000" b="1" dirty="0" smtClean="0"/>
              <a:t>πολύ λίγες περιπτώσεις κατά τρία δεκαδικά ψηφία</a:t>
            </a:r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Το εκτιμηθέν σφάλμα αποκοπής </a:t>
            </a:r>
            <a:r>
              <a:rPr lang="en-US" sz="2000" b="1" dirty="0" smtClean="0"/>
              <a:t>T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</a:t>
            </a:r>
            <a:r>
              <a:rPr lang="el-GR" sz="2000" dirty="0" smtClean="0"/>
              <a:t>σαν γενικό κανόνα </a:t>
            </a:r>
            <a:r>
              <a:rPr lang="el-GR" sz="2000" b="1" dirty="0" smtClean="0"/>
              <a:t>διαφέρει από το αντίστοιχο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n</a:t>
            </a:r>
            <a:r>
              <a:rPr lang="en-US" sz="2000" baseline="-25000" dirty="0" smtClean="0"/>
              <a:t> </a:t>
            </a:r>
            <a:r>
              <a:rPr lang="el-GR" sz="2000" dirty="0" smtClean="0"/>
              <a:t>:</a:t>
            </a:r>
          </a:p>
          <a:p>
            <a:pPr marL="457200" indent="-457200"/>
            <a:r>
              <a:rPr lang="el-GR" sz="2000" b="1" dirty="0" smtClean="0"/>
              <a:t>για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=0.1:  </a:t>
            </a:r>
            <a:r>
              <a:rPr lang="el-GR" sz="2000" dirty="0" smtClean="0"/>
              <a:t>κατά </a:t>
            </a:r>
            <a:r>
              <a:rPr lang="el-GR" sz="2000" b="1" dirty="0" smtClean="0"/>
              <a:t>δύο</a:t>
            </a:r>
            <a:r>
              <a:rPr lang="el-GR" sz="2000" dirty="0" smtClean="0"/>
              <a:t> μέχρι </a:t>
            </a:r>
            <a:r>
              <a:rPr lang="el-GR" sz="2000" b="1" dirty="0" smtClean="0"/>
              <a:t>επτά</a:t>
            </a:r>
            <a:r>
              <a:rPr lang="el-GR" sz="2000" dirty="0" smtClean="0"/>
              <a:t> δεκαδικά ψηφία </a:t>
            </a:r>
          </a:p>
          <a:p>
            <a:pPr marL="457200" indent="-457200">
              <a:buNone/>
            </a:pPr>
            <a:r>
              <a:rPr lang="el-GR" sz="2000" b="1" dirty="0" smtClean="0"/>
              <a:t>                                              και </a:t>
            </a:r>
          </a:p>
          <a:p>
            <a:pPr marL="457200" indent="-457200"/>
            <a:r>
              <a:rPr lang="el-GR" sz="2000" b="1" dirty="0" smtClean="0"/>
              <a:t>για </a:t>
            </a:r>
            <a:r>
              <a:rPr lang="en-US" sz="2000" b="1" dirty="0" smtClean="0"/>
              <a:t>h</a:t>
            </a:r>
            <a:r>
              <a:rPr lang="el-GR" sz="2000" b="1" dirty="0" smtClean="0"/>
              <a:t>=0.01:  </a:t>
            </a:r>
            <a:r>
              <a:rPr lang="el-GR" sz="2000" dirty="0" smtClean="0"/>
              <a:t>από </a:t>
            </a:r>
            <a:r>
              <a:rPr lang="el-GR" sz="2000" b="1" dirty="0" smtClean="0"/>
              <a:t>τέσσερα</a:t>
            </a:r>
            <a:r>
              <a:rPr lang="el-GR" sz="2000" dirty="0" smtClean="0"/>
              <a:t> μέχρι </a:t>
            </a:r>
            <a:r>
              <a:rPr lang="el-GR" sz="2000" b="1" dirty="0" smtClean="0"/>
              <a:t>επτά</a:t>
            </a:r>
            <a:r>
              <a:rPr lang="el-GR" sz="2000" dirty="0" smtClean="0"/>
              <a:t> δεκαδικά ψηφία</a:t>
            </a:r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sz="2000" dirty="0" smtClean="0"/>
              <a:t>Μια βολική λύση των εξισώσεων αυτών είναι για </a:t>
            </a:r>
            <a:r>
              <a:rPr lang="en-US" sz="2000" dirty="0" smtClean="0"/>
              <a:t>c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= 1:                 </a:t>
            </a:r>
          </a:p>
          <a:p>
            <a:pPr>
              <a:buNone/>
            </a:pPr>
            <a:r>
              <a:rPr lang="el-GR" sz="2000" dirty="0" smtClean="0"/>
              <a:t>                 </a:t>
            </a:r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dirty="0" smtClean="0"/>
              <a:t>c</a:t>
            </a:r>
            <a:r>
              <a:rPr lang="el-GR" baseline="-25000" dirty="0" smtClean="0"/>
              <a:t>2</a:t>
            </a:r>
            <a:r>
              <a:rPr lang="el-GR" dirty="0" smtClean="0"/>
              <a:t> = 1,        </a:t>
            </a:r>
            <a:r>
              <a:rPr lang="en-US" dirty="0" smtClean="0"/>
              <a:t>a</a:t>
            </a:r>
            <a:r>
              <a:rPr lang="el-GR" baseline="-25000" dirty="0" smtClean="0"/>
              <a:t>21</a:t>
            </a:r>
            <a:r>
              <a:rPr lang="el-GR" dirty="0" smtClean="0"/>
              <a:t> = 1,        </a:t>
            </a:r>
            <a:r>
              <a:rPr lang="en-US" dirty="0" smtClean="0"/>
              <a:t>w</a:t>
            </a:r>
            <a:r>
              <a:rPr lang="el-GR" baseline="-25000" dirty="0" smtClean="0"/>
              <a:t>1</a:t>
            </a:r>
            <a:r>
              <a:rPr lang="el-GR" dirty="0" smtClean="0"/>
              <a:t> =    ,         </a:t>
            </a:r>
            <a:r>
              <a:rPr lang="en-US" dirty="0" smtClean="0"/>
              <a:t>w</a:t>
            </a:r>
            <a:r>
              <a:rPr lang="el-GR" baseline="-25000" dirty="0" smtClean="0"/>
              <a:t>2</a:t>
            </a:r>
            <a:r>
              <a:rPr lang="el-GR" dirty="0" smtClean="0"/>
              <a:t> =      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sz="2000" dirty="0" smtClean="0"/>
              <a:t>Άρα ο τύπος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dirty="0" smtClean="0"/>
              <a:t>που προκύπτει στη συνέχεια, είναι:</a:t>
            </a:r>
          </a:p>
          <a:p>
            <a:pPr>
              <a:buNone/>
            </a:pPr>
            <a:r>
              <a:rPr lang="el-GR" sz="2000" dirty="0" smtClean="0"/>
              <a:t>                 </a:t>
            </a:r>
          </a:p>
          <a:p>
            <a:pPr>
              <a:buNone/>
            </a:pPr>
            <a:r>
              <a:rPr lang="el-GR" sz="2000" dirty="0" smtClean="0"/>
              <a:t>          </a:t>
            </a:r>
            <a:r>
              <a:rPr lang="fr-FR" sz="2000" dirty="0" smtClean="0"/>
              <a:t>                                        </a:t>
            </a:r>
            <a:r>
              <a:rPr lang="en-US" sz="2000" dirty="0" smtClean="0"/>
              <a:t>                     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ή ισοδύναμα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</a:t>
            </a:r>
          </a:p>
          <a:p>
            <a:pPr>
              <a:buNone/>
            </a:pPr>
            <a:r>
              <a:rPr lang="el-GR" sz="2000" dirty="0" smtClean="0"/>
              <a:t>όπου </a:t>
            </a:r>
          </a:p>
          <a:p>
            <a:pPr>
              <a:buNone/>
            </a:pPr>
            <a:r>
              <a:rPr lang="el-GR" dirty="0" smtClean="0"/>
              <a:t>      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403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620240" y="785794"/>
          <a:ext cx="380388" cy="982669"/>
        </p:xfrm>
        <a:graphic>
          <a:graphicData uri="http://schemas.openxmlformats.org/presentationml/2006/ole">
            <p:oleObj spid="_x0000_s44035" name="Equation" r:id="rId4" imgW="152280" imgH="393480" progId="Equation.DSMT4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405578" y="785794"/>
          <a:ext cx="381000" cy="982662"/>
        </p:xfrm>
        <a:graphic>
          <a:graphicData uri="http://schemas.openxmlformats.org/presentationml/2006/ole">
            <p:oleObj spid="_x0000_s44036" name="Equation" r:id="rId5" imgW="152280" imgH="393480" progId="Equation.DSMT4">
              <p:embed/>
            </p:oleObj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44037" name="Equation" r:id="rId6" imgW="914400" imgH="198720" progId="Equation.DSMT4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1571604" y="5214949"/>
          <a:ext cx="3000396" cy="1065561"/>
        </p:xfrm>
        <a:graphic>
          <a:graphicData uri="http://schemas.openxmlformats.org/presentationml/2006/ole">
            <p:oleObj spid="_x0000_s44038" name="Equation" r:id="rId7" imgW="1358640" imgH="482400" progId="Equation.DSMT4">
              <p:embed/>
            </p:oleObj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571604" y="4214818"/>
          <a:ext cx="3143272" cy="727175"/>
        </p:xfrm>
        <a:graphic>
          <a:graphicData uri="http://schemas.openxmlformats.org/presentationml/2006/ole">
            <p:oleObj spid="_x0000_s44039" name="Equation" r:id="rId8" imgW="1701720" imgH="393480" progId="Equation.DSMT4">
              <p:embed/>
            </p:oleObj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071538" y="2786058"/>
          <a:ext cx="6337242" cy="785818"/>
        </p:xfrm>
        <a:graphic>
          <a:graphicData uri="http://schemas.openxmlformats.org/presentationml/2006/ole">
            <p:oleObj spid="_x0000_s44040" name="Equation" r:id="rId9" imgW="3174840" imgH="393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Έτσι εάν κάποιος χρησιμοποιήσει κάποια από τις παραπάνω μεθόδους θα έχει: </a:t>
            </a:r>
          </a:p>
          <a:p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Έτσι εάν κάποιος χρησιμοποιήσει κάποια από τις παραπάνω μεθόδους θα έχει: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αποτελέσματα δύο γειτονικών τάξεων</a:t>
            </a:r>
          </a:p>
          <a:p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Έτσι εάν κάποιος χρησιμοποιήσει κάποια από τις παραπάνω μεθόδους θα έχει: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αποτελέσματα δύο γειτονικών τάξεων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ένα σφάλμα ε </a:t>
            </a:r>
            <a:r>
              <a:rPr lang="el-GR" sz="2000" dirty="0" smtClean="0"/>
              <a:t>που εκτιμά εξίσου καλά και τις δύο περιπτώσεις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Εκτιμήσεις Σφαλμάτων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Έτσι εάν κάποιος χρησιμοποιήσει κάποια από τις παραπάνω μεθόδους θα έχει: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αποτελέσματα δύο γειτονικών τάξεων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 smtClean="0"/>
              <a:t>ένα σφάλμα ε </a:t>
            </a:r>
            <a:r>
              <a:rPr lang="el-GR" sz="2000" dirty="0" smtClean="0"/>
              <a:t>που εκτιμά εξίσου καλά και τις δύο περιπτώσεις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000" b="1" dirty="0" smtClean="0"/>
              <a:t>Το σφάλμα ε </a:t>
            </a:r>
            <a:r>
              <a:rPr lang="el-GR" sz="2000" dirty="0" smtClean="0"/>
              <a:t>μπορεί να το χρησιμοποιηθεί </a:t>
            </a:r>
            <a:r>
              <a:rPr lang="el-GR" sz="2000" b="1" dirty="0" smtClean="0"/>
              <a:t>για τον προσδιορισμό ενός κατάλληλου βήματος </a:t>
            </a:r>
            <a:r>
              <a:rPr lang="en-US" sz="2000" b="1" dirty="0" smtClean="0"/>
              <a:t>h</a:t>
            </a:r>
            <a:r>
              <a:rPr lang="el-GR" sz="2000" dirty="0" smtClean="0"/>
              <a:t> καθώς τρέχει η μέθοδος  </a:t>
            </a:r>
          </a:p>
          <a:p>
            <a:pPr>
              <a:buNone/>
            </a:pPr>
            <a:r>
              <a:rPr lang="el-GR" sz="2000" dirty="0" smtClean="0"/>
              <a:t>                                (με τον τρόπο που αναλύσαμε πιο πριν)  </a:t>
            </a:r>
          </a:p>
          <a:p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b="1" dirty="0" smtClean="0"/>
          </a:p>
          <a:p>
            <a:pPr marL="457200" indent="-457200"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7200" dirty="0" smtClean="0"/>
              <a:t>Ευχαριστώ </a:t>
            </a:r>
            <a:br>
              <a:rPr lang="el-GR" sz="7200" dirty="0" smtClean="0"/>
            </a:br>
            <a:r>
              <a:rPr lang="el-GR" sz="7200" dirty="0" smtClean="0"/>
              <a:t>για την </a:t>
            </a:r>
            <a:br>
              <a:rPr lang="el-GR" sz="7200" dirty="0" smtClean="0"/>
            </a:br>
            <a:r>
              <a:rPr lang="el-GR" sz="7200" dirty="0" smtClean="0"/>
              <a:t>Προσοχή σας</a:t>
            </a:r>
            <a:endParaRPr lang="el-GR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l-GR" sz="2000" dirty="0" smtClean="0"/>
              <a:t>Για τους διάφορους τύπους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</a:t>
            </a:r>
            <a:r>
              <a:rPr lang="el-GR" sz="2000" dirty="0" smtClean="0"/>
              <a:t> θα χρησιμοποιήσουμε τον συμβολισμό  </a:t>
            </a:r>
            <a:r>
              <a:rPr lang="el-GR" sz="2000" b="1" dirty="0" smtClean="0"/>
              <a:t>(</a:t>
            </a:r>
            <a:r>
              <a:rPr lang="en-US" sz="2000" b="1" dirty="0" smtClean="0"/>
              <a:t>p</a:t>
            </a:r>
            <a:r>
              <a:rPr lang="el-GR" sz="2000" b="1" dirty="0" smtClean="0"/>
              <a:t>, ν)</a:t>
            </a:r>
            <a:r>
              <a:rPr lang="el-GR" sz="2000" dirty="0" smtClean="0"/>
              <a:t> ζεύγους. </a:t>
            </a:r>
          </a:p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l-GR" sz="2000" dirty="0" smtClean="0"/>
              <a:t>Για τους διάφορους τύπους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</a:t>
            </a:r>
            <a:r>
              <a:rPr lang="el-GR" sz="2000" dirty="0" smtClean="0"/>
              <a:t> θα χρησιμοποιήσουμε τον συμβολισμό  </a:t>
            </a:r>
            <a:r>
              <a:rPr lang="el-GR" sz="2000" b="1" dirty="0" smtClean="0"/>
              <a:t>(</a:t>
            </a:r>
            <a:r>
              <a:rPr lang="en-US" sz="2000" b="1" dirty="0" smtClean="0"/>
              <a:t>p</a:t>
            </a:r>
            <a:r>
              <a:rPr lang="el-GR" sz="2000" b="1" dirty="0" smtClean="0"/>
              <a:t>, ν)</a:t>
            </a:r>
            <a:r>
              <a:rPr lang="el-GR" sz="2000" dirty="0" smtClean="0"/>
              <a:t> ζεύγους. </a:t>
            </a:r>
          </a:p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Το </a:t>
            </a:r>
            <a:r>
              <a:rPr lang="en-US" sz="2000" b="1" dirty="0" smtClean="0"/>
              <a:t>p</a:t>
            </a:r>
            <a:r>
              <a:rPr lang="el-GR" sz="2000" dirty="0" smtClean="0"/>
              <a:t> παριστάνει την </a:t>
            </a:r>
            <a:r>
              <a:rPr lang="el-GR" sz="2000" b="1" dirty="0" smtClean="0"/>
              <a:t>τάξη</a:t>
            </a:r>
            <a:r>
              <a:rPr lang="el-GR" sz="2000" dirty="0" smtClean="0"/>
              <a:t> τους</a:t>
            </a:r>
          </a:p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l-GR" sz="2000" dirty="0" smtClean="0"/>
              <a:t>Για τους διάφορους τύπους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</a:t>
            </a:r>
            <a:r>
              <a:rPr lang="el-GR" sz="2000" dirty="0" smtClean="0"/>
              <a:t> θα χρησιμοποιήσουμε τον συμβολισμό  </a:t>
            </a:r>
            <a:r>
              <a:rPr lang="el-GR" sz="2000" b="1" dirty="0" smtClean="0"/>
              <a:t>(</a:t>
            </a:r>
            <a:r>
              <a:rPr lang="en-US" sz="2000" b="1" dirty="0" smtClean="0"/>
              <a:t>p</a:t>
            </a:r>
            <a:r>
              <a:rPr lang="el-GR" sz="2000" b="1" dirty="0" smtClean="0"/>
              <a:t>, ν)</a:t>
            </a:r>
            <a:r>
              <a:rPr lang="el-GR" sz="2000" dirty="0" smtClean="0"/>
              <a:t> ζεύγους. </a:t>
            </a:r>
          </a:p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Το </a:t>
            </a:r>
            <a:r>
              <a:rPr lang="en-US" sz="2000" b="1" dirty="0" smtClean="0"/>
              <a:t>p</a:t>
            </a:r>
            <a:r>
              <a:rPr lang="el-GR" sz="2000" dirty="0" smtClean="0"/>
              <a:t> παριστάνει την </a:t>
            </a:r>
            <a:r>
              <a:rPr lang="el-GR" sz="2000" b="1" dirty="0" smtClean="0"/>
              <a:t>τάξη</a:t>
            </a:r>
            <a:r>
              <a:rPr lang="el-GR" sz="2000" dirty="0" smtClean="0"/>
              <a:t> τους</a:t>
            </a:r>
          </a:p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Το </a:t>
            </a:r>
            <a:r>
              <a:rPr lang="el-GR" sz="2000" b="1" dirty="0" smtClean="0"/>
              <a:t>ν</a:t>
            </a:r>
            <a:r>
              <a:rPr lang="el-GR" sz="2000" dirty="0" smtClean="0"/>
              <a:t> τον αριθμό των </a:t>
            </a:r>
            <a:r>
              <a:rPr lang="el-GR" sz="2000" b="1" dirty="0" smtClean="0"/>
              <a:t>σταδίων</a:t>
            </a:r>
            <a:r>
              <a:rPr lang="el-GR" sz="2000" dirty="0" smtClean="0"/>
              <a:t> τους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ΣΤΟΧΟΙ της ΕΡΓΑΣΙΑΣ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Παρουσίαση  ορισμένων αριθμητικών μεθόδων, οι οποίες μπορούν να προσεγγίζουν  βήμα – βήμα την λύση οποιασδήποτε διαφορικής εξίσωσης ή τις λύσεις οποιουδήποτε συστήματος διαφορικών εξισώσεων</a:t>
            </a:r>
          </a:p>
          <a:p>
            <a:pPr marL="457200" indent="-457200"/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endParaRPr lang="el-G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Οι άγνωστοι παράμετροι </a:t>
            </a:r>
            <a:r>
              <a:rPr lang="en-US" sz="2000" dirty="0" smtClean="0"/>
              <a:t>w</a:t>
            </a:r>
            <a:r>
              <a:rPr lang="en-US" sz="2000" baseline="-25000" dirty="0" smtClean="0"/>
              <a:t>i</a:t>
            </a:r>
            <a:r>
              <a:rPr lang="el-GR" sz="2000" dirty="0" smtClean="0"/>
              <a:t>,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r>
              <a:rPr lang="el-GR" sz="2000" dirty="0" smtClean="0"/>
              <a:t>, και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ij</a:t>
            </a:r>
            <a:r>
              <a:rPr lang="el-GR" sz="2000" dirty="0" smtClean="0"/>
              <a:t> στον γενικό τύπο </a:t>
            </a:r>
            <a:r>
              <a:rPr lang="en-US" sz="2000" dirty="0" smtClean="0"/>
              <a:t>Runge</a:t>
            </a:r>
            <a:r>
              <a:rPr lang="el-GR" sz="2000" dirty="0" smtClean="0"/>
              <a:t>-</a:t>
            </a:r>
            <a:r>
              <a:rPr lang="en-US" sz="2000" dirty="0" smtClean="0"/>
              <a:t>Kutta </a:t>
            </a:r>
            <a:r>
              <a:rPr lang="el-GR" sz="2000" dirty="0" smtClean="0"/>
              <a:t>μπορούν να δοθούν σε μία </a:t>
            </a:r>
            <a:r>
              <a:rPr lang="el-GR" sz="2000" b="1" dirty="0" smtClean="0"/>
              <a:t>Συμπυκνωμένη Παράσταση:                                              </a:t>
            </a:r>
            <a:endParaRPr lang="el-GR" sz="2000" dirty="0" smtClean="0"/>
          </a:p>
          <a:p>
            <a:pPr lvl="0">
              <a:buNone/>
            </a:pPr>
            <a:r>
              <a:rPr lang="el-GR" sz="2000" dirty="0" smtClean="0"/>
              <a:t>                                                                       </a:t>
            </a:r>
          </a:p>
          <a:p>
            <a:pPr lvl="0">
              <a:buNone/>
            </a:pPr>
            <a:endParaRPr lang="el-GR" sz="2000" dirty="0" smtClean="0"/>
          </a:p>
          <a:p>
            <a:pPr lvl="0">
              <a:buNone/>
            </a:pPr>
            <a:r>
              <a:rPr lang="el-GR" sz="2000" dirty="0" smtClean="0"/>
              <a:t>                                                         </a:t>
            </a:r>
          </a:p>
          <a:p>
            <a:pPr lvl="0">
              <a:buNone/>
            </a:pPr>
            <a:endParaRPr lang="el-GR" sz="2000" dirty="0" smtClean="0"/>
          </a:p>
          <a:p>
            <a:pPr lvl="0">
              <a:buNone/>
            </a:pPr>
            <a:r>
              <a:rPr lang="el-GR" sz="2000" dirty="0" smtClean="0"/>
              <a:t>                                                      </a:t>
            </a:r>
            <a:r>
              <a:rPr lang="el-GR" sz="3200" dirty="0" smtClean="0"/>
              <a:t>ή     </a:t>
            </a:r>
            <a:endParaRPr lang="el-GR" sz="2000" dirty="0" smtClean="0"/>
          </a:p>
          <a:p>
            <a:pPr lvl="0">
              <a:buNone/>
            </a:pPr>
            <a:endParaRPr lang="el-GR" sz="2000" dirty="0" smtClean="0"/>
          </a:p>
          <a:p>
            <a:pPr lvl="0">
              <a:buNone/>
            </a:pPr>
            <a:r>
              <a:rPr lang="el-GR" sz="2000" dirty="0" smtClean="0"/>
              <a:t>                                                         </a:t>
            </a:r>
          </a:p>
          <a:p>
            <a:pPr lvl="0">
              <a:buNone/>
            </a:pPr>
            <a:r>
              <a:rPr lang="el-GR" sz="2000" dirty="0" smtClean="0"/>
              <a:t>                                                                 </a:t>
            </a:r>
          </a:p>
          <a:p>
            <a:pPr>
              <a:buNone/>
            </a:pPr>
            <a:r>
              <a:rPr lang="el-GR" dirty="0" smtClean="0"/>
              <a:t>                                                                   </a:t>
            </a:r>
          </a:p>
          <a:p>
            <a:pPr>
              <a:buNone/>
            </a:pPr>
            <a:r>
              <a:rPr lang="el-GR" dirty="0" smtClean="0"/>
              <a:t>  </a:t>
            </a:r>
          </a:p>
        </p:txBody>
      </p:sp>
      <p:pic>
        <p:nvPicPr>
          <p:cNvPr id="5" name="4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86058"/>
            <a:ext cx="3429024" cy="2714644"/>
          </a:xfrm>
          <a:prstGeom prst="rect">
            <a:avLst/>
          </a:prstGeom>
        </p:spPr>
      </p:pic>
      <p:pic>
        <p:nvPicPr>
          <p:cNvPr id="8" name="7 - Εικόνα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357562"/>
            <a:ext cx="2357454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ο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τύπος του προηγούμενου παραδείγματος :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όπου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071670" y="2000240"/>
          <a:ext cx="3321272" cy="768354"/>
        </p:xfrm>
        <a:graphic>
          <a:graphicData uri="http://schemas.openxmlformats.org/presentationml/2006/ole">
            <p:oleObj spid="_x0000_s46082" name="Equation" r:id="rId3" imgW="1701720" imgH="393480" progId="Equation.DSMT4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523948" y="2786058"/>
          <a:ext cx="2690994" cy="955680"/>
        </p:xfrm>
        <a:graphic>
          <a:graphicData uri="http://schemas.openxmlformats.org/presentationml/2006/ole">
            <p:oleObj spid="_x0000_s46083" name="Equation" r:id="rId4" imgW="1358640" imgH="482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ο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τύπος του προηγούμενου παραδείγματος :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όπου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Αυτός μπορεί να παρασταθεί από τον πίνακα: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071670" y="2000240"/>
          <a:ext cx="3321272" cy="768354"/>
        </p:xfrm>
        <a:graphic>
          <a:graphicData uri="http://schemas.openxmlformats.org/presentationml/2006/ole">
            <p:oleObj spid="_x0000_s45058" name="Equation" r:id="rId3" imgW="1701720" imgH="393480" progId="Equation.DSMT4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523948" y="2786058"/>
          <a:ext cx="2690994" cy="955680"/>
        </p:xfrm>
        <a:graphic>
          <a:graphicData uri="http://schemas.openxmlformats.org/presentationml/2006/ole">
            <p:oleObj spid="_x0000_s45059" name="Equation" r:id="rId4" imgW="1358640" imgH="482400" progId="Equation.DSMT4">
              <p:embed/>
            </p:oleObj>
          </a:graphicData>
        </a:graphic>
      </p:graphicFrame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4357694"/>
            <a:ext cx="3437954" cy="2200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Σε αυτή την εργασία παρουσιάζονται με την παραπάνω  μορφή</a:t>
            </a:r>
            <a:r>
              <a:rPr lang="en-US" sz="2000" b="1" dirty="0" smtClean="0"/>
              <a:t> </a:t>
            </a:r>
            <a:r>
              <a:rPr lang="el-GR" sz="2000" b="1" dirty="0" smtClean="0"/>
              <a:t>ορισμένοι τύποι </a:t>
            </a:r>
            <a:r>
              <a:rPr lang="en-US" sz="2000" b="1" dirty="0" smtClean="0"/>
              <a:t>Runge-Kutta </a:t>
            </a:r>
            <a:r>
              <a:rPr lang="el-GR" sz="2000" b="1" dirty="0" smtClean="0"/>
              <a:t>από 2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– 8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</a:t>
            </a:r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Σε αυτή την εργασία παρουσιάζονται με την παραπάνω  μορφή</a:t>
            </a:r>
            <a:r>
              <a:rPr lang="en-US" sz="2000" b="1" dirty="0" smtClean="0"/>
              <a:t> </a:t>
            </a:r>
            <a:r>
              <a:rPr lang="el-GR" sz="2000" b="1" dirty="0" smtClean="0"/>
              <a:t>ορισμένοι τύποι </a:t>
            </a:r>
            <a:r>
              <a:rPr lang="en-US" sz="2000" b="1" dirty="0" smtClean="0"/>
              <a:t>Runge-Kutta </a:t>
            </a:r>
            <a:r>
              <a:rPr lang="el-GR" sz="2000" b="1" dirty="0" smtClean="0"/>
              <a:t>από 2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– 8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</a:t>
            </a:r>
          </a:p>
          <a:p>
            <a:pPr>
              <a:buNone/>
            </a:pPr>
            <a:endParaRPr lang="el-GR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Συγκεκριμένα Παρουσιάζονται: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2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endParaRPr lang="en-US" sz="2000" b="1" u="sng" dirty="0" smtClean="0"/>
          </a:p>
          <a:p>
            <a:pPr>
              <a:buNone/>
            </a:pPr>
            <a:endParaRPr lang="en-US" sz="2000" b="1" u="sng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2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endParaRPr lang="en-US" sz="2000" b="1" u="sng" dirty="0" smtClean="0"/>
          </a:p>
          <a:p>
            <a:pPr>
              <a:buNone/>
            </a:pPr>
            <a:endParaRPr lang="en-US" sz="2000" b="1" u="sng" dirty="0" smtClean="0"/>
          </a:p>
          <a:p>
            <a:r>
              <a:rPr lang="el-GR" sz="2000" b="1" u="sng" dirty="0" smtClean="0"/>
              <a:t>Κλασσικός</a:t>
            </a:r>
            <a:r>
              <a:rPr lang="el-GR" sz="2000" u="sng" dirty="0" smtClean="0"/>
              <a:t> τύπος (2, 2)</a:t>
            </a:r>
            <a:r>
              <a:rPr lang="en-US" sz="2000" dirty="0" smtClean="0"/>
              <a:t>                          </a:t>
            </a:r>
            <a:r>
              <a:rPr lang="en-US" sz="2000" b="1" u="sng" dirty="0" smtClean="0"/>
              <a:t>Hewn </a:t>
            </a:r>
            <a:r>
              <a:rPr lang="el-GR" sz="2000" u="sng" dirty="0" smtClean="0"/>
              <a:t>τύπος (2, 2)</a:t>
            </a:r>
            <a:endParaRPr lang="en-US" sz="2000" u="sng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928934"/>
            <a:ext cx="3143271" cy="2357454"/>
          </a:xfrm>
          <a:prstGeom prst="rect">
            <a:avLst/>
          </a:prstGeom>
        </p:spPr>
      </p:pic>
      <p:pic>
        <p:nvPicPr>
          <p:cNvPr id="5" name="4 - Εικόνα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071810"/>
            <a:ext cx="2714748" cy="2155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u="sng" dirty="0" smtClean="0"/>
              <a:t>Βελτιωμένος τύπος </a:t>
            </a:r>
            <a:r>
              <a:rPr lang="en-US" sz="2000" b="1" u="sng" dirty="0" smtClean="0"/>
              <a:t>Euler</a:t>
            </a:r>
            <a:r>
              <a:rPr lang="en-US" sz="2000" u="sng" dirty="0" smtClean="0"/>
              <a:t> (2, 2)</a:t>
            </a:r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41" y="2143116"/>
            <a:ext cx="3209855" cy="27189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3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3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l-GR" sz="2000" dirty="0" smtClean="0"/>
              <a:t> </a:t>
            </a:r>
            <a:r>
              <a:rPr lang="el-GR" sz="2000" b="1" u="sng" dirty="0" smtClean="0"/>
              <a:t>Κλασσικός</a:t>
            </a:r>
            <a:r>
              <a:rPr lang="el-GR" sz="2000" u="sng" dirty="0" smtClean="0"/>
              <a:t> τύπος (3, 3)</a:t>
            </a:r>
            <a:r>
              <a:rPr lang="en-US" sz="2000" dirty="0" smtClean="0"/>
              <a:t>                      </a:t>
            </a:r>
            <a:r>
              <a:rPr lang="en-US" sz="2000" b="1" u="sng" dirty="0" err="1" smtClean="0"/>
              <a:t>Nystrom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(3, 3)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3 - Εικόνα" descr="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052653"/>
            <a:ext cx="3686348" cy="2662363"/>
          </a:xfrm>
          <a:prstGeom prst="rect">
            <a:avLst/>
          </a:prstGeom>
        </p:spPr>
      </p:pic>
      <p:pic>
        <p:nvPicPr>
          <p:cNvPr id="6" name="5 - Εικόνα" descr="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905984"/>
            <a:ext cx="3429024" cy="26661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ΣΤΟΧΟΙ της ΕΡΓΑΣΙΑΣ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Παρουσίαση  ορισμένων αριθμητικών μεθόδων, οι οποίες μπορούν να προσεγγίζουν  βήμα – βήμα την λύση οποιασδήποτε διαφορικής εξίσωσης ή τις λύσεις οποιουδήποτε συστήματος διαφορικών εξισώσεων</a:t>
            </a:r>
          </a:p>
          <a:p>
            <a:pPr marL="457200" indent="-457200"/>
            <a:endParaRPr lang="el-GR" sz="2000" b="1" dirty="0" smtClean="0"/>
          </a:p>
          <a:p>
            <a:pPr marL="457200" indent="-457200"/>
            <a:r>
              <a:rPr lang="el-GR" sz="2000" b="1" dirty="0" smtClean="0"/>
              <a:t>Μετατροπή ορισμένων εξ αυτών, ώστε να δίνεται επιπλέον η δυνατότητα εκτίμησης του σφάλματος σε κάθε βήμα</a:t>
            </a:r>
          </a:p>
          <a:p>
            <a:pPr marL="457200" indent="-457200"/>
            <a:endParaRPr lang="el-GR" sz="2000" b="1" dirty="0" smtClean="0"/>
          </a:p>
          <a:p>
            <a:pPr marL="457200" indent="-457200">
              <a:buNone/>
            </a:pPr>
            <a:endParaRPr lang="el-GR" sz="2000" b="1" dirty="0" smtClean="0"/>
          </a:p>
          <a:p>
            <a:endParaRPr lang="el-G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Hewn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(3, 3)</a:t>
            </a:r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9" y="2214554"/>
            <a:ext cx="4359773" cy="2928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4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endParaRPr lang="en-US" sz="2000" b="1" u="sng" dirty="0" smtClean="0"/>
          </a:p>
          <a:p>
            <a:endParaRPr lang="en-US" sz="2000" b="1" u="sng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4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endParaRPr lang="en-US" sz="2000" b="1" u="sng" dirty="0" smtClean="0"/>
          </a:p>
          <a:p>
            <a:endParaRPr lang="en-US" sz="2000" b="1" u="sng" dirty="0" smtClean="0"/>
          </a:p>
          <a:p>
            <a:r>
              <a:rPr lang="el-GR" sz="2000" b="1" u="sng" dirty="0" smtClean="0"/>
              <a:t>Κλασσικός</a:t>
            </a:r>
            <a:r>
              <a:rPr lang="el-GR" sz="2000" u="sng" dirty="0" smtClean="0"/>
              <a:t> τύπος (4, 4)</a:t>
            </a:r>
            <a:r>
              <a:rPr lang="en-US" sz="2000" dirty="0" smtClean="0"/>
              <a:t>                   </a:t>
            </a:r>
            <a:r>
              <a:rPr lang="en-US" sz="2000" b="1" u="sng" dirty="0" smtClean="0"/>
              <a:t>Kutta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(</a:t>
            </a:r>
            <a:r>
              <a:rPr lang="en-US" sz="2000" u="sng" dirty="0" smtClean="0"/>
              <a:t>4</a:t>
            </a:r>
            <a:r>
              <a:rPr lang="el-GR" sz="2000" u="sng" dirty="0" smtClean="0"/>
              <a:t>, </a:t>
            </a:r>
            <a:r>
              <a:rPr lang="en-US" sz="2000" u="sng" dirty="0" smtClean="0"/>
              <a:t>4</a:t>
            </a:r>
            <a:r>
              <a:rPr lang="el-GR" sz="2000" u="sng" dirty="0" smtClean="0"/>
              <a:t>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pic>
        <p:nvPicPr>
          <p:cNvPr id="5" name="4 - Εικόνα" descr="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704" y="3000372"/>
            <a:ext cx="3897700" cy="2786082"/>
          </a:xfrm>
          <a:prstGeom prst="rect">
            <a:avLst/>
          </a:prstGeom>
        </p:spPr>
      </p:pic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928934"/>
            <a:ext cx="4104529" cy="2819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u="sng" dirty="0" smtClean="0"/>
              <a:t> </a:t>
            </a:r>
            <a:r>
              <a:rPr lang="en-US" sz="2000" b="1" u="sng" dirty="0" smtClean="0"/>
              <a:t>Gill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(</a:t>
            </a:r>
            <a:r>
              <a:rPr lang="en-US" sz="2000" u="sng" dirty="0" smtClean="0"/>
              <a:t>4</a:t>
            </a:r>
            <a:r>
              <a:rPr lang="el-GR" sz="2000" u="sng" dirty="0" smtClean="0"/>
              <a:t>, </a:t>
            </a:r>
            <a:r>
              <a:rPr lang="en-US" sz="2000" u="sng" dirty="0" smtClean="0"/>
              <a:t>4</a:t>
            </a:r>
            <a:r>
              <a:rPr lang="el-GR" sz="2000" u="sng" dirty="0" smtClean="0"/>
              <a:t>)</a:t>
            </a: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4435110" cy="3214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n-US" sz="2000" b="1" dirty="0" smtClean="0"/>
              <a:t>5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n-US" sz="2000" b="1" dirty="0" smtClean="0"/>
              <a:t>5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u="sng" dirty="0" err="1" smtClean="0"/>
              <a:t>Nystrom</a:t>
            </a:r>
            <a:r>
              <a:rPr lang="en-US" sz="2000" b="1" u="sng" dirty="0" smtClean="0"/>
              <a:t> </a:t>
            </a:r>
            <a:r>
              <a:rPr lang="el-GR" sz="2000" u="sng" dirty="0" smtClean="0"/>
              <a:t>Τύπος (5, 6)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97762"/>
            <a:ext cx="5072098" cy="3988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Butcher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Νο 1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4739340" cy="40816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Butcher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Νο 2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8" y="2071678"/>
            <a:ext cx="4897618" cy="414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Butcher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Νο 3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4786346" cy="4055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Butcher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Νο 4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4929222" cy="4086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ΣΤΟΧΟΙ της ΕΡΓΑΣΙΑΣ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2000" b="1" dirty="0" smtClean="0"/>
              <a:t>Παρουσίαση  ορισμένων αριθμητικών μεθόδων, οι οποίες μπορούν να προσεγγίζουν  βήμα – βήμα την λύση οποιασδήποτε διαφορικής εξίσωσης ή τις λύσεις οποιουδήποτε συστήματος διαφορικών εξισώσεων</a:t>
            </a:r>
          </a:p>
          <a:p>
            <a:pPr marL="457200" indent="-457200"/>
            <a:endParaRPr lang="el-GR" sz="2000" b="1" dirty="0" smtClean="0"/>
          </a:p>
          <a:p>
            <a:pPr marL="457200" indent="-457200"/>
            <a:r>
              <a:rPr lang="el-GR" sz="2000" b="1" dirty="0" smtClean="0"/>
              <a:t>Μετατροπή ορισμένων εξ αυτών, ώστε να δίνεται επιπλέον η δυνατότητα εκτίμησης του σφάλματος σε κάθε βήμα</a:t>
            </a:r>
          </a:p>
          <a:p>
            <a:pPr marL="457200" indent="-457200"/>
            <a:endParaRPr lang="el-GR" sz="2000" b="1" dirty="0" smtClean="0"/>
          </a:p>
          <a:p>
            <a:pPr marL="457200" indent="-457200"/>
            <a:r>
              <a:rPr lang="el-GR" sz="2000" b="1" dirty="0" smtClean="0"/>
              <a:t>Μελέτη και εξαγωγή συμπερασμάτων ως προς την συμπεριφορά αυτών  μέσα από εφαρμογές και παραδείγματα</a:t>
            </a:r>
          </a:p>
          <a:p>
            <a:pPr marL="457200" indent="-457200"/>
            <a:endParaRPr lang="el-GR" sz="2000" b="1" dirty="0" smtClean="0"/>
          </a:p>
          <a:p>
            <a:endParaRPr lang="el-G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Butcher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Νο 5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70" y="2143116"/>
            <a:ext cx="4806024" cy="4235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Fehlberg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4598355" cy="4000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Shanks </a:t>
            </a:r>
            <a:r>
              <a:rPr lang="el-GR" sz="2000" u="sng" dirty="0" smtClean="0"/>
              <a:t>Τύπος</a:t>
            </a:r>
            <a:r>
              <a:rPr lang="en-US" sz="2000" u="sng" dirty="0" smtClean="0"/>
              <a:t> (5, 5)</a:t>
            </a:r>
            <a:endParaRPr lang="el-GR" sz="2000" u="sng" dirty="0" smtClean="0"/>
          </a:p>
          <a:p>
            <a:pPr>
              <a:buNone/>
            </a:pP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6" name="5 - Εικόνα" descr="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357430"/>
            <a:ext cx="5642202" cy="3786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Lawson </a:t>
            </a:r>
            <a:r>
              <a:rPr lang="el-GR" sz="2000" u="sng" dirty="0" smtClean="0"/>
              <a:t>Τύπος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u="sng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5039429" cy="42392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Sarafyan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</a:t>
            </a:r>
            <a:r>
              <a:rPr lang="en-US" sz="2000" u="sng" dirty="0" smtClean="0"/>
              <a:t> (5, 6)</a:t>
            </a:r>
            <a:endParaRPr lang="el-GR" sz="2000" u="sng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5500726" cy="4225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6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</a:p>
          <a:p>
            <a:pPr>
              <a:buNone/>
            </a:pPr>
            <a:endParaRPr lang="el-GR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6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</a:p>
          <a:p>
            <a:endParaRPr lang="el-GR" sz="2000" dirty="0" smtClean="0"/>
          </a:p>
          <a:p>
            <a:r>
              <a:rPr lang="en-US" sz="2000" b="1" u="sng" dirty="0" smtClean="0"/>
              <a:t>Butcher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(6, 7)</a:t>
            </a:r>
          </a:p>
          <a:p>
            <a:pPr>
              <a:buNone/>
            </a:pPr>
            <a:endParaRPr lang="el-GR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86082"/>
            <a:ext cx="6929486" cy="40719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n-US" sz="2000" b="1" u="sng" dirty="0" smtClean="0"/>
              <a:t>Shanks</a:t>
            </a:r>
            <a:r>
              <a:rPr lang="el-GR" sz="2000" u="sng" dirty="0" smtClean="0"/>
              <a:t>Τύπος (6, 6)</a:t>
            </a:r>
          </a:p>
          <a:p>
            <a:pPr>
              <a:buNone/>
            </a:pPr>
            <a:endParaRPr lang="el-GR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2" y="2143116"/>
            <a:ext cx="7405739" cy="3929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4351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n-US" sz="2000" b="1" u="sng" dirty="0" smtClean="0"/>
              <a:t>Fehlberg</a:t>
            </a:r>
            <a:r>
              <a:rPr lang="el-GR" sz="2000" u="sng" dirty="0" smtClean="0"/>
              <a:t> τύπος (6, 8)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2056717"/>
            <a:ext cx="7286677" cy="48013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7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ΣΤΟΧΟΙ της ΕΡΓΑΣΙΑΣ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/>
              <a:t>Παρουσίαση προγραμμάτων για κάθε μέθοδο που έχει δοθεί</a:t>
            </a:r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7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r>
              <a:rPr lang="el-GR" sz="2000" u="sng" dirty="0" smtClean="0"/>
              <a:t> </a:t>
            </a:r>
            <a:r>
              <a:rPr lang="en-US" sz="2000" b="1" u="sng" dirty="0" smtClean="0"/>
              <a:t>Shanks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(7, 7)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3 - Εικόνα" descr="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86058"/>
            <a:ext cx="7858180" cy="3951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14948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Fehlberg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 (7, 11)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85316"/>
            <a:ext cx="8001056" cy="48727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παράμετροι των τύπων </a:t>
            </a:r>
            <a:r>
              <a:rPr lang="el-GR" sz="2000" b="1" dirty="0" smtClean="0"/>
              <a:t>που θα παρουσιαστούν από εδώ και πέρα, θα δίνονται αναλυτικά </a:t>
            </a:r>
            <a:r>
              <a:rPr lang="el-GR" sz="2000" dirty="0" smtClean="0"/>
              <a:t>και όχι με την μορφή πίνακα, λόγο του μεγάλου πλήθους τους</a:t>
            </a:r>
            <a:endParaRPr lang="el-GR" sz="2000" b="1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Οι παράμετροι των τύπων </a:t>
            </a:r>
            <a:r>
              <a:rPr lang="el-GR" sz="2000" b="1" dirty="0" smtClean="0"/>
              <a:t>που θα παρουσιαστούν από εδώ και πέρα, θα δίνονται αναλυτικά </a:t>
            </a:r>
            <a:r>
              <a:rPr lang="el-GR" sz="2000" dirty="0" smtClean="0"/>
              <a:t>και όχι με την μορφή πίνακα, λόγο του μεγάλου πλήθους τους</a:t>
            </a:r>
            <a:endParaRPr lang="el-GR" sz="2000" b="1" u="sng" dirty="0" smtClean="0"/>
          </a:p>
          <a:p>
            <a:endParaRPr lang="el-GR" sz="2000" b="1" u="sng" dirty="0" smtClean="0"/>
          </a:p>
          <a:p>
            <a:r>
              <a:rPr lang="en-US" sz="2000" b="1" u="sng" dirty="0" smtClean="0"/>
              <a:t>Shanks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</a:t>
            </a:r>
            <a:r>
              <a:rPr lang="en-US" sz="2000" u="sng" dirty="0" smtClean="0"/>
              <a:t> (7, 9)</a:t>
            </a:r>
            <a:endParaRPr lang="el-GR" sz="2000" u="sng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c2=2/9,   c3=1/3 ,   c4=1/2,   c5=1/6,    c6=8/9,   c7=1/9,   c8=5/6, c9=1</a:t>
            </a:r>
            <a:endParaRPr lang="el-GR" sz="2000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a21=2/9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a31=1/12,   a32=3/12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a41=1/8,   a42=0,   a43=3/8                                                     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a51=23/216,   a52=0,   a53=21/216,   a54=-8/216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a61=-4136/729,   a62=0,   a63=-13584/729,   a64=5264/729,   a65=13104/729 </a:t>
            </a:r>
            <a:endParaRPr lang="el-GR" sz="2000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a71=105131/151632,   a72=0,   a73=302016/151632,   </a:t>
            </a:r>
            <a:r>
              <a:rPr lang="el-GR" sz="2000" dirty="0" smtClean="0"/>
              <a:t>         </a:t>
            </a:r>
            <a:r>
              <a:rPr lang="en-US" sz="2000" dirty="0" smtClean="0"/>
              <a:t>a74=-107744/151632</a:t>
            </a:r>
            <a:r>
              <a:rPr lang="el-GR" sz="2000" dirty="0" smtClean="0"/>
              <a:t>,   </a:t>
            </a:r>
            <a:r>
              <a:rPr lang="en-US" sz="2000" dirty="0" smtClean="0"/>
              <a:t> a75=-284256/151632,   </a:t>
            </a:r>
            <a:r>
              <a:rPr lang="el-GR" sz="2000" dirty="0" smtClean="0"/>
              <a:t> </a:t>
            </a:r>
            <a:r>
              <a:rPr lang="en-US" sz="2000" dirty="0" smtClean="0"/>
              <a:t>a76=1701/151632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a81=-775229/1375920,   a82=0,   a83=-2770950/1375920,   a84=1735136/1375920</a:t>
            </a:r>
            <a:r>
              <a:rPr lang="el-GR" sz="2000" dirty="0" smtClean="0"/>
              <a:t>,</a:t>
            </a:r>
            <a:r>
              <a:rPr lang="en-US" sz="2000" dirty="0" smtClean="0"/>
              <a:t>  a85=2547216/1375920,   a86=81891/1375920,   a87=328536/1375920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</a:t>
            </a:r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a91=23569/251888,   a92=0,   a93=-122304/251888,  </a:t>
            </a:r>
            <a:r>
              <a:rPr lang="el-GR" sz="2000" dirty="0" smtClean="0"/>
              <a:t>     </a:t>
            </a:r>
            <a:r>
              <a:rPr lang="en-US" sz="2000" dirty="0" smtClean="0"/>
              <a:t>a94=-20384/251888</a:t>
            </a:r>
            <a:r>
              <a:rPr lang="el-GR" sz="2000" dirty="0" smtClean="0"/>
              <a:t>,</a:t>
            </a:r>
            <a:r>
              <a:rPr lang="en-US" sz="2000" dirty="0" smtClean="0"/>
              <a:t> a95=695520/251888,   </a:t>
            </a:r>
            <a:r>
              <a:rPr lang="el-GR" sz="2000" dirty="0" smtClean="0"/>
              <a:t>                    </a:t>
            </a:r>
            <a:r>
              <a:rPr lang="en-US" sz="2000" dirty="0" smtClean="0"/>
              <a:t>a96=-99873/251888,   a97=-466560/251888</a:t>
            </a:r>
            <a:r>
              <a:rPr lang="el-GR" sz="2000" dirty="0" smtClean="0"/>
              <a:t>,</a:t>
            </a:r>
            <a:r>
              <a:rPr lang="en-US" sz="2000" dirty="0" smtClean="0"/>
              <a:t>   a98=241920/251888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w1=110201/2140320,   w2=0,   w3=0,   w4=767936/2140320,   w5=635040/2140320</a:t>
            </a:r>
            <a:r>
              <a:rPr lang="el-GR" sz="2000" dirty="0" smtClean="0"/>
              <a:t>,</a:t>
            </a:r>
            <a:r>
              <a:rPr lang="en-US" sz="2000" dirty="0" smtClean="0"/>
              <a:t>  w6=-59049/2140320,  </a:t>
            </a:r>
            <a:r>
              <a:rPr lang="el-GR" sz="2000" dirty="0" smtClean="0"/>
              <a:t>                   </a:t>
            </a:r>
            <a:r>
              <a:rPr lang="en-US" sz="2000" dirty="0" smtClean="0"/>
              <a:t> w7=-59049/2140320,   w8=635040/2140320</a:t>
            </a:r>
            <a:r>
              <a:rPr lang="el-GR" sz="2000" dirty="0" smtClean="0"/>
              <a:t>,</a:t>
            </a:r>
            <a:r>
              <a:rPr lang="en-US" sz="2000" dirty="0" smtClean="0"/>
              <a:t>   w9=110201/2140320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 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8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 </a:t>
            </a:r>
            <a:r>
              <a:rPr lang="el-GR" sz="2000" b="1" dirty="0" smtClean="0"/>
              <a:t>8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Τάξης Τύποι</a:t>
            </a:r>
            <a:r>
              <a:rPr lang="el-GR" sz="2000" dirty="0" smtClean="0"/>
              <a:t>:</a:t>
            </a:r>
          </a:p>
          <a:p>
            <a:endParaRPr lang="el-GR" sz="2000" dirty="0" smtClean="0"/>
          </a:p>
          <a:p>
            <a:r>
              <a:rPr lang="en-US" sz="2000" b="1" u="sng" dirty="0" smtClean="0"/>
              <a:t>Fehlberg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</a:t>
            </a:r>
            <a:r>
              <a:rPr lang="en-US" sz="2000" u="sng" dirty="0" smtClean="0"/>
              <a:t> (8, 15)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0.4436 8940 3764 9818 3109 5994 0428 1370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0.6655 3410 5647 4727 4664 3991 0642 2055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= 0.9983 0115 8471 2091 1996 5986 5963 3083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 = 0.3155 0000 0000 0000 0000 0000 0000 0000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= 0.5054 4100 9481 6906 8626 5161 2673 7384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 = 0.1714 2857 1428 5714 2857 1428 5714 2857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 = 0.8285 7142 8571 4285 7142 8571 4285 7143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 = 0.6654 3966 1210 1156 2534 9537 6925 5586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10 </a:t>
            </a:r>
            <a:r>
              <a:rPr lang="en-US" sz="2000" dirty="0" smtClean="0"/>
              <a:t>= 0.2487 8317 9680 6265 2069 7222 7456 0771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= 0.1090  0000 0000 0000 0000 0000 0000 0000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900" dirty="0" smtClean="0"/>
              <a:t>c</a:t>
            </a:r>
            <a:r>
              <a:rPr lang="en-US" sz="2900" baseline="-25000" dirty="0" smtClean="0"/>
              <a:t>12</a:t>
            </a:r>
            <a:r>
              <a:rPr lang="en-US" sz="2900" dirty="0" smtClean="0"/>
              <a:t> = 0.8910 0000 0000 0000 0000 0000 0000 0000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c</a:t>
            </a:r>
            <a:r>
              <a:rPr lang="en-US" sz="2900" baseline="-25000" dirty="0" smtClean="0"/>
              <a:t>13</a:t>
            </a:r>
            <a:r>
              <a:rPr lang="en-US" sz="2900" dirty="0" smtClean="0"/>
              <a:t> = 0.3995 0000 0000 0000 0000 0000 0000 0000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c</a:t>
            </a:r>
            <a:r>
              <a:rPr lang="en-US" sz="2900" baseline="-25000" dirty="0" smtClean="0"/>
              <a:t>14</a:t>
            </a:r>
            <a:r>
              <a:rPr lang="en-US" sz="2900" dirty="0" smtClean="0"/>
              <a:t> = 0.6005 0000 0000 0000 0000 0000 0000 0000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c</a:t>
            </a:r>
            <a:r>
              <a:rPr lang="en-US" sz="2900" baseline="-25000" dirty="0" smtClean="0"/>
              <a:t>15</a:t>
            </a:r>
            <a:r>
              <a:rPr lang="en-US" sz="2900" dirty="0" smtClean="0"/>
              <a:t> = 1</a:t>
            </a:r>
            <a:endParaRPr lang="el-GR" sz="2900" dirty="0" smtClean="0"/>
          </a:p>
          <a:p>
            <a:pPr>
              <a:buNone/>
            </a:pP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21</a:t>
            </a:r>
            <a:r>
              <a:rPr lang="en-US" sz="2900" dirty="0" smtClean="0"/>
              <a:t> = 0.4436 8940 3764 9818 3109 5994 0428 1370 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31 </a:t>
            </a:r>
            <a:r>
              <a:rPr lang="en-US" sz="2900" dirty="0" smtClean="0"/>
              <a:t>= 0.1663 8352 6411 8681 8666 0997 7660 5514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32</a:t>
            </a:r>
            <a:r>
              <a:rPr lang="en-US" sz="2900" dirty="0" smtClean="0"/>
              <a:t> = 0.4991 5057 9235 6045 5998 2993 2981 6541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41</a:t>
            </a:r>
            <a:r>
              <a:rPr lang="en-US" sz="2900" dirty="0" smtClean="0"/>
              <a:t> = 0.2495 7528 9617 8022 7999 1496 6490 8271 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43</a:t>
            </a:r>
            <a:r>
              <a:rPr lang="en-US" sz="2900" dirty="0" smtClean="0"/>
              <a:t> = 0.7487 2586 8853 4068 3997 4489 9472 4812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51</a:t>
            </a:r>
            <a:r>
              <a:rPr lang="en-US" sz="2900" dirty="0" smtClean="0"/>
              <a:t> = 0.2066 1891 1634 0060 2426 5567 1039 3185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53</a:t>
            </a:r>
            <a:r>
              <a:rPr lang="en-US" sz="2900" dirty="0" smtClean="0"/>
              <a:t> = 0.1770 7880 3779 8634 7040 3809 9728 8319</a:t>
            </a:r>
            <a:endParaRPr lang="el-GR" sz="2900" dirty="0" smtClean="0"/>
          </a:p>
          <a:p>
            <a:pPr>
              <a:buNone/>
            </a:pPr>
            <a:endParaRPr lang="el-GR" sz="29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54</a:t>
            </a:r>
            <a:r>
              <a:rPr lang="en-US" sz="2200" dirty="0" smtClean="0"/>
              <a:t> =-0.6819 7715 4138 6949 4669 3770 7681 5048 * 10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61</a:t>
            </a:r>
            <a:r>
              <a:rPr lang="en-US" sz="2200" dirty="0" smtClean="0"/>
              <a:t> = 0.1092 7823 1526 6640 8227 9038 9092 6157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64</a:t>
            </a:r>
            <a:r>
              <a:rPr lang="en-US" sz="2200" dirty="0" smtClean="0"/>
              <a:t> = 0.4021 5962 6423 6799 5421 9905 6369 0087 * 10</a:t>
            </a:r>
            <a:r>
              <a:rPr lang="en-US" sz="2200" baseline="30000" dirty="0" smtClean="0"/>
              <a:t>-2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65</a:t>
            </a:r>
            <a:r>
              <a:rPr lang="en-US" sz="2200" dirty="0" smtClean="0"/>
              <a:t> = 0.3921 4118 1690 7898 0444 3923 3017 4325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71 </a:t>
            </a:r>
            <a:r>
              <a:rPr lang="en-US" sz="2200" dirty="0" smtClean="0"/>
              <a:t>= 0.9889 9281 4091 6466 5304 8447 6543 4355 * 10</a:t>
            </a:r>
            <a:r>
              <a:rPr lang="en-US" sz="2200" baseline="30000" dirty="0" smtClean="0"/>
              <a:t>-1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74</a:t>
            </a:r>
            <a:r>
              <a:rPr lang="en-US" sz="2200" dirty="0" smtClean="0"/>
              <a:t> = 0.3513 8370 2279 6396 6951 2044 8735 6703 * 10</a:t>
            </a:r>
            <a:r>
              <a:rPr lang="en-US" sz="2200" baseline="30000" dirty="0" smtClean="0"/>
              <a:t>-2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75</a:t>
            </a:r>
            <a:r>
              <a:rPr lang="en-US" sz="2200" dirty="0" smtClean="0"/>
              <a:t> = 0.1247 6099 9831 6001 6621 5206 2587 2489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76</a:t>
            </a:r>
            <a:r>
              <a:rPr lang="en-US" sz="2200" dirty="0" smtClean="0"/>
              <a:t> =-0.5574 5546 8349 8979 9643 7429 0146 6348 * 10</a:t>
            </a:r>
            <a:r>
              <a:rPr lang="en-US" sz="2200" baseline="30000" dirty="0" smtClean="0"/>
              <a:t>-1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81</a:t>
            </a:r>
            <a:r>
              <a:rPr lang="en-US" sz="2200" dirty="0" smtClean="0"/>
              <a:t> =-0.3680 6865 2862 4220 3724 1531 0108 0691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85</a:t>
            </a:r>
            <a:r>
              <a:rPr lang="en-US" sz="2200" dirty="0" smtClean="0"/>
              <a:t> =-0.2227 3897 4694 7600 7645 0240 2094 4166 * 10</a:t>
            </a:r>
            <a:r>
              <a:rPr lang="en-US" sz="2200" baseline="30000" dirty="0" smtClean="0"/>
              <a:t>+1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86</a:t>
            </a:r>
            <a:r>
              <a:rPr lang="en-US" sz="2200" dirty="0" smtClean="0"/>
              <a:t> = 0.1374 2908 2567 0291 0729 5656 9124 5744 * 10</a:t>
            </a:r>
            <a:r>
              <a:rPr lang="en-US" sz="2200" baseline="30000" dirty="0" smtClean="0"/>
              <a:t>+1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87</a:t>
            </a:r>
            <a:r>
              <a:rPr lang="en-US" sz="2200" dirty="0" smtClean="0"/>
              <a:t> = 0.2049 7390 0271 1160 3002 1593 5409 2206 * 10</a:t>
            </a:r>
            <a:r>
              <a:rPr lang="en-US" sz="2200" baseline="30000" dirty="0" smtClean="0"/>
              <a:t>+1</a:t>
            </a:r>
            <a:endParaRPr lang="el-GR" sz="22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ΣΤΟΧΟΙ της ΕΡΓΑΣΙΑΣ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/>
              <a:t>Παρουσίαση προγραμμάτων για κάθε μέθοδο που έχει δοθεί</a:t>
            </a:r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Σημείωση:</a:t>
            </a:r>
          </a:p>
          <a:p>
            <a:pPr>
              <a:buNone/>
            </a:pPr>
            <a:r>
              <a:rPr lang="el-GR" sz="2000" b="1" dirty="0" smtClean="0"/>
              <a:t>   </a:t>
            </a:r>
            <a:r>
              <a:rPr lang="el-GR" sz="2000" dirty="0" smtClean="0"/>
              <a:t>Τα προγράμματα αυτά είναι </a:t>
            </a:r>
            <a:r>
              <a:rPr lang="el-GR" sz="2000" b="1" dirty="0" smtClean="0"/>
              <a:t>Αρχεία Συναρτήσεων </a:t>
            </a:r>
            <a:r>
              <a:rPr lang="el-GR" sz="2000" dirty="0" smtClean="0"/>
              <a:t>γραμμένα στην </a:t>
            </a:r>
            <a:r>
              <a:rPr lang="en-US" sz="2000" b="1" dirty="0" smtClean="0"/>
              <a:t>MATLAB</a:t>
            </a:r>
            <a:endParaRPr lang="el-GR" sz="2000" b="1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91</a:t>
            </a:r>
            <a:r>
              <a:rPr lang="en-US" sz="2900" dirty="0" smtClean="0"/>
              <a:t> = 0.4546 7962 6413 4715 0077 3519 5060 3349 * 10</a:t>
            </a:r>
            <a:r>
              <a:rPr lang="en-US" sz="2900" baseline="30000" dirty="0" smtClean="0"/>
              <a:t>-1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96</a:t>
            </a:r>
            <a:r>
              <a:rPr lang="en-US" sz="2900" dirty="0" smtClean="0"/>
              <a:t> = 0.3254 2131 7015 8914 7114 6774 6964 8853 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97 </a:t>
            </a:r>
            <a:r>
              <a:rPr lang="en-US" sz="2900" dirty="0" smtClean="0"/>
              <a:t>= 0.2847 6660 1385 2790 8888 1824 2057 3687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98</a:t>
            </a:r>
            <a:r>
              <a:rPr lang="en-US" sz="2900" dirty="0" smtClean="0"/>
              <a:t> = 0.9783 7801 6759 7915 2435 8683 9727 1099 * 10</a:t>
            </a:r>
            <a:r>
              <a:rPr lang="en-US" sz="2900" baseline="30000" dirty="0" smtClean="0"/>
              <a:t>-2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101</a:t>
            </a:r>
            <a:r>
              <a:rPr lang="en-US" sz="2900" dirty="0" smtClean="0"/>
              <a:t> = 0.6084 2071 0626 2205 7051 0941 4520 5182 * 10</a:t>
            </a:r>
            <a:r>
              <a:rPr lang="en-US" sz="2900" baseline="30000" dirty="0" smtClean="0"/>
              <a:t>-1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106</a:t>
            </a:r>
            <a:r>
              <a:rPr lang="en-US" sz="2900" dirty="0" smtClean="0"/>
              <a:t> =-0.2118 4565 7440 3700 7526 3252 7525 1206 * 10</a:t>
            </a:r>
            <a:r>
              <a:rPr lang="en-US" sz="2900" baseline="30000" dirty="0" smtClean="0"/>
              <a:t>-1</a:t>
            </a:r>
            <a:r>
              <a:rPr lang="en-US" sz="2900" dirty="0" smtClean="0"/>
              <a:t> 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107 </a:t>
            </a:r>
            <a:r>
              <a:rPr lang="en-US" sz="2900" dirty="0" smtClean="0"/>
              <a:t>= 0.1959 6557 2661 7083 1957 4644 9066 2983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108</a:t>
            </a:r>
            <a:r>
              <a:rPr lang="en-US" sz="2900" dirty="0" smtClean="0"/>
              <a:t> =-0.4274 2640 3648 1760 3675 1448 3534 2899 * 10</a:t>
            </a:r>
            <a:r>
              <a:rPr lang="en-US" sz="2900" baseline="30000" dirty="0" smtClean="0"/>
              <a:t>-2</a:t>
            </a:r>
            <a:r>
              <a:rPr lang="en-US" sz="2900" dirty="0" smtClean="0"/>
              <a:t> 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109</a:t>
            </a:r>
            <a:r>
              <a:rPr lang="en-US" sz="2900" dirty="0" smtClean="0"/>
              <a:t> = 0.1743 4365 7368 1491 1965 3234 5255 8189 * 10</a:t>
            </a:r>
            <a:r>
              <a:rPr lang="en-US" sz="2900" baseline="30000" dirty="0" smtClean="0"/>
              <a:t>-1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111</a:t>
            </a:r>
            <a:r>
              <a:rPr lang="en-US" sz="2900" dirty="0" smtClean="0"/>
              <a:t> = 0.5405 9783 2969 3191 7365 7857 2411 1182 * 10</a:t>
            </a:r>
            <a:r>
              <a:rPr lang="en-US" sz="2900" baseline="30000" dirty="0" smtClean="0"/>
              <a:t>-1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117</a:t>
            </a:r>
            <a:r>
              <a:rPr lang="en-US" sz="2900" dirty="0" smtClean="0"/>
              <a:t> = 0.1102 9825 5978 2892 6530 2831 2764 8228</a:t>
            </a:r>
            <a:endParaRPr lang="el-GR" sz="2900" dirty="0" smtClean="0"/>
          </a:p>
          <a:p>
            <a:pPr>
              <a:buNone/>
            </a:pPr>
            <a:r>
              <a:rPr lang="en-US" sz="2900" dirty="0" smtClean="0"/>
              <a:t>a</a:t>
            </a:r>
            <a:r>
              <a:rPr lang="en-US" sz="2900" baseline="-25000" dirty="0" smtClean="0"/>
              <a:t>118</a:t>
            </a:r>
            <a:r>
              <a:rPr lang="en-US" sz="2900" dirty="0" smtClean="0"/>
              <a:t> =-0.1256 5008 5200 7255 6414 1477 6378 2250 * 10</a:t>
            </a:r>
            <a:r>
              <a:rPr lang="en-US" sz="2900" baseline="30000" dirty="0" smtClean="0"/>
              <a:t>-2</a:t>
            </a:r>
            <a:r>
              <a:rPr lang="en-US" sz="2900" dirty="0" smtClean="0"/>
              <a:t> </a:t>
            </a:r>
            <a:endParaRPr lang="el-GR" sz="29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119 </a:t>
            </a:r>
            <a:r>
              <a:rPr lang="en-US" dirty="0" smtClean="0"/>
              <a:t>= 0.3679 0043 4775 8146 0136 3840 4356 6339 * 10</a:t>
            </a:r>
            <a:r>
              <a:rPr lang="en-US" baseline="30000" dirty="0" smtClean="0"/>
              <a:t>-2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1110</a:t>
            </a:r>
            <a:r>
              <a:rPr lang="en-US" dirty="0" smtClean="0"/>
              <a:t> =-0.5778 0542 7709 7207 3040 8406 2857 1866 * 10</a:t>
            </a:r>
            <a:r>
              <a:rPr lang="en-US" baseline="30000" dirty="0" smtClean="0"/>
              <a:t>-1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121</a:t>
            </a:r>
            <a:r>
              <a:rPr lang="en-US" dirty="0" smtClean="0"/>
              <a:t> = 0.1273 2477 0686 6711 4646 6451 8179 9160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128</a:t>
            </a:r>
            <a:r>
              <a:rPr lang="en-US" dirty="0" smtClean="0"/>
              <a:t> = 0.1144 8805 0063 9610 5323 6588 7572 1817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129</a:t>
            </a:r>
            <a:r>
              <a:rPr lang="en-US" dirty="0" smtClean="0"/>
              <a:t> = 0.2877 3020 7096 9799 2776 2022 0184 9198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1210</a:t>
            </a:r>
            <a:r>
              <a:rPr lang="en-US" dirty="0" smtClean="0"/>
              <a:t> = 0.5094 5379 4596 1136 3153 7358 8507 9465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1211</a:t>
            </a:r>
            <a:r>
              <a:rPr lang="en-US" dirty="0" smtClean="0"/>
              <a:t> =-0.1479 9682 2443 7257 5900 2421 4444 9640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131</a:t>
            </a:r>
            <a:r>
              <a:rPr lang="en-US" dirty="0" smtClean="0"/>
              <a:t> =-0.3652 6793 8766 1674 0535 8485 4439 4333 * 10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136</a:t>
            </a:r>
            <a:r>
              <a:rPr lang="en-US" dirty="0" smtClean="0"/>
              <a:t> = 0.8162 9896 0123 1891 9777 8194 2124 7030 * 10</a:t>
            </a:r>
            <a:r>
              <a:rPr lang="en-US" baseline="30000" dirty="0" smtClean="0"/>
              <a:t>-1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137</a:t>
            </a:r>
            <a:r>
              <a:rPr lang="en-US" dirty="0" smtClean="0"/>
              <a:t> =-0.3860 7735 6356 9350 6490 5176 9434 3215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138 </a:t>
            </a:r>
            <a:r>
              <a:rPr lang="en-US" dirty="0" smtClean="0"/>
              <a:t>= 0.3086 2242 9246 0510 6450 4741 6602 5206 * 10</a:t>
            </a:r>
            <a:r>
              <a:rPr lang="en-US" baseline="30000" dirty="0" smtClean="0"/>
              <a:t>-1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139</a:t>
            </a:r>
            <a:r>
              <a:rPr lang="en-US" dirty="0" smtClean="0"/>
              <a:t> =-0.5807 7254 5283 2060 2815 8293 7473 3518 * 10</a:t>
            </a:r>
            <a:r>
              <a:rPr lang="en-US" baseline="30000" dirty="0" smtClean="0"/>
              <a:t>-1</a:t>
            </a:r>
            <a:endParaRPr lang="el-GR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1310</a:t>
            </a:r>
            <a:r>
              <a:rPr lang="en-US" sz="3200" dirty="0" smtClean="0"/>
              <a:t> = 0.3359 8659 3288 8497 1493 1434 5136 2322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1311</a:t>
            </a:r>
            <a:r>
              <a:rPr lang="en-US" sz="3200" dirty="0" smtClean="0"/>
              <a:t> = 0.4106 6880 4019 4995 8613 5496 2278 6417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1312</a:t>
            </a:r>
            <a:r>
              <a:rPr lang="en-US" sz="3200" dirty="0" smtClean="0"/>
              <a:t> =-0.1184 0245 9723 5598 5520 6331 5615 4536 * 10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141</a:t>
            </a:r>
            <a:r>
              <a:rPr lang="en-US" sz="3200" dirty="0" smtClean="0"/>
              <a:t> =-0.1237 5357 9212 4514 3254 9790 9613 5669 * 10</a:t>
            </a:r>
            <a:r>
              <a:rPr lang="en-US" sz="3200" baseline="30000" dirty="0" smtClean="0"/>
              <a:t>+1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146</a:t>
            </a:r>
            <a:r>
              <a:rPr lang="en-US" sz="3200" dirty="0" smtClean="0"/>
              <a:t> =-0.2443 0768 5513 5478 5358 7348 6136 6763 * 10</a:t>
            </a:r>
            <a:r>
              <a:rPr lang="en-US" sz="3200" baseline="30000" dirty="0" smtClean="0"/>
              <a:t>+2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147</a:t>
            </a:r>
            <a:r>
              <a:rPr lang="en-US" sz="3200" dirty="0" smtClean="0"/>
              <a:t> = 0.5477 9568 9327 7865 6050 4365 2899 1173 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148</a:t>
            </a:r>
            <a:r>
              <a:rPr lang="en-US" sz="3200" dirty="0" smtClean="0"/>
              <a:t> =-0.4441 3863 5334 1324 6374 9598 9656 9346 * 10</a:t>
            </a:r>
            <a:r>
              <a:rPr lang="en-US" sz="3200" baseline="30000" dirty="0" smtClean="0"/>
              <a:t>+1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149</a:t>
            </a:r>
            <a:r>
              <a:rPr lang="en-US" sz="3200" dirty="0" smtClean="0"/>
              <a:t> = 0.1001 3104 8137 1326 6094 7926 1785 1022 * 10</a:t>
            </a:r>
            <a:r>
              <a:rPr lang="en-US" sz="3200" baseline="30000" dirty="0" smtClean="0"/>
              <a:t>+2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1410 </a:t>
            </a:r>
            <a:r>
              <a:rPr lang="en-US" sz="3200" dirty="0" smtClean="0"/>
              <a:t>=-0.1499 5773 1020 5175 8447 1709 8507 3142 * 10</a:t>
            </a:r>
            <a:r>
              <a:rPr lang="en-US" sz="3200" baseline="30000" dirty="0" smtClean="0"/>
              <a:t>+2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1411</a:t>
            </a:r>
            <a:r>
              <a:rPr lang="en-US" sz="3200" dirty="0" smtClean="0"/>
              <a:t> = 0.5894 6948 5232 1701 3620 8245 3965 1427 * 10</a:t>
            </a:r>
            <a:r>
              <a:rPr lang="en-US" sz="3200" baseline="30000" dirty="0" smtClean="0"/>
              <a:t>+1</a:t>
            </a:r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a</a:t>
            </a:r>
            <a:r>
              <a:rPr lang="en-US" sz="3200" baseline="-25000" dirty="0" smtClean="0"/>
              <a:t>1412</a:t>
            </a:r>
            <a:r>
              <a:rPr lang="en-US" sz="3200" dirty="0" smtClean="0"/>
              <a:t> = 0.1738 0377 5034 2898 4877 6168 5744 0542 * 10</a:t>
            </a:r>
            <a:r>
              <a:rPr lang="en-US" sz="3200" baseline="30000" dirty="0" smtClean="0"/>
              <a:t>+1</a:t>
            </a:r>
            <a:endParaRPr lang="el-GR" sz="3200" dirty="0" smtClean="0"/>
          </a:p>
          <a:p>
            <a:pPr>
              <a:buNone/>
            </a:pPr>
            <a:endParaRPr lang="el-GR" sz="32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1413</a:t>
            </a:r>
            <a:r>
              <a:rPr lang="en-US" sz="2200" dirty="0" smtClean="0"/>
              <a:t> = 0.2751 2330 6931 6673 0263 7586 2286 0276 * 10</a:t>
            </a:r>
            <a:r>
              <a:rPr lang="en-US" sz="2200" baseline="30000" dirty="0" smtClean="0"/>
              <a:t>+2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151</a:t>
            </a:r>
            <a:r>
              <a:rPr lang="en-US" sz="2200" dirty="0" smtClean="0"/>
              <a:t> =-0. 3526 0859 3883 3452 2700 5029 5887 5588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156</a:t>
            </a:r>
            <a:r>
              <a:rPr lang="en-US" sz="2200" dirty="0" smtClean="0"/>
              <a:t> =-0.1839 6103 1448 4827 0375 0441 9898 8231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157</a:t>
            </a:r>
            <a:r>
              <a:rPr lang="en-US" sz="2200" dirty="0" smtClean="0"/>
              <a:t> =-0.6557 0189 4497 4164 5138 0068 7998 5251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158</a:t>
            </a:r>
            <a:r>
              <a:rPr lang="en-US" sz="2200" dirty="0" smtClean="0"/>
              <a:t> =-0.3908 6144 8804 3986 3435 0255 2024 1310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159</a:t>
            </a:r>
            <a:r>
              <a:rPr lang="en-US" sz="2200" dirty="0" smtClean="0"/>
              <a:t> = 0.2679 4646 7128 5002 2936 5844 2327 1209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1510</a:t>
            </a:r>
            <a:r>
              <a:rPr lang="en-US" sz="2200" dirty="0" smtClean="0"/>
              <a:t> =-0.1038 3022 9913 8249 0865 7698 5850 7427 * 10</a:t>
            </a:r>
            <a:r>
              <a:rPr lang="en-US" sz="2200" baseline="30000" dirty="0" smtClean="0"/>
              <a:t>+1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1511 </a:t>
            </a:r>
            <a:r>
              <a:rPr lang="en-US" sz="2200" dirty="0" smtClean="0"/>
              <a:t>= 0.1667 2327 3242 5867 1664 7273 4616 8501 * 10</a:t>
            </a:r>
            <a:r>
              <a:rPr lang="en-US" sz="2200" baseline="30000" dirty="0" smtClean="0"/>
              <a:t>+1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1512</a:t>
            </a:r>
            <a:r>
              <a:rPr lang="en-US" sz="2200" dirty="0" smtClean="0"/>
              <a:t> = 0.4955 1925 8553 1597 7067 7329 6707 1441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1513</a:t>
            </a:r>
            <a:r>
              <a:rPr lang="en-US" sz="2200" dirty="0" smtClean="0"/>
              <a:t> = 0.1139 4001 1323 9706 3228 5867 3814 1784 * 10</a:t>
            </a:r>
            <a:r>
              <a:rPr lang="en-US" sz="2200" baseline="30000" dirty="0" smtClean="0"/>
              <a:t>+1</a:t>
            </a: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a</a:t>
            </a:r>
            <a:r>
              <a:rPr lang="en-US" sz="2200" baseline="-25000" dirty="0" smtClean="0"/>
              <a:t>1514</a:t>
            </a:r>
            <a:r>
              <a:rPr lang="en-US" sz="2200" dirty="0" smtClean="0"/>
              <a:t> = 0.5133 6696 4246 5861 3688 1990 9719 1534 * 10</a:t>
            </a:r>
            <a:r>
              <a:rPr lang="en-US" sz="2200" baseline="30000" dirty="0" smtClean="0"/>
              <a:t>-1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0.3225 6083 5002 1624 9913 6129 0096 0247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 = 0.2598 3725 2837 1540 3018 8870 2317 1963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= 0.9284 7805 9965 7702 7788 0637 1430 2190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= 0.1645 2339 5147 6434 2891 6477 3184 2800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= 0.1766 5951 6378 6007 4367 0842 9839 7547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 = 0.2392 0102 3203 5275 9374 1089 3332 0941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14</a:t>
            </a:r>
            <a:r>
              <a:rPr lang="en-US" sz="2000" dirty="0" smtClean="0"/>
              <a:t> = 0.3948 4274 6042 0285 3746 7521 1882 9325 * 10</a:t>
            </a:r>
            <a:r>
              <a:rPr lang="en-US" sz="2000" baseline="30000" dirty="0" smtClean="0"/>
              <a:t>-2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15</a:t>
            </a:r>
            <a:r>
              <a:rPr lang="en-US" sz="2000" dirty="0" smtClean="0"/>
              <a:t> = 0.3072 6495 4758 6064 0406 3683 0552 2124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0.3225 6083 5002 1624 9913 6129 0096 0247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 = 0.2598 3725 2837 1540 3018 8870 2317 1963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= 0.9284 7805 9965 7702 7788 0637 1430 2190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= 0.1645 2339 5147 6434 2891 6477 3184 2800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= 0.1766 5951 6378 6007 4367 0842 9839 7547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 = 0.2392 0102 3203 5275 9374 1089 3332 0941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14</a:t>
            </a:r>
            <a:r>
              <a:rPr lang="en-US" sz="2000" dirty="0" smtClean="0"/>
              <a:t> = 0.3948 4274 6042 0285 3746 7521 1882 9325 * 10</a:t>
            </a:r>
            <a:r>
              <a:rPr lang="en-US" sz="2000" baseline="30000" dirty="0" smtClean="0"/>
              <a:t>-2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15</a:t>
            </a:r>
            <a:r>
              <a:rPr lang="en-US" sz="2000" dirty="0" smtClean="0"/>
              <a:t> = 0.3072 6495 4758 6064 0406 3683 0552 2124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0.3225 6083 5002 1624 9913 6129 0096 0247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 = 0.2598 3725 2837 1540 3018 8870 2317 1963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= 0.9284 7805 9965 7702 7788 0637 1430 2190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= 0.1645 2339 5147 6434 2891 6477 3184 2800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= 0.1766 5951 6378 6007 4367 0842 9839 7547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 = 0.2392 0102 3203 5275 9374 1089 3332 0941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14</a:t>
            </a:r>
            <a:r>
              <a:rPr lang="en-US" sz="2000" dirty="0" smtClean="0"/>
              <a:t> = 0.3948 4274 6042 0285 3746 7521 1882 9325 * 10</a:t>
            </a:r>
            <a:r>
              <a:rPr lang="en-US" sz="2000" baseline="30000" dirty="0" smtClean="0"/>
              <a:t>-2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15</a:t>
            </a:r>
            <a:r>
              <a:rPr lang="en-US" sz="2000" dirty="0" smtClean="0"/>
              <a:t> = 0.3072 6495 4758 6064 0406 3683 0552 2124 * 10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Οι παράμετροι που </a:t>
            </a:r>
            <a:r>
              <a:rPr lang="el-GR" sz="2000" b="1" dirty="0" smtClean="0"/>
              <a:t>δεν</a:t>
            </a:r>
            <a:r>
              <a:rPr lang="el-GR" sz="2000" dirty="0" smtClean="0"/>
              <a:t> περιλαμβάνονται </a:t>
            </a:r>
            <a:r>
              <a:rPr lang="el-GR" sz="2000" b="1" dirty="0" smtClean="0"/>
              <a:t>είναι ίσοι με μηδέν</a:t>
            </a:r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000" dirty="0" smtClean="0"/>
              <a:t> </a:t>
            </a:r>
            <a:r>
              <a:rPr lang="en-US" sz="2200" b="1" u="sng" dirty="0" smtClean="0"/>
              <a:t>Shanks</a:t>
            </a:r>
            <a:r>
              <a:rPr lang="en-US" sz="2200" u="sng" dirty="0" smtClean="0"/>
              <a:t> </a:t>
            </a:r>
            <a:r>
              <a:rPr lang="el-GR" sz="2200" u="sng" dirty="0" smtClean="0"/>
              <a:t>Τύπος</a:t>
            </a:r>
            <a:r>
              <a:rPr lang="en-US" sz="2200" u="sng" dirty="0" smtClean="0"/>
              <a:t> (8, 10)</a:t>
            </a:r>
            <a:endParaRPr lang="el-GR" sz="2200" u="sng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c2=4/27 , c3=2/9,  c4=1/3,  c5=1/2,  c6=2/3,  c7=1/6,  c8=1,  c9=5/6,  c10=1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a21=4/27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a31=1/18, a32=3/18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a41=1/12, a42=0, a43=3/12                                                                                          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a51=1/8, a52=0, a53=0, a54=3/8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a61=13/54, a62=0, a63=-27/54, a64=42/54, a65=8/54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a71=389/4320, a72=0, a73=-54/4320, a74=966/4320, </a:t>
            </a:r>
            <a:r>
              <a:rPr lang="el-GR" sz="2200" dirty="0" smtClean="0"/>
              <a:t>     </a:t>
            </a:r>
            <a:r>
              <a:rPr lang="en-US" sz="2200" dirty="0" smtClean="0"/>
              <a:t>a75=-824/4320, a76=243/4320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 </a:t>
            </a:r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a81=-231/20, a82=0, a83=81/20, a84=-1164/20, a85=656/20, a86=-122/20, a87=800/20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a91=-127/288, a92=0, a93=18/288, a94=-678/288, a95=456/288, a96=-9/288, a97=576/288, a98=4/288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a101=1481/820, a102=0, a103=-81/820, a104=7104/820, a105=-3376/820, a106=72/820, a107=-5040/820, </a:t>
            </a:r>
            <a:r>
              <a:rPr lang="el-GR" sz="2200" dirty="0" smtClean="0"/>
              <a:t>         </a:t>
            </a:r>
            <a:r>
              <a:rPr lang="en-US" sz="2200" dirty="0" smtClean="0"/>
              <a:t>a108=-60/820, a109=720/820</a:t>
            </a:r>
            <a:endParaRPr lang="el-GR" sz="2200" dirty="0" smtClean="0"/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w1=41/840, w2=0, w3=0, w4=27/840, w5=272/840, w6=27/840 w7=216/840, w8=0, w9=216/840, w10=41/840</a:t>
            </a:r>
            <a:endParaRPr lang="el-GR" sz="22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200" dirty="0" smtClean="0"/>
              <a:t>   </a:t>
            </a:r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 </a:t>
            </a:r>
            <a:r>
              <a:rPr lang="en-US" sz="2000" b="1" u="sng" dirty="0" smtClean="0"/>
              <a:t>Shanks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Τύπος</a:t>
            </a:r>
            <a:r>
              <a:rPr lang="en-US" sz="2000" u="sng" dirty="0" smtClean="0"/>
              <a:t> (8, 12)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c2=1/9,  c3=1/6,  c4=1/4,  c5=1/10,  c6=1/6,  c7=1/2,  c8=2/3,  c9=1/3,  c10=5/6,  c11=5/6,  c12=1</a:t>
            </a:r>
            <a:endParaRPr lang="el-GR" sz="2000" dirty="0" smtClean="0"/>
          </a:p>
          <a:p>
            <a:pPr>
              <a:buNone/>
            </a:pPr>
            <a:r>
              <a:rPr lang="el-GR" sz="2200" dirty="0" smtClean="0"/>
              <a:t>     </a:t>
            </a:r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a21=1/9,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a31=1/24, a32=3/24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a41=1/16, a42=0, a43=3/16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a51=29/500, a52=0, a53=33/500, a54=-12/500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a61=33/972, a62=0, a63=0, a64=4/972, a65=125/972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a71=-21/36, a72=0, a73=0, a74=76/36, a75=125/36</a:t>
            </a:r>
            <a:r>
              <a:rPr lang="el-GR" sz="2000" dirty="0" smtClean="0"/>
              <a:t>     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a76=-162/36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/>
          </a:bodyPr>
          <a:lstStyle/>
          <a:p>
            <a:pPr algn="r"/>
            <a:r>
              <a:rPr lang="el-GR" sz="7200" dirty="0" smtClean="0"/>
              <a:t>Βασικές</a:t>
            </a:r>
            <a:br>
              <a:rPr lang="el-GR" sz="7200" dirty="0" smtClean="0"/>
            </a:br>
            <a:r>
              <a:rPr lang="el-GR" sz="7200" dirty="0" smtClean="0"/>
              <a:t>Έννοιες</a:t>
            </a:r>
            <a:endParaRPr lang="el-GR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000" dirty="0" smtClean="0"/>
              <a:t>    </a:t>
            </a:r>
            <a:r>
              <a:rPr lang="en-US" sz="2200" dirty="0" smtClean="0"/>
              <a:t>a81=-30/243, a82=0, a83=0, a84=-32/243, a85=125/243,</a:t>
            </a:r>
            <a:r>
              <a:rPr lang="el-GR" sz="2200" dirty="0" smtClean="0"/>
              <a:t> </a:t>
            </a:r>
            <a:r>
              <a:rPr lang="en-US" sz="2200" dirty="0" smtClean="0"/>
              <a:t>a86=0,</a:t>
            </a:r>
            <a:r>
              <a:rPr lang="el-GR" sz="2200" dirty="0" smtClean="0"/>
              <a:t> </a:t>
            </a:r>
            <a:r>
              <a:rPr lang="en-US" sz="2200" dirty="0" smtClean="0"/>
              <a:t>a87=99/243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a91=1175/324, a92=0, a93=0, a94=-3456/324,</a:t>
            </a:r>
            <a:r>
              <a:rPr lang="el-GR" sz="2200" dirty="0" smtClean="0"/>
              <a:t>               </a:t>
            </a:r>
            <a:r>
              <a:rPr lang="en-US" sz="2200" dirty="0" smtClean="0"/>
              <a:t> a95=-6250/324, a96=8424/324, a97=242/324, a98=-27/324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a101=293/324, a102=0, a103=0, a104=-852/324, </a:t>
            </a:r>
            <a:r>
              <a:rPr lang="el-GR" sz="2200" dirty="0" smtClean="0"/>
              <a:t>         </a:t>
            </a:r>
            <a:r>
              <a:rPr lang="en-US" sz="2200" dirty="0" smtClean="0"/>
              <a:t>a105=-1375/324, a106=1836/324,        a107=-118/324, a108=162/324, a109=1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a111=1303/1620, a112=0, a113=0, a114=-4260/1620, a115=-6875/1620, a116=9990/1620, a117=1030/1620, a118=0, a119=0, a1110=162/1620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    </a:t>
            </a:r>
            <a:r>
              <a:rPr lang="en-US" sz="2200" dirty="0" smtClean="0"/>
              <a:t>a121=-8595/4428, a122=0, a123=0,</a:t>
            </a:r>
            <a:r>
              <a:rPr lang="el-GR" sz="2200" dirty="0" smtClean="0"/>
              <a:t> </a:t>
            </a:r>
            <a:r>
              <a:rPr lang="en-US" sz="2200" dirty="0" smtClean="0"/>
              <a:t> a124=30720/4428, a125=48750/4428, a126=-66096/4428, </a:t>
            </a:r>
            <a:r>
              <a:rPr lang="el-GR" sz="2200" dirty="0" smtClean="0"/>
              <a:t> </a:t>
            </a:r>
            <a:r>
              <a:rPr lang="en-US" sz="2200" dirty="0" smtClean="0"/>
              <a:t>a127=378/4428, a128=-729/4428, a129=-1944/4428, </a:t>
            </a:r>
            <a:r>
              <a:rPr lang="el-GR" sz="2200" dirty="0" smtClean="0"/>
              <a:t> </a:t>
            </a:r>
            <a:r>
              <a:rPr lang="en-US" sz="2200" dirty="0" smtClean="0"/>
              <a:t>a1210=-1296/4428,  a1211=3240/4428</a:t>
            </a:r>
            <a:endParaRPr lang="el-GR" sz="22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Μέθοδοι </a:t>
            </a:r>
            <a:r>
              <a:rPr lang="en-US" sz="3200" dirty="0" smtClean="0"/>
              <a:t>Runge-Kutta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n-US" sz="2000" dirty="0" smtClean="0"/>
              <a:t>w1=41/840,  w2=0,  w3=0,  w4=0,  w5=0,  w6=216/840,  w7=272/840,  w8=27/840, w9=27/840,  w10=36/840,  w11=180/840, w12=41/840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τύπος </a:t>
            </a:r>
            <a:r>
              <a:rPr lang="en-US" sz="2000" dirty="0" smtClean="0"/>
              <a:t>Butcher (5, 6) </a:t>
            </a:r>
            <a:r>
              <a:rPr lang="el-GR" sz="2000" dirty="0" smtClean="0"/>
              <a:t>Νο 1 που δόθηκε με τον πίνακα: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4" y="2000240"/>
            <a:ext cx="5838164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Αναλυτικά είναι ο: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Όπου: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75776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757763" name="Object 3"/>
          <p:cNvGraphicFramePr>
            <a:graphicFrameLocks noChangeAspect="1"/>
          </p:cNvGraphicFramePr>
          <p:nvPr/>
        </p:nvGraphicFramePr>
        <p:xfrm>
          <a:off x="2071670" y="2061106"/>
          <a:ext cx="5214974" cy="724952"/>
        </p:xfrm>
        <a:graphic>
          <a:graphicData uri="http://schemas.openxmlformats.org/presentationml/2006/ole">
            <p:oleObj spid="_x0000_s757763" name="Equation" r:id="rId4" imgW="2831760" imgH="393480" progId="Equation.DSMT4">
              <p:embed/>
            </p:oleObj>
          </a:graphicData>
        </a:graphic>
      </p:graphicFrame>
      <p:graphicFrame>
        <p:nvGraphicFramePr>
          <p:cNvPr id="757765" name="Object 5"/>
          <p:cNvGraphicFramePr>
            <a:graphicFrameLocks noChangeAspect="1"/>
          </p:cNvGraphicFramePr>
          <p:nvPr/>
        </p:nvGraphicFramePr>
        <p:xfrm>
          <a:off x="1142976" y="3071810"/>
          <a:ext cx="6858048" cy="3714744"/>
        </p:xfrm>
        <a:graphic>
          <a:graphicData uri="http://schemas.openxmlformats.org/presentationml/2006/ole">
            <p:oleObj spid="_x0000_s757765" name="Equation" r:id="rId5" imgW="3136680" imgH="22860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467600" cy="2928958"/>
          </a:xfrm>
        </p:spPr>
        <p:txBody>
          <a:bodyPr>
            <a:normAutofit fontScale="90000"/>
          </a:bodyPr>
          <a:lstStyle/>
          <a:p>
            <a:pPr algn="r"/>
            <a:r>
              <a:rPr lang="el-GR" sz="7200" dirty="0" smtClean="0"/>
              <a:t>Επίλυση Συστημάτων με Μεθόδους  </a:t>
            </a:r>
            <a:r>
              <a:rPr lang="en-US" sz="7200" dirty="0" smtClean="0"/>
              <a:t>Runge-Kutta</a:t>
            </a:r>
            <a:endParaRPr lang="el-GR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Επέκταση των μεθόδων </a:t>
            </a:r>
            <a:r>
              <a:rPr lang="en-US" sz="2000" b="1" dirty="0" smtClean="0"/>
              <a:t>Runge-Kutta</a:t>
            </a:r>
            <a:r>
              <a:rPr lang="el-GR" sz="2000" b="1" dirty="0" smtClean="0"/>
              <a:t> σε συστήματα Διαφορικών Εξισώσεων 1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 τάξης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 </a:t>
            </a:r>
            <a:endParaRPr lang="el-GR" sz="20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Επέκταση των μεθόδων </a:t>
            </a:r>
            <a:r>
              <a:rPr lang="en-US" sz="2000" b="1" dirty="0" smtClean="0"/>
              <a:t>Runge-Kutta</a:t>
            </a:r>
            <a:r>
              <a:rPr lang="el-GR" sz="2000" b="1" dirty="0" smtClean="0"/>
              <a:t> σε συστήματα Διαφορικών Εξισώσεων 1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 τάξης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 </a:t>
            </a:r>
            <a:r>
              <a:rPr lang="el-GR" sz="2000" dirty="0" smtClean="0"/>
              <a:t>Έστω ένα </a:t>
            </a:r>
            <a:r>
              <a:rPr lang="el-GR" sz="2000" u="sng" dirty="0" smtClean="0"/>
              <a:t>Σύστημα  </a:t>
            </a:r>
            <a:r>
              <a:rPr lang="en-US" sz="2000" u="sng" dirty="0" smtClean="0"/>
              <a:t>m</a:t>
            </a:r>
            <a:r>
              <a:rPr lang="el-GR" sz="2000" u="sng" dirty="0" smtClean="0"/>
              <a:t> Διαφορικών Εξισώσεων</a:t>
            </a:r>
            <a:r>
              <a:rPr lang="el-GR" sz="2000" dirty="0" smtClean="0"/>
              <a:t> 1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τάξης:</a:t>
            </a:r>
          </a:p>
          <a:p>
            <a:pPr>
              <a:buNone/>
            </a:pPr>
            <a:r>
              <a:rPr lang="el-GR" sz="2000" dirty="0" smtClean="0"/>
              <a:t>  </a:t>
            </a:r>
          </a:p>
          <a:p>
            <a:pPr>
              <a:buNone/>
            </a:pPr>
            <a:r>
              <a:rPr lang="el-GR" sz="2000" dirty="0" smtClean="0"/>
              <a:t>             </a:t>
            </a:r>
            <a:r>
              <a:rPr lang="fr-FR" dirty="0" smtClean="0"/>
              <a:t>y</a:t>
            </a:r>
            <a:r>
              <a:rPr lang="fr-FR" baseline="-25000" dirty="0" smtClean="0"/>
              <a:t>1</a:t>
            </a:r>
            <a:r>
              <a:rPr lang="fr-FR" dirty="0" smtClean="0"/>
              <a:t>’ = f</a:t>
            </a:r>
            <a:r>
              <a:rPr lang="fr-FR" baseline="-25000" dirty="0" smtClean="0"/>
              <a:t>1</a:t>
            </a:r>
            <a:r>
              <a:rPr lang="fr-FR" dirty="0" smtClean="0"/>
              <a:t>(x, y</a:t>
            </a:r>
            <a:r>
              <a:rPr lang="fr-FR" baseline="-25000" dirty="0" smtClean="0"/>
              <a:t>1</a:t>
            </a:r>
            <a:r>
              <a:rPr lang="fr-FR" dirty="0" smtClean="0"/>
              <a:t>, y</a:t>
            </a:r>
            <a:r>
              <a:rPr lang="fr-FR" baseline="-25000" dirty="0" smtClean="0"/>
              <a:t>2</a:t>
            </a:r>
            <a:r>
              <a:rPr lang="fr-FR" dirty="0" smtClean="0"/>
              <a:t>,………, y</a:t>
            </a:r>
            <a:r>
              <a:rPr lang="fr-FR" baseline="-25000" dirty="0" smtClean="0"/>
              <a:t>m</a:t>
            </a:r>
            <a:r>
              <a:rPr lang="fr-FR" dirty="0" smtClean="0"/>
              <a:t>)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el-GR" dirty="0" smtClean="0"/>
              <a:t>       </a:t>
            </a:r>
            <a:r>
              <a:rPr lang="fr-FR" dirty="0" smtClean="0"/>
              <a:t>y</a:t>
            </a:r>
            <a:r>
              <a:rPr lang="fr-FR" baseline="-25000" dirty="0" smtClean="0"/>
              <a:t>2</a:t>
            </a:r>
            <a:r>
              <a:rPr lang="fr-FR" dirty="0" smtClean="0"/>
              <a:t>’ = f</a:t>
            </a:r>
            <a:r>
              <a:rPr lang="fr-FR" baseline="-25000" dirty="0" smtClean="0"/>
              <a:t>2</a:t>
            </a:r>
            <a:r>
              <a:rPr lang="fr-FR" dirty="0" smtClean="0"/>
              <a:t>(x, y</a:t>
            </a:r>
            <a:r>
              <a:rPr lang="fr-FR" baseline="-25000" dirty="0" smtClean="0"/>
              <a:t>1</a:t>
            </a:r>
            <a:r>
              <a:rPr lang="fr-FR" dirty="0" smtClean="0"/>
              <a:t>, y</a:t>
            </a:r>
            <a:r>
              <a:rPr lang="fr-FR" baseline="-25000" dirty="0" smtClean="0"/>
              <a:t>2</a:t>
            </a:r>
            <a:r>
              <a:rPr lang="fr-FR" dirty="0" smtClean="0"/>
              <a:t>,………, y</a:t>
            </a:r>
            <a:r>
              <a:rPr lang="fr-FR" baseline="-25000" dirty="0" smtClean="0"/>
              <a:t>m</a:t>
            </a:r>
            <a:r>
              <a:rPr lang="fr-FR" dirty="0" smtClean="0"/>
              <a:t>)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                               .                                                                                          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                               .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                               .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el-GR" dirty="0" smtClean="0"/>
              <a:t>       </a:t>
            </a:r>
            <a:r>
              <a:rPr lang="fr-FR" dirty="0" smtClean="0"/>
              <a:t> y</a:t>
            </a:r>
            <a:r>
              <a:rPr lang="fr-FR" baseline="-25000" dirty="0" smtClean="0"/>
              <a:t>m</a:t>
            </a:r>
            <a:r>
              <a:rPr lang="fr-FR" dirty="0" smtClean="0"/>
              <a:t>’ = f</a:t>
            </a:r>
            <a:r>
              <a:rPr lang="fr-FR" baseline="-25000" dirty="0" smtClean="0"/>
              <a:t>m</a:t>
            </a:r>
            <a:r>
              <a:rPr lang="fr-FR" dirty="0" smtClean="0"/>
              <a:t>(x, y</a:t>
            </a:r>
            <a:r>
              <a:rPr lang="fr-FR" baseline="-25000" dirty="0" smtClean="0"/>
              <a:t>1</a:t>
            </a:r>
            <a:r>
              <a:rPr lang="fr-FR" dirty="0" smtClean="0"/>
              <a:t>, y</a:t>
            </a:r>
            <a:r>
              <a:rPr lang="fr-FR" baseline="-25000" dirty="0" smtClean="0"/>
              <a:t>2</a:t>
            </a:r>
            <a:r>
              <a:rPr lang="fr-FR" dirty="0" smtClean="0"/>
              <a:t>,………, y</a:t>
            </a:r>
            <a:r>
              <a:rPr lang="fr-FR" baseline="-25000" dirty="0" smtClean="0"/>
              <a:t>m</a:t>
            </a:r>
            <a:r>
              <a:rPr lang="fr-FR" dirty="0" smtClean="0"/>
              <a:t>)</a:t>
            </a:r>
            <a:endParaRPr lang="el-GR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Έστω</a:t>
            </a:r>
            <a:r>
              <a:rPr lang="el-GR" sz="2000" b="1" dirty="0" smtClean="0"/>
              <a:t> </a:t>
            </a:r>
            <a:r>
              <a:rPr lang="en-US" sz="2000" b="1" dirty="0" smtClean="0"/>
              <a:t>Y</a:t>
            </a:r>
            <a:r>
              <a:rPr lang="el-GR" sz="2000" b="1" dirty="0" smtClean="0"/>
              <a:t> ένα διάνυσμα </a:t>
            </a:r>
            <a:r>
              <a:rPr lang="el-GR" sz="2000" dirty="0" smtClean="0"/>
              <a:t>του οποίου οι </a:t>
            </a:r>
            <a:r>
              <a:rPr lang="en-US" sz="2000" dirty="0" smtClean="0"/>
              <a:t>m </a:t>
            </a:r>
            <a:r>
              <a:rPr lang="el-GR" sz="2000" dirty="0" smtClean="0"/>
              <a:t>συνιστώσες είναι οι </a:t>
            </a:r>
            <a:r>
              <a:rPr lang="fr-FR" sz="2000" dirty="0" smtClean="0"/>
              <a:t>y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, y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,………, y</a:t>
            </a:r>
            <a:r>
              <a:rPr lang="fr-FR" sz="2000" baseline="-25000" dirty="0" smtClean="0"/>
              <a:t>m</a:t>
            </a:r>
            <a:r>
              <a:rPr lang="el-GR" sz="2000" dirty="0" smtClean="0"/>
              <a:t> τότε το παραπάνω σύστημα γίνεται: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Έστω</a:t>
            </a:r>
            <a:r>
              <a:rPr lang="el-GR" sz="2000" b="1" dirty="0" smtClean="0"/>
              <a:t> </a:t>
            </a:r>
            <a:r>
              <a:rPr lang="en-US" sz="2000" b="1" dirty="0" smtClean="0"/>
              <a:t>Y</a:t>
            </a:r>
            <a:r>
              <a:rPr lang="el-GR" sz="2000" b="1" dirty="0" smtClean="0"/>
              <a:t> ένα διάνυσμα </a:t>
            </a:r>
            <a:r>
              <a:rPr lang="el-GR" sz="2000" dirty="0" smtClean="0"/>
              <a:t>του οποίου οι </a:t>
            </a:r>
            <a:r>
              <a:rPr lang="en-US" sz="2000" dirty="0" smtClean="0"/>
              <a:t>m </a:t>
            </a:r>
            <a:r>
              <a:rPr lang="el-GR" sz="2000" dirty="0" smtClean="0"/>
              <a:t>συνιστώσες είναι οι </a:t>
            </a:r>
            <a:r>
              <a:rPr lang="fr-FR" sz="2000" dirty="0" smtClean="0"/>
              <a:t>y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, y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,………, y</a:t>
            </a:r>
            <a:r>
              <a:rPr lang="fr-FR" sz="2000" baseline="-25000" dirty="0" smtClean="0"/>
              <a:t>m</a:t>
            </a:r>
            <a:r>
              <a:rPr lang="el-GR" sz="2000" dirty="0" smtClean="0"/>
              <a:t> τότε το παραπάνω σύστημα γίνεται: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                      ,                                 </a:t>
            </a:r>
            <a:r>
              <a:rPr lang="el-GR" sz="2000" dirty="0" smtClean="0"/>
              <a:t>και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έτσι ώστε να ισχύουν </a:t>
            </a:r>
            <a:r>
              <a:rPr lang="en-US" sz="2000" b="1" dirty="0" smtClean="0"/>
              <a:t>Y’</a:t>
            </a:r>
            <a:r>
              <a:rPr lang="el-GR" sz="2000" b="1" dirty="0" smtClean="0"/>
              <a:t>= </a:t>
            </a:r>
            <a:r>
              <a:rPr lang="en-US" sz="2000" b="1" dirty="0" smtClean="0"/>
              <a:t>F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dirty="0" smtClean="0"/>
              <a:t>)</a:t>
            </a:r>
            <a:r>
              <a:rPr lang="el-GR" sz="2000" dirty="0" smtClean="0"/>
              <a:t> και </a:t>
            </a:r>
            <a:r>
              <a:rPr lang="en-US" sz="2000" b="1" dirty="0" smtClean="0"/>
              <a:t>Y</a:t>
            </a:r>
            <a:r>
              <a:rPr lang="el-GR" sz="2000" b="1" dirty="0" smtClean="0"/>
              <a:t>(</a:t>
            </a:r>
            <a:r>
              <a:rPr lang="en-US" sz="2000" b="1" dirty="0" smtClean="0"/>
              <a:t>x</a:t>
            </a:r>
            <a:r>
              <a:rPr lang="el-GR" sz="2000" b="1" baseline="-25000" dirty="0" smtClean="0"/>
              <a:t>0</a:t>
            </a:r>
            <a:r>
              <a:rPr lang="el-GR" sz="2000" b="1" dirty="0" smtClean="0"/>
              <a:t>) =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0</a:t>
            </a:r>
            <a:endParaRPr lang="el-GR" sz="2000" b="1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928662" y="2786058"/>
          <a:ext cx="1143008" cy="2619393"/>
        </p:xfrm>
        <a:graphic>
          <a:graphicData uri="http://schemas.openxmlformats.org/presentationml/2006/ole">
            <p:oleObj spid="_x0000_s62466" name="Equation" r:id="rId3" imgW="609480" imgH="1396800" progId="Equation.DSMT4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500298" y="2786058"/>
          <a:ext cx="1785950" cy="2584928"/>
        </p:xfrm>
        <a:graphic>
          <a:graphicData uri="http://schemas.openxmlformats.org/presentationml/2006/ole">
            <p:oleObj spid="_x0000_s62467" name="Equation" r:id="rId4" imgW="965160" imgH="1396800" progId="Equation.DSMT4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5286380" y="2786058"/>
          <a:ext cx="1285884" cy="2619394"/>
        </p:xfrm>
        <a:graphic>
          <a:graphicData uri="http://schemas.openxmlformats.org/presentationml/2006/ole">
            <p:oleObj spid="_x0000_s62468" name="Equation" r:id="rId5" imgW="685800" imgH="1396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200" dirty="0" smtClean="0"/>
              <a:t>Ο παραπάνω τύπος είναι ο </a:t>
            </a:r>
            <a:r>
              <a:rPr lang="el-GR" sz="2200" b="1" dirty="0" smtClean="0"/>
              <a:t>Διανυσματικός Τύπος </a:t>
            </a:r>
            <a:r>
              <a:rPr lang="el-GR" sz="2200" dirty="0" smtClean="0"/>
              <a:t>για </a:t>
            </a:r>
            <a:r>
              <a:rPr lang="en-US" sz="2200" dirty="0" smtClean="0"/>
              <a:t>m</a:t>
            </a:r>
            <a:r>
              <a:rPr lang="el-GR" sz="2200" dirty="0" smtClean="0"/>
              <a:t> ταυτόχρονες Διαφορικές Εξισώσεις</a:t>
            </a:r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r>
              <a:rPr lang="en-US" sz="2200" dirty="0" smtClean="0"/>
              <a:t>                                          </a:t>
            </a:r>
            <a:r>
              <a:rPr lang="el-GR" sz="2200" dirty="0" smtClean="0"/>
              <a:t>Και</a:t>
            </a:r>
          </a:p>
          <a:p>
            <a:pPr>
              <a:buNone/>
            </a:pPr>
            <a:endParaRPr lang="en-US" sz="2200" dirty="0" smtClean="0"/>
          </a:p>
          <a:p>
            <a:pPr algn="just"/>
            <a:r>
              <a:rPr lang="el-GR" sz="2200" dirty="0" smtClean="0"/>
              <a:t> </a:t>
            </a:r>
            <a:r>
              <a:rPr lang="el-GR" sz="2200" b="1" dirty="0" smtClean="0"/>
              <a:t>οποιαδήποτε από τις μεθόδους αυτής της εργασίας μπορεί να χρησιμοποιηθεί ευθέως σε αυτόν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Βασικές</a:t>
            </a:r>
            <a:r>
              <a:rPr lang="el-GR" dirty="0" smtClean="0"/>
              <a:t> </a:t>
            </a:r>
            <a:r>
              <a:rPr lang="el-GR" sz="3200" dirty="0" smtClean="0"/>
              <a:t>Έννοιες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Διαφορική Εξίσωση: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fr-FR" sz="2000" dirty="0" smtClean="0"/>
              <a:t> </a:t>
            </a:r>
            <a:endParaRPr lang="el-GR" sz="2000" dirty="0" smtClean="0"/>
          </a:p>
          <a:p>
            <a:endParaRPr lang="el-GR" sz="2000" u="sng" dirty="0" smtClean="0"/>
          </a:p>
          <a:p>
            <a:endParaRPr lang="el-GR" sz="2000" u="sng" dirty="0" smtClean="0"/>
          </a:p>
          <a:p>
            <a:pPr>
              <a:buNone/>
            </a:pPr>
            <a:endParaRPr lang="el-GR" sz="2000" u="sng" dirty="0" smtClean="0"/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158" y="2357431"/>
          <a:ext cx="4500594" cy="424140"/>
        </p:xfrm>
        <a:graphic>
          <a:graphicData uri="http://schemas.openxmlformats.org/presentationml/2006/ole">
            <p:oleObj spid="_x0000_s2051" name="Equation" r:id="rId3" imgW="2425680" imgH="2286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86380" y="2428868"/>
          <a:ext cx="461599" cy="285752"/>
        </p:xfrm>
        <a:graphic>
          <a:graphicData uri="http://schemas.openxmlformats.org/presentationml/2006/ole">
            <p:oleObj spid="_x0000_s2052" name="Equation" r:id="rId4" imgW="266400" imgH="1648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072198" y="2428868"/>
          <a:ext cx="600422" cy="303214"/>
        </p:xfrm>
        <a:graphic>
          <a:graphicData uri="http://schemas.openxmlformats.org/presentationml/2006/ole">
            <p:oleObj spid="_x0000_s2053" name="Equation" r:id="rId5" imgW="31716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u="sng" dirty="0" smtClean="0"/>
              <a:t>Θεωρούμε το σύστημα δύο Διαφορικών Εξισώσεων</a:t>
            </a:r>
            <a:r>
              <a:rPr lang="el-GR" sz="2000" dirty="0" smtClean="0"/>
              <a:t>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</a:t>
            </a:r>
          </a:p>
          <a:p>
            <a:pPr>
              <a:buNone/>
            </a:pPr>
            <a:r>
              <a:rPr lang="el-GR" sz="2000" dirty="0" smtClean="0"/>
              <a:t>                                           με Αρχικές</a:t>
            </a:r>
          </a:p>
          <a:p>
            <a:pPr>
              <a:buNone/>
            </a:pPr>
            <a:r>
              <a:rPr lang="el-GR" sz="2000" dirty="0" smtClean="0"/>
              <a:t>                                               Συνθήκες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</a:p>
          <a:p>
            <a:pPr>
              <a:buNone/>
            </a:pPr>
            <a:r>
              <a:rPr lang="el-GR" sz="2000" dirty="0" smtClean="0"/>
              <a:t>   Ο διανυσματικός του τύπος είναι: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</a:t>
            </a:r>
            <a:r>
              <a:rPr lang="el-GR" sz="2800" dirty="0" smtClean="0"/>
              <a:t>,</a:t>
            </a:r>
            <a:r>
              <a:rPr lang="en-US" sz="2800" dirty="0" smtClean="0"/>
              <a:t>                                  </a:t>
            </a:r>
            <a:r>
              <a:rPr lang="el-GR" sz="2800" dirty="0" smtClean="0"/>
              <a:t>και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642910" y="2428868"/>
          <a:ext cx="2357454" cy="1285884"/>
        </p:xfrm>
        <a:graphic>
          <a:graphicData uri="http://schemas.openxmlformats.org/presentationml/2006/ole">
            <p:oleObj spid="_x0000_s75781" name="Equation" r:id="rId3" imgW="838080" imgH="457200" progId="Equation.DSMT4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5504454" y="2500306"/>
          <a:ext cx="1996504" cy="1285884"/>
        </p:xfrm>
        <a:graphic>
          <a:graphicData uri="http://schemas.openxmlformats.org/presentationml/2006/ole">
            <p:oleObj spid="_x0000_s75782" name="Equation" r:id="rId4" imgW="749160" imgH="482400" progId="Equation.DSMT4">
              <p:embed/>
            </p:oleObj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2571736" y="5286388"/>
          <a:ext cx="2887286" cy="1071570"/>
        </p:xfrm>
        <a:graphic>
          <a:graphicData uri="http://schemas.openxmlformats.org/presentationml/2006/ole">
            <p:oleObj spid="_x0000_s75784" name="Equation" r:id="rId5" imgW="1231560" imgH="457200" progId="Equation.DSMT4">
              <p:embed/>
            </p:oleObj>
          </a:graphicData>
        </a:graphic>
      </p:graphicFrame>
      <p:graphicFrame>
        <p:nvGraphicFramePr>
          <p:cNvPr id="11" name="10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75785" name="Equation" r:id="rId6" imgW="914400" imgH="198720" progId="Equation.DSMT4">
              <p:embed/>
            </p:oleObj>
          </a:graphicData>
        </a:graphic>
      </p:graphicFrame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75786" name="Equation" r:id="rId7" imgW="914400" imgH="198720" progId="Equation.DSMT4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75787" name="Equation" r:id="rId8" imgW="914400" imgH="198720" progId="Equation.DSMT4">
              <p:embed/>
            </p:oleObj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6506466" y="5214950"/>
          <a:ext cx="1565996" cy="1214446"/>
        </p:xfrm>
        <a:graphic>
          <a:graphicData uri="http://schemas.openxmlformats.org/presentationml/2006/ole">
            <p:oleObj spid="_x0000_s75788" name="Equation" r:id="rId9" imgW="622080" imgH="482400" progId="Equation.DSMT4">
              <p:embed/>
            </p:oleObj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/>
        </p:nvGraphicFramePr>
        <p:xfrm>
          <a:off x="619097" y="5072074"/>
          <a:ext cx="1666887" cy="1428760"/>
        </p:xfrm>
        <a:graphic>
          <a:graphicData uri="http://schemas.openxmlformats.org/presentationml/2006/ole">
            <p:oleObj spid="_x0000_s75789" name="Equation" r:id="rId10" imgW="53316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Έστω ότι θέλουμε να λύσουμε το παραπάνω σύστημα με την </a:t>
            </a:r>
            <a:r>
              <a:rPr lang="el-GR" sz="2000" u="sng" dirty="0" smtClean="0"/>
              <a:t>κλασσική μέθοδο </a:t>
            </a:r>
            <a:r>
              <a:rPr lang="en-US" sz="2000" u="sng" dirty="0" smtClean="0"/>
              <a:t>Runge</a:t>
            </a:r>
            <a:r>
              <a:rPr lang="el-GR" sz="2000" u="sng" dirty="0" smtClean="0"/>
              <a:t>-</a:t>
            </a:r>
            <a:r>
              <a:rPr lang="en-US" sz="2000" u="sng" dirty="0" smtClean="0"/>
              <a:t>Kutta </a:t>
            </a:r>
            <a:r>
              <a:rPr lang="el-GR" sz="2000" dirty="0" smtClean="0"/>
              <a:t>τέταρτης τάξης: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                 </a:t>
            </a:r>
            <a:r>
              <a:rPr lang="el-GR" sz="2800" dirty="0" smtClean="0"/>
              <a:t>(1)</a:t>
            </a: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</a:t>
            </a:r>
            <a:r>
              <a:rPr lang="el-GR" dirty="0" smtClean="0"/>
              <a:t>όπου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</a:t>
            </a:r>
          </a:p>
          <a:p>
            <a:pPr>
              <a:buNone/>
            </a:pPr>
            <a:r>
              <a:rPr lang="el-GR" sz="2000" dirty="0" smtClean="0"/>
              <a:t>             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                 </a:t>
            </a:r>
            <a:r>
              <a:rPr lang="el-GR" sz="2800" dirty="0" smtClean="0"/>
              <a:t>(2)</a:t>
            </a:r>
            <a:r>
              <a:rPr lang="el-GR" sz="2000" dirty="0" smtClean="0"/>
              <a:t> </a:t>
            </a:r>
          </a:p>
        </p:txBody>
      </p:sp>
      <p:graphicFrame>
        <p:nvGraphicFramePr>
          <p:cNvPr id="11" name="10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77830" name="Equation" r:id="rId3" imgW="914400" imgH="198720" progId="Equation.DSMT4">
              <p:embed/>
            </p:oleObj>
          </a:graphicData>
        </a:graphic>
      </p:graphicFrame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p:oleObj spid="_x0000_s77831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77832" name="Equation" r:id="rId5" imgW="914400" imgH="198720" progId="Equation.DSMT4">
              <p:embed/>
            </p:oleObj>
          </a:graphicData>
        </a:graphic>
      </p:graphicFrame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7836" name="Object 12"/>
          <p:cNvGraphicFramePr>
            <a:graphicFrameLocks noChangeAspect="1"/>
          </p:cNvGraphicFramePr>
          <p:nvPr/>
        </p:nvGraphicFramePr>
        <p:xfrm>
          <a:off x="2428860" y="3718049"/>
          <a:ext cx="3000396" cy="2354157"/>
        </p:xfrm>
        <a:graphic>
          <a:graphicData uri="http://schemas.openxmlformats.org/presentationml/2006/ole">
            <p:oleObj spid="_x0000_s77836" name="Equation" r:id="rId6" imgW="1650960" imgH="1295280" progId="Equation.DSMT4">
              <p:embed/>
            </p:oleObj>
          </a:graphicData>
        </a:graphic>
      </p:graphicFrame>
      <p:graphicFrame>
        <p:nvGraphicFramePr>
          <p:cNvPr id="77839" name="Object 15"/>
          <p:cNvGraphicFramePr>
            <a:graphicFrameLocks noChangeAspect="1"/>
          </p:cNvGraphicFramePr>
          <p:nvPr/>
        </p:nvGraphicFramePr>
        <p:xfrm>
          <a:off x="1071538" y="2558892"/>
          <a:ext cx="5583267" cy="727232"/>
        </p:xfrm>
        <a:graphic>
          <a:graphicData uri="http://schemas.openxmlformats.org/presentationml/2006/ole">
            <p:oleObj spid="_x0000_s77839" name="Equation" r:id="rId7" imgW="3022560" imgH="393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</a:t>
            </a:r>
            <a:r>
              <a:rPr lang="el-GR" sz="2000" b="1" dirty="0" smtClean="0"/>
              <a:t>Σε αυτόν τον τύπο όλες οι ποσότητες, εκτός από το </a:t>
            </a:r>
            <a:r>
              <a:rPr lang="en-US" sz="2000" b="1" dirty="0" smtClean="0"/>
              <a:t>x </a:t>
            </a:r>
            <a:r>
              <a:rPr lang="el-GR" sz="2000" b="1" dirty="0" smtClean="0"/>
              <a:t>και το h, είναι διανύσματα με δύο στοιχεία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79880" name="Equation" r:id="rId3" imgW="914400" imgH="19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</a:t>
            </a:r>
            <a:r>
              <a:rPr lang="el-GR" sz="2000" b="1" dirty="0" smtClean="0"/>
              <a:t>Σε αυτόν τον τύπο όλες οι ποσότητες, εκτός από το </a:t>
            </a:r>
            <a:r>
              <a:rPr lang="en-US" sz="2000" b="1" dirty="0" smtClean="0"/>
              <a:t>x </a:t>
            </a:r>
            <a:r>
              <a:rPr lang="el-GR" sz="2000" b="1" dirty="0" smtClean="0"/>
              <a:t>και το h, είναι διανύσματα με δύο στοιχεία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Συγκεκριμένα τα:      </a:t>
            </a:r>
          </a:p>
          <a:p>
            <a:pPr>
              <a:buNone/>
            </a:pPr>
            <a:r>
              <a:rPr lang="el-GR" sz="2000" dirty="0" smtClean="0"/>
              <a:t>                             </a:t>
            </a:r>
          </a:p>
          <a:p>
            <a:pPr>
              <a:buNone/>
            </a:pPr>
            <a:r>
              <a:rPr lang="el-GR" sz="2000" dirty="0" smtClean="0"/>
              <a:t>                       </a:t>
            </a:r>
          </a:p>
          <a:p>
            <a:pPr>
              <a:buNone/>
            </a:pPr>
            <a:r>
              <a:rPr lang="el-GR" sz="2000" dirty="0" smtClean="0"/>
              <a:t>                       </a:t>
            </a:r>
            <a:r>
              <a:rPr lang="el-GR" sz="2800" dirty="0" smtClean="0"/>
              <a:t>,                                  </a:t>
            </a:r>
            <a:r>
              <a:rPr lang="el-GR" dirty="0" smtClean="0"/>
              <a:t>και</a:t>
            </a:r>
            <a:r>
              <a:rPr lang="el-GR" sz="2000" dirty="0" smtClean="0"/>
              <a:t>    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  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</a:t>
            </a:r>
            <a:r>
              <a:rPr lang="el-GR" dirty="0" smtClean="0"/>
              <a:t>για </a:t>
            </a:r>
            <a:r>
              <a:rPr lang="en-US" dirty="0" smtClean="0"/>
              <a:t>i</a:t>
            </a:r>
            <a:r>
              <a:rPr lang="el-GR" dirty="0" smtClean="0"/>
              <a:t> =</a:t>
            </a:r>
            <a:r>
              <a:rPr lang="en-US" dirty="0" smtClean="0"/>
              <a:t> </a:t>
            </a:r>
            <a:r>
              <a:rPr lang="el-GR" dirty="0" smtClean="0"/>
              <a:t>1, 2, 3, 4                          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2349483" y="3929066"/>
          <a:ext cx="3079773" cy="1143008"/>
        </p:xfrm>
        <a:graphic>
          <a:graphicData uri="http://schemas.openxmlformats.org/presentationml/2006/ole">
            <p:oleObj spid="_x0000_s80898" name="Equation" r:id="rId3" imgW="1231560" imgH="457200" progId="Equation.DSMT4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8089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500034" y="3857628"/>
          <a:ext cx="1500198" cy="1285884"/>
        </p:xfrm>
        <a:graphic>
          <a:graphicData uri="http://schemas.openxmlformats.org/presentationml/2006/ole">
            <p:oleObj spid="_x0000_s80900" name="Equation" r:id="rId5" imgW="533160" imgH="457200" progId="Equation.DSMT4">
              <p:embed/>
            </p:oleObj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/>
        </p:nvGraphicFramePr>
        <p:xfrm>
          <a:off x="6510226" y="3876581"/>
          <a:ext cx="1633674" cy="1266931"/>
        </p:xfrm>
        <a:graphic>
          <a:graphicData uri="http://schemas.openxmlformats.org/presentationml/2006/ole">
            <p:oleObj spid="_x0000_s80901" name="Equation" r:id="rId6" imgW="622080" imgH="482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Δηλαδή αναλυτικά οι (1) και (2) γίνονται:</a:t>
            </a:r>
          </a:p>
          <a:p>
            <a:pPr>
              <a:buNone/>
            </a:pPr>
            <a:r>
              <a:rPr lang="el-GR" sz="2000" dirty="0" smtClean="0"/>
              <a:t>                             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          </a:t>
            </a:r>
          </a:p>
          <a:p>
            <a:pPr>
              <a:buNone/>
            </a:pPr>
            <a:r>
              <a:rPr lang="el-GR" sz="2000" dirty="0" smtClean="0"/>
              <a:t>                                         </a:t>
            </a:r>
            <a:r>
              <a:rPr lang="el-GR" dirty="0" smtClean="0"/>
              <a:t>και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81922" name="Equation" r:id="rId3" imgW="914400" imgH="198720" progId="Equation.DSMT4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642910" y="4643446"/>
          <a:ext cx="5572164" cy="1010159"/>
        </p:xfrm>
        <a:graphic>
          <a:graphicData uri="http://schemas.openxmlformats.org/presentationml/2006/ole">
            <p:oleObj spid="_x0000_s81924" name="Equation" r:id="rId4" imgW="2171520" imgH="393480" progId="Equation.DSMT4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642910" y="2714620"/>
          <a:ext cx="5572170" cy="928695"/>
        </p:xfrm>
        <a:graphic>
          <a:graphicData uri="http://schemas.openxmlformats.org/presentationml/2006/ole">
            <p:oleObj spid="_x0000_s81925" name="Equation" r:id="rId5" imgW="2361960" imgH="393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ΠΑΡΑΔΕΙΓΜΑ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</a:t>
            </a:r>
            <a:r>
              <a:rPr lang="el-GR" dirty="0" smtClean="0"/>
              <a:t>όπου: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smtClean="0"/>
              <a:t>                                                       και</a:t>
            </a:r>
            <a:endParaRPr lang="el-GR" sz="2000" dirty="0" smtClean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p:oleObj spid="_x0000_s82946" name="Equation" r:id="rId3" imgW="914400" imgH="198720" progId="Equation.DSMT4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57157" y="2428868"/>
          <a:ext cx="3794619" cy="2571768"/>
        </p:xfrm>
        <a:graphic>
          <a:graphicData uri="http://schemas.openxmlformats.org/presentationml/2006/ole">
            <p:oleObj spid="_x0000_s82947" name="Equation" r:id="rId4" imgW="2184120" imgH="1295280" progId="Equation.DSMT4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5000628" y="2643182"/>
          <a:ext cx="3726298" cy="2357454"/>
        </p:xfrm>
        <a:graphic>
          <a:graphicData uri="http://schemas.openxmlformats.org/presentationml/2006/ole">
            <p:oleObj spid="_x0000_s82948" name="Equation" r:id="rId5" imgW="2158920" imgH="12952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Μετατροπή μιας διαφορικής εξίσωσης με τάξη υψηλότερη του ένα, σε ένα ευρύτερο σύστημα πρώτης τάξεως διαφορικών εξισώσεων, με σκοπό τη λύση τους με κάποια από τις παραπάνω μεθόδους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Μετατροπή μιας διαφορικής εξίσωσης με τάξη υψηλότερη του ένα, σε ένα ευρύτερο σύστημα πρώτης τάξεως διαφορικών εξισώσεων, με σκοπό τη λύση τους με κάποια από τις παραπάνω μεθόδους</a:t>
            </a:r>
          </a:p>
          <a:p>
            <a:endParaRPr lang="el-GR" sz="2000" b="1" dirty="0" smtClean="0"/>
          </a:p>
          <a:p>
            <a:r>
              <a:rPr lang="el-GR" sz="2000" dirty="0" smtClean="0"/>
              <a:t>Η πιο γενική μορφή μιας διαφορικής εξίσωσης με αρχικές συνθήκες θεωρούμε ότι είναι: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571472" y="4286256"/>
          <a:ext cx="7276934" cy="1285884"/>
        </p:xfrm>
        <a:graphic>
          <a:graphicData uri="http://schemas.openxmlformats.org/presentationml/2006/ole">
            <p:oleObj spid="_x0000_s84994" name="Equation" r:id="rId3" imgW="3162240" imgH="55872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   Η οποία μπορεί να λυθεί αριθμητικά, με τη μετατροπή    της σε ένα Σύστημα Διαφορικών Εξισώσεων πρώτης τάξης </a:t>
            </a:r>
            <a:r>
              <a:rPr lang="el-GR" sz="2000" b="1" dirty="0" smtClean="0"/>
              <a:t>ορίζοντας νέες μεταβλητές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2</a:t>
            </a:r>
            <a:r>
              <a:rPr lang="el-GR" sz="2000" b="1" dirty="0" smtClean="0"/>
              <a:t>, </a:t>
            </a:r>
            <a:r>
              <a:rPr lang="en-US" sz="2000" b="1" dirty="0" smtClean="0"/>
              <a:t>y</a:t>
            </a:r>
            <a:r>
              <a:rPr lang="el-GR" sz="2000" b="1" baseline="-25000" dirty="0" smtClean="0"/>
              <a:t>3</a:t>
            </a:r>
            <a:r>
              <a:rPr lang="el-GR" sz="2000" b="1" dirty="0" smtClean="0"/>
              <a:t>,. . . . . , </a:t>
            </a:r>
            <a:r>
              <a:rPr lang="en-US" sz="2000" b="1" dirty="0" smtClean="0"/>
              <a:t>y </a:t>
            </a:r>
            <a:r>
              <a:rPr lang="en-US" sz="2000" b="1" baseline="-25000" dirty="0" smtClean="0"/>
              <a:t>n </a:t>
            </a:r>
            <a:r>
              <a:rPr lang="el-GR" sz="2000" dirty="0" smtClean="0"/>
              <a:t> ως εξής: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fr-FR" dirty="0" smtClean="0"/>
              <a:t>   y</a:t>
            </a:r>
            <a:r>
              <a:rPr lang="fr-FR" baseline="-25000" dirty="0" smtClean="0"/>
              <a:t>1</a:t>
            </a:r>
            <a:r>
              <a:rPr lang="fr-FR" dirty="0" smtClean="0"/>
              <a:t> = y,    y</a:t>
            </a:r>
            <a:r>
              <a:rPr lang="fr-FR" baseline="-25000" dirty="0" smtClean="0"/>
              <a:t>2</a:t>
            </a:r>
            <a:r>
              <a:rPr lang="fr-FR" dirty="0" smtClean="0"/>
              <a:t> = y’,    y</a:t>
            </a:r>
            <a:r>
              <a:rPr lang="fr-FR" baseline="-25000" dirty="0" smtClean="0"/>
              <a:t>3</a:t>
            </a:r>
            <a:r>
              <a:rPr lang="fr-FR" dirty="0" smtClean="0"/>
              <a:t> = y’’,    y</a:t>
            </a:r>
            <a:r>
              <a:rPr lang="fr-FR" baseline="-25000" dirty="0" smtClean="0"/>
              <a:t>4</a:t>
            </a:r>
            <a:r>
              <a:rPr lang="fr-FR" dirty="0" smtClean="0"/>
              <a:t> = y’’’,    y</a:t>
            </a:r>
            <a:r>
              <a:rPr lang="fr-FR" baseline="-25000" dirty="0" smtClean="0"/>
              <a:t>5</a:t>
            </a:r>
            <a:r>
              <a:rPr lang="fr-FR" dirty="0" smtClean="0"/>
              <a:t> = y</a:t>
            </a:r>
            <a:r>
              <a:rPr lang="fr-FR" baseline="30000" dirty="0" smtClean="0"/>
              <a:t>(4)</a:t>
            </a:r>
            <a:r>
              <a:rPr lang="fr-FR" dirty="0" smtClean="0"/>
              <a:t>,  .  .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. . . .,  y </a:t>
            </a:r>
            <a:r>
              <a:rPr lang="fr-FR" baseline="-25000" dirty="0" smtClean="0"/>
              <a:t>n-1</a:t>
            </a:r>
            <a:r>
              <a:rPr lang="fr-FR" dirty="0" smtClean="0"/>
              <a:t> =y</a:t>
            </a:r>
            <a:r>
              <a:rPr lang="fr-FR" baseline="30000" dirty="0" smtClean="0"/>
              <a:t>(</a:t>
            </a:r>
            <a:r>
              <a:rPr lang="en-US" baseline="30000" dirty="0" smtClean="0"/>
              <a:t>n-2</a:t>
            </a:r>
            <a:r>
              <a:rPr lang="fr-FR" baseline="30000" dirty="0" smtClean="0"/>
              <a:t>)</a:t>
            </a:r>
            <a:r>
              <a:rPr lang="fr-FR" dirty="0" smtClean="0"/>
              <a:t>  , y </a:t>
            </a:r>
            <a:r>
              <a:rPr lang="fr-FR" baseline="-25000" dirty="0" smtClean="0"/>
              <a:t>n</a:t>
            </a:r>
            <a:r>
              <a:rPr lang="fr-FR" dirty="0" smtClean="0"/>
              <a:t> =y</a:t>
            </a:r>
            <a:r>
              <a:rPr lang="fr-FR" baseline="30000" dirty="0" smtClean="0"/>
              <a:t>(n-1)</a:t>
            </a:r>
            <a:endParaRPr lang="el-GR" b="1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Επίλυση Συστημάτων με Μεθόδους  </a:t>
            </a:r>
            <a:r>
              <a:rPr lang="en-US" sz="3200" dirty="0" smtClean="0"/>
              <a:t>Runge-Kutta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Κατά συνέπεια, το πρωτότυπο πρόβλημα αρχικών τιμών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  </a:t>
            </a:r>
            <a:r>
              <a:rPr lang="el-GR" sz="2000" dirty="0" smtClean="0"/>
              <a:t>είναι ισοδύναμο με: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500166" y="2214554"/>
          <a:ext cx="5643602" cy="4328191"/>
        </p:xfrm>
        <a:graphic>
          <a:graphicData uri="http://schemas.openxmlformats.org/presentationml/2006/ole">
            <p:oleObj spid="_x0000_s86019" name="Equation" r:id="rId3" imgW="2857320" imgH="24382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10604</Words>
  <Application>Microsoft Office PowerPoint</Application>
  <PresentationFormat>Προβολή στην οθόνη (4:3)</PresentationFormat>
  <Paragraphs>2507</Paragraphs>
  <Slides>264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264</vt:i4>
      </vt:variant>
    </vt:vector>
  </HeadingPairs>
  <TitlesOfParts>
    <vt:vector size="266" baseType="lpstr">
      <vt:lpstr>Προεξοχή</vt:lpstr>
      <vt:lpstr>Equation</vt:lpstr>
      <vt:lpstr>ΑΡΙΘΜΗΤΙΚΕΣ  ΜΕΘΟΔΟΙ ΥΨΗΛΗΣ ΤΑΞΗΣ ΓΙΑ ΤΗΝ ΕΠΙΛΥΣΗ ΔΙΑΦΟΡΙΚΩΝ ΕΞΙΣΩΣΕΩΝ ΚΑΙ ΣΥΣΤΗΜΑΤΩΝ – ΕΚΤΙΜΗΣΗ ΣΦΑΛΜΑΤΩΝ – ΕΦΑΡΜΟΓΕΣ ΜΕ ΠΡΟΓΡΑΜΜΑΤΑ ΣΕ MATLAB   </vt:lpstr>
      <vt:lpstr>ΣΤΟΧΟΙ της ΕΡΓΑΣΙΑΣ</vt:lpstr>
      <vt:lpstr>ΣΤΟΧΟΙ της ΕΡΓΑΣΙΑΣ</vt:lpstr>
      <vt:lpstr>ΣΤΟΧΟΙ της ΕΡΓΑΣΙΑΣ</vt:lpstr>
      <vt:lpstr>ΣΤΟΧΟΙ της ΕΡΓΑΣΙΑΣ</vt:lpstr>
      <vt:lpstr>ΣΤΟΧΟΙ της ΕΡΓΑΣΙΑΣ</vt:lpstr>
      <vt:lpstr>ΣΤΟΧΟΙ της ΕΡΓΑΣΙΑΣ</vt:lpstr>
      <vt:lpstr>Βασικές Έννοιες</vt:lpstr>
      <vt:lpstr>Βασικές Έννοιες </vt:lpstr>
      <vt:lpstr>Βασικές Έννοιες </vt:lpstr>
      <vt:lpstr>Βασικές Έννοιες </vt:lpstr>
      <vt:lpstr>Βασικές Έννοιες </vt:lpstr>
      <vt:lpstr>Βασικές Έννοιες </vt:lpstr>
      <vt:lpstr>Βασικές Έννοιες </vt:lpstr>
      <vt:lpstr>Βασικές Έννοιες </vt:lpstr>
      <vt:lpstr>Βασικές Έννοιες </vt:lpstr>
      <vt:lpstr>Βασικές Έννοιες </vt:lpstr>
      <vt:lpstr>ΠΑΡΑΔΕΙΓΜΑ</vt:lpstr>
      <vt:lpstr>Μέθοδοι Runge-Kutta </vt:lpstr>
      <vt:lpstr>Μέθοδοι Runge-Kutta  </vt:lpstr>
      <vt:lpstr>Μέθοδοι Runge-Kutta  </vt:lpstr>
      <vt:lpstr>Μέθοδοι Runge-Kutta </vt:lpstr>
      <vt:lpstr>ΠΑΡΑΔΕΙΓΜΑ</vt:lpstr>
      <vt:lpstr>Διαφάνεια 24</vt:lpstr>
      <vt:lpstr>Διαφάνεια 25</vt:lpstr>
      <vt:lpstr>Διαφάνεια 26</vt:lpstr>
      <vt:lpstr>Μέθοδοι Runge-Kutta </vt:lpstr>
      <vt:lpstr>Μέθοδοι Runge-Kutta </vt:lpstr>
      <vt:lpstr>Μέθοδοι Runge-Kutta </vt:lpstr>
      <vt:lpstr>Μέθοδοι Runge-Kutta </vt:lpstr>
      <vt:lpstr>ΠΑΡΑΔΕΙΓΜΑ</vt:lpstr>
      <vt:lpstr>ΠΑΡΑΔΕΙΓΜΑ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Μέθοδοι Runge-Kutta </vt:lpstr>
      <vt:lpstr>ΠΑΡΑΔΕΙΓΜΑ</vt:lpstr>
      <vt:lpstr>ΠΑΡΑΔΕΙΓΜΑ</vt:lpstr>
      <vt:lpstr>Επίλυση Συστημάτων με Μεθόδους  Runge-Kutta</vt:lpstr>
      <vt:lpstr>Επίλυση Συστημάτων με Μεθόδους  Runge-Kutta</vt:lpstr>
      <vt:lpstr>Επίλυση Συστημάτων με Μεθόδους  Runge-Kutta</vt:lpstr>
      <vt:lpstr>Επίλυση Συστημάτων με Μεθόδους  Runge-Kutta</vt:lpstr>
      <vt:lpstr>Επίλυση Συστημάτων με Μεθόδους  Runge-Kutta</vt:lpstr>
      <vt:lpstr>Επίλυση Συστημάτων με Μεθόδους  Runge-Kutta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Επίλυση Συστημάτων με Μεθόδους  Runge-Kutta</vt:lpstr>
      <vt:lpstr>Επίλυση Συστημάτων με Μεθόδους  Runge-Kutta</vt:lpstr>
      <vt:lpstr>Επίλυση Συστημάτων με Μεθόδους  Runge-Kutta</vt:lpstr>
      <vt:lpstr>Επίλυση Συστημάτων με Μεθόδους  Runge-Kutta</vt:lpstr>
      <vt:lpstr>Επίλυση Συστημάτων με Μεθόδους  Runge-Kutta</vt:lpstr>
      <vt:lpstr>ΠΑΡΑΔΕΙΓΜΑ</vt:lpstr>
      <vt:lpstr>ΠΑΡΑΔΕΙΓΜΑ</vt:lpstr>
      <vt:lpstr>ΠΑΡΑΔΕΙΓΜΑ</vt:lpstr>
      <vt:lpstr>ΠΑΡΑΔΕΙΓΜΑ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Ενσωματωμένοι Τύποι Και Σφάλματα</vt:lpstr>
      <vt:lpstr>                  Υπορουτίνες Μεθόδων  Runge-Kutta   4ης – 8ης τάξης 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Υπορουτίνες Μεθόδων Runge-Kutta 4ης – 8ης τάξης   </vt:lpstr>
      <vt:lpstr>ΠΑΡΑΔΕΙΓΜΑ</vt:lpstr>
      <vt:lpstr>Υπορουτίνες Μεθόδων Runge-Kutta 4ης – 8ης τάξης </vt:lpstr>
      <vt:lpstr>Αποτελέσματα μεθόδων  Runge-Kutta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Απόσπασμα Πίνακα</vt:lpstr>
      <vt:lpstr>Αποτελέσματα μεθόδων  Runge-Kutta </vt:lpstr>
      <vt:lpstr>Απόσπασμα Πίνακα</vt:lpstr>
      <vt:lpstr>Αποτελέσματα μεθόδων  Runge-Kutta </vt:lpstr>
      <vt:lpstr>Απόσπασμα Πίνακα</vt:lpstr>
      <vt:lpstr>Αποτελέσματα μεθόδων  Runge-Kutta </vt:lpstr>
      <vt:lpstr>Απόσπασμα Πίνακα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Απόσπασμα Πίνακα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Αποτελέσματα μεθόδων  Runge-Kutta </vt:lpstr>
      <vt:lpstr>Υπορουτίνες Μεθόδων Runge-Kutta με Δυνατότητα Εκτίμησης του Σφάλματος 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ΠΑΡΑΔΕΙΓΜΑ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Υπορουτίνες Μεθόδων Runge-Kutta με Δυνατότητα Εκτίμησης του Σφάλματος</vt:lpstr>
      <vt:lpstr>ΠΑΡΑΔΕΙΓΜΑ</vt:lpstr>
      <vt:lpstr>ΠΑΡΑΔΕΙΓΜΑ</vt:lpstr>
      <vt:lpstr>Υπορουτίνες Μεθόδων Runge-Kutta με Δυνατότητα Εκτίμησης του Σφάλματος 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Απόσπασμα Πίνακα</vt:lpstr>
      <vt:lpstr>Απόσπασμα Πίνακα</vt:lpstr>
      <vt:lpstr>Απόσπασμα Πίνακα</vt:lpstr>
      <vt:lpstr>Απόσπασμα Πίνακα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Εκτιμήσεις Σφαλμάτων</vt:lpstr>
      <vt:lpstr>Ευχαριστώ  για την 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ΑΡΙΘΜΗΤΙΚΕΣ  ΜΕΘΟΔΟΙ ΥΨΗΛΗΣ ΤΑΞΗΣ ΓΙΑ ΤΗΝ ΕΠΙΛΥΣΗ ΔΙΑΦΟΡΙΚΩΝ ΕΞΙΣΩΣΕΩΝ ΚΑΙ ΣΥΣΤΗΜΑΤΩΝ – ΕΚΤΙΜΗΣΗ ΣΦΑΛΜΑΤΩΝ – ΕΦΑΡΜΟΓΕΣ ΜΕ ΠΡΟΓΡΑΜΜΑΤΑ ΣΕ MATLAB</dc:title>
  <dc:creator>Xaris</dc:creator>
  <cp:lastModifiedBy>Xaris</cp:lastModifiedBy>
  <cp:revision>362</cp:revision>
  <dcterms:created xsi:type="dcterms:W3CDTF">2011-01-19T14:04:36Z</dcterms:created>
  <dcterms:modified xsi:type="dcterms:W3CDTF">2011-02-01T01:25:45Z</dcterms:modified>
</cp:coreProperties>
</file>