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95" r:id="rId4"/>
    <p:sldId id="296" r:id="rId5"/>
    <p:sldId id="300" r:id="rId6"/>
    <p:sldId id="301" r:id="rId7"/>
    <p:sldId id="298" r:id="rId8"/>
    <p:sldId id="303" r:id="rId9"/>
    <p:sldId id="304" r:id="rId10"/>
    <p:sldId id="306" r:id="rId11"/>
    <p:sldId id="307" r:id="rId12"/>
    <p:sldId id="308" r:id="rId13"/>
    <p:sldId id="309" r:id="rId14"/>
    <p:sldId id="310" r:id="rId15"/>
    <p:sldId id="311" r:id="rId16"/>
    <p:sldId id="257" r:id="rId17"/>
    <p:sldId id="258"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7" r:id="rId53"/>
    <p:sldId id="299"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τρίγωνο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Τίτλο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17" name="Υπότιτλο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grpSp>
        <p:nvGrpSpPr>
          <p:cNvPr id="2" name="Ομάδα 1"/>
          <p:cNvGrpSpPr/>
          <p:nvPr/>
        </p:nvGrpSpPr>
        <p:grpSpPr>
          <a:xfrm>
            <a:off x="-3765" y="4953000"/>
            <a:ext cx="9147765" cy="1912088"/>
            <a:chOff x="-3765" y="4832896"/>
            <a:chExt cx="9147765" cy="2032192"/>
          </a:xfrm>
        </p:grpSpPr>
        <p:sp>
          <p:nvSpPr>
            <p:cNvPr id="7" name="Ελεύθερη σχεδίαση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Ελεύθερη σχεδίαση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Ελεύθερη σχεδίαση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Ευθεία γραμμή σύνδεσης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Θέση ημερομηνίας 29"/>
          <p:cNvSpPr>
            <a:spLocks noGrp="1"/>
          </p:cNvSpPr>
          <p:nvPr>
            <p:ph type="dt" sz="half" idx="10"/>
          </p:nvPr>
        </p:nvSpPr>
        <p:spPr/>
        <p:txBody>
          <a:bodyPr/>
          <a:lstStyle>
            <a:lvl1pPr>
              <a:defRPr>
                <a:solidFill>
                  <a:srgbClr val="FFFFFF"/>
                </a:solidFill>
              </a:defRPr>
            </a:lvl1pPr>
            <a:extLst/>
          </a:lstStyle>
          <a:p>
            <a:fld id="{925242E2-4F9B-42C8-AE71-702313A2C39E}" type="datetimeFigureOut">
              <a:rPr lang="el-GR" smtClean="0"/>
              <a:t>17/12/2012</a:t>
            </a:fld>
            <a:endParaRPr lang="el-GR"/>
          </a:p>
        </p:txBody>
      </p:sp>
      <p:sp>
        <p:nvSpPr>
          <p:cNvPr id="19" name="Θέση υποσέλιδου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Θέση αριθμού διαφάνειας 26"/>
          <p:cNvSpPr>
            <a:spLocks noGrp="1"/>
          </p:cNvSpPr>
          <p:nvPr>
            <p:ph type="sldNum" sz="quarter" idx="12"/>
          </p:nvPr>
        </p:nvSpPr>
        <p:spPr/>
        <p:txBody>
          <a:bodyPr/>
          <a:lstStyle>
            <a:lvl1pPr>
              <a:defRPr>
                <a:solidFill>
                  <a:srgbClr val="FFFFFF"/>
                </a:solidFill>
              </a:defRPr>
            </a:lvl1pPr>
            <a:extLst/>
          </a:lstStyle>
          <a:p>
            <a:fld id="{25451D5E-8A27-4BD9-AAB7-69A9AF9765A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5451D5E-8A27-4BD9-AAB7-69A9AF9765A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44013" y="274640"/>
            <a:ext cx="1777470" cy="5592761"/>
          </a:xfrm>
        </p:spPr>
        <p:txBody>
          <a:bodyPr vert="eaVe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5451D5E-8A27-4BD9-AAB7-69A9AF9765A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5451D5E-8A27-4BD9-AAB7-69A9AF9765AC}" type="slidenum">
              <a:rPr lang="el-GR" smtClean="0"/>
              <a:t>‹#›</a:t>
            </a:fld>
            <a:endParaRPr lang="el-GR"/>
          </a:p>
        </p:txBody>
      </p:sp>
      <p:sp>
        <p:nvSpPr>
          <p:cNvPr id="7" name="Τίτλος 6"/>
          <p:cNvSpPr>
            <a:spLocks noGrp="1"/>
          </p:cNvSpPr>
          <p:nvPr>
            <p:ph type="title"/>
          </p:nvPr>
        </p:nvSpPr>
        <p:spPr/>
        <p:txBody>
          <a:bodyPr rtlCol="0"/>
          <a:lstStyle>
            <a:extLst/>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5451D5E-8A27-4BD9-AAB7-69A9AF9765AC}" type="slidenum">
              <a:rPr lang="el-GR" smtClean="0"/>
              <a:t>‹#›</a:t>
            </a:fld>
            <a:endParaRPr lang="el-GR"/>
          </a:p>
        </p:txBody>
      </p:sp>
      <p:sp>
        <p:nvSpPr>
          <p:cNvPr id="7" name="Διάσημα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Διάσημα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25451D5E-8A27-4BD9-AAB7-69A9AF9765AC}" type="slidenum">
              <a:rPr lang="el-GR" smtClean="0"/>
              <a:t>‹#›</a:t>
            </a:fld>
            <a:endParaRPr lang="el-GR"/>
          </a:p>
        </p:txBody>
      </p:sp>
      <p:sp>
        <p:nvSpPr>
          <p:cNvPr id="8" name="Τίτλος 7"/>
          <p:cNvSpPr>
            <a:spLocks noGrp="1"/>
          </p:cNvSpPr>
          <p:nvPr>
            <p:ph type="title"/>
          </p:nvPr>
        </p:nvSpPr>
        <p:spPr/>
        <p:txBody>
          <a:bodyPr rtlCol="0"/>
          <a:lstStyle>
            <a:extLst/>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p:txBody>
          <a:bodyPr/>
          <a:lstStyle>
            <a:extLst/>
          </a:lstStyle>
          <a:p>
            <a:fld id="{25451D5E-8A27-4BD9-AAB7-69A9AF9765AC}"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25451D5E-8A27-4BD9-AAB7-69A9AF9765AC}" type="slidenum">
              <a:rPr lang="el-GR" smtClean="0"/>
              <a:t>‹#›</a:t>
            </a:fld>
            <a:endParaRPr lang="el-GR"/>
          </a:p>
        </p:txBody>
      </p:sp>
      <p:sp>
        <p:nvSpPr>
          <p:cNvPr id="6" name="Τίτλος 5"/>
          <p:cNvSpPr>
            <a:spLocks noGrp="1"/>
          </p:cNvSpPr>
          <p:nvPr>
            <p:ph type="title"/>
          </p:nvPr>
        </p:nvSpPr>
        <p:spPr/>
        <p:txBody>
          <a:bodyPr rtlCol="0"/>
          <a:lstStyle>
            <a:extLst/>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extLst/>
          </a:lstStyle>
          <a:p>
            <a:fld id="{925242E2-4F9B-42C8-AE71-702313A2C39E}" type="datetimeFigureOut">
              <a:rPr lang="el-GR" smtClean="0"/>
              <a:t>17/12/2012</a:t>
            </a:fld>
            <a:endParaRPr lang="el-GR"/>
          </a:p>
        </p:txBody>
      </p:sp>
      <p:sp>
        <p:nvSpPr>
          <p:cNvPr id="3" name="Θέση υποσέλιδου 2"/>
          <p:cNvSpPr>
            <a:spLocks noGrp="1"/>
          </p:cNvSpPr>
          <p:nvPr>
            <p:ph type="ftr" sz="quarter" idx="11"/>
          </p:nvPr>
        </p:nvSpPr>
        <p:spPr/>
        <p:txBody>
          <a:bodyPr/>
          <a:lstStyle>
            <a:extLst/>
          </a:lstStyle>
          <a:p>
            <a:endParaRPr lang="el-GR"/>
          </a:p>
        </p:txBody>
      </p:sp>
      <p:sp>
        <p:nvSpPr>
          <p:cNvPr id="4" name="Θέση αριθμού διαφάνειας 3"/>
          <p:cNvSpPr>
            <a:spLocks noGrp="1"/>
          </p:cNvSpPr>
          <p:nvPr>
            <p:ph type="sldNum" sz="quarter" idx="12"/>
          </p:nvPr>
        </p:nvSpPr>
        <p:spPr/>
        <p:txBody>
          <a:bodyPr/>
          <a:lstStyle>
            <a:extLst/>
          </a:lstStyle>
          <a:p>
            <a:fld id="{25451D5E-8A27-4BD9-AAB7-69A9AF9765A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6727032" y="6407944"/>
            <a:ext cx="1920240" cy="365760"/>
          </a:xfrm>
        </p:spPr>
        <p:txBody>
          <a:bodyPr/>
          <a:lstStyle>
            <a:extLst/>
          </a:lstStyle>
          <a:p>
            <a:fld id="{925242E2-4F9B-42C8-AE71-702313A2C39E}" type="datetimeFigureOut">
              <a:rPr lang="el-GR" smtClean="0"/>
              <a:t>17/12/2012</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25451D5E-8A27-4BD9-AAB7-69A9AF9765AC}"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Στυλ υποδείγματος κειμένου</a:t>
            </a:r>
          </a:p>
        </p:txBody>
      </p:sp>
      <p:sp>
        <p:nvSpPr>
          <p:cNvPr id="3" name="Θέση εικόνας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Θέση ημερομηνίας 4"/>
          <p:cNvSpPr>
            <a:spLocks noGrp="1"/>
          </p:cNvSpPr>
          <p:nvPr>
            <p:ph type="dt" sz="half" idx="10"/>
          </p:nvPr>
        </p:nvSpPr>
        <p:spPr/>
        <p:txBody>
          <a:bodyPr/>
          <a:lstStyle>
            <a:lvl1pPr>
              <a:defRPr>
                <a:solidFill>
                  <a:schemeClr val="tx1"/>
                </a:solidFill>
              </a:defRPr>
            </a:lvl1pPr>
            <a:extLst/>
          </a:lstStyle>
          <a:p>
            <a:fld id="{925242E2-4F9B-42C8-AE71-702313A2C39E}" type="datetimeFigureOut">
              <a:rPr lang="el-GR" smtClean="0"/>
              <a:t>17/12/2012</a:t>
            </a:fld>
            <a:endParaRPr lang="el-GR"/>
          </a:p>
        </p:txBody>
      </p:sp>
      <p:sp>
        <p:nvSpPr>
          <p:cNvPr id="6" name="Θέση υποσέλιδου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Θέση αριθμού διαφάνειας 6"/>
          <p:cNvSpPr>
            <a:spLocks noGrp="1"/>
          </p:cNvSpPr>
          <p:nvPr>
            <p:ph type="sldNum" sz="quarter" idx="12"/>
          </p:nvPr>
        </p:nvSpPr>
        <p:spPr/>
        <p:txBody>
          <a:bodyPr/>
          <a:lstStyle>
            <a:lvl1pPr>
              <a:defRPr>
                <a:solidFill>
                  <a:schemeClr val="tx1"/>
                </a:solidFill>
              </a:defRPr>
            </a:lvl1pPr>
            <a:extLst/>
          </a:lstStyle>
          <a:p>
            <a:fld id="{25451D5E-8A27-4BD9-AAB7-69A9AF9765AC}" type="slidenum">
              <a:rPr lang="el-GR" smtClean="0"/>
              <a:t>‹#›</a:t>
            </a:fld>
            <a:endParaRPr lang="el-GR"/>
          </a:p>
        </p:txBody>
      </p:sp>
      <p:sp>
        <p:nvSpPr>
          <p:cNvPr id="2" name="Τίτλο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Στυλ κύριου τίτλου</a:t>
            </a:r>
            <a:endParaRPr kumimoji="0" lang="en-US"/>
          </a:p>
        </p:txBody>
      </p:sp>
      <p:sp>
        <p:nvSpPr>
          <p:cNvPr id="8" name="Ελεύθερη σχεδίαση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Ελεύθερη σχεδίαση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Ορθογώνιο τρίγωνο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Ευθεία γραμμή σύνδεσης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Διάσημα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Διάσημα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Ελεύθερη σχεδίαση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Ελεύθερη σχεδίαση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Ορθογώνιο τρίγωνο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Ευθεία γραμμή σύνδεσης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Θέση τίτλου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Στυλ κύριου τίτλου</a:t>
            </a:r>
            <a:endParaRPr kumimoji="0" lang="en-US"/>
          </a:p>
        </p:txBody>
      </p:sp>
      <p:sp>
        <p:nvSpPr>
          <p:cNvPr id="30" name="Θέση κειμένου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Θέση ημερομηνίας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25242E2-4F9B-42C8-AE71-702313A2C39E}" type="datetimeFigureOut">
              <a:rPr lang="el-GR" smtClean="0"/>
              <a:t>17/12/2012</a:t>
            </a:fld>
            <a:endParaRPr lang="el-GR"/>
          </a:p>
        </p:txBody>
      </p:sp>
      <p:sp>
        <p:nvSpPr>
          <p:cNvPr id="22" name="Θέση υποσέλιδου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Θέση αριθμού διαφάνειας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451D5E-8A27-4BD9-AAB7-69A9AF9765A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____________Microsoft_Word1.docx"/></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07504" y="260648"/>
            <a:ext cx="8928992" cy="6480720"/>
          </a:xfrm>
        </p:spPr>
        <p:txBody>
          <a:bodyPr>
            <a:normAutofit/>
          </a:bodyPr>
          <a:lstStyle/>
          <a:p>
            <a:pPr algn="ctr"/>
            <a:endParaRPr lang="el-GR" sz="1600" b="1" dirty="0" smtClean="0">
              <a:solidFill>
                <a:srgbClr val="676A55"/>
              </a:solidFill>
              <a:effectLst>
                <a:outerShdw blurRad="31750" dist="25400" dir="5400000" algn="tl" rotWithShape="0">
                  <a:srgbClr val="000000">
                    <a:alpha val="25000"/>
                  </a:srgbClr>
                </a:outerShdw>
              </a:effectLst>
              <a:ea typeface="+mj-ea"/>
              <a:cs typeface="+mj-cs"/>
            </a:endParaRPr>
          </a:p>
          <a:p>
            <a:pPr algn="ctr"/>
            <a:endParaRPr lang="el-GR" sz="1600" b="1" dirty="0">
              <a:solidFill>
                <a:srgbClr val="676A55"/>
              </a:solidFill>
              <a:effectLst>
                <a:outerShdw blurRad="31750" dist="25400" dir="5400000" algn="tl" rotWithShape="0">
                  <a:srgbClr val="000000">
                    <a:alpha val="25000"/>
                  </a:srgbClr>
                </a:outerShdw>
              </a:effectLst>
              <a:ea typeface="+mj-ea"/>
              <a:cs typeface="+mj-cs"/>
            </a:endParaRPr>
          </a:p>
          <a:p>
            <a:pPr algn="ctr"/>
            <a:endParaRPr lang="el-GR" sz="1600" b="1" dirty="0" smtClean="0">
              <a:solidFill>
                <a:srgbClr val="676A55"/>
              </a:solidFill>
              <a:effectLst>
                <a:outerShdw blurRad="31750" dist="25400" dir="5400000" algn="tl" rotWithShape="0">
                  <a:srgbClr val="000000">
                    <a:alpha val="25000"/>
                  </a:srgbClr>
                </a:outerShdw>
              </a:effectLst>
              <a:ea typeface="+mj-ea"/>
              <a:cs typeface="+mj-cs"/>
            </a:endParaRPr>
          </a:p>
          <a:p>
            <a:pPr algn="ctr"/>
            <a:r>
              <a:rPr lang="el-GR" sz="1600" b="1" dirty="0" smtClean="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ΑΡΙΣΤΟΤΕΛΕΙΟ </a:t>
            </a:r>
            <a: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ΠΑΝΕΠΙΣΤΗΜΙΟ ΘΕΣΣΑΛΟΝΙΚΗΣ</a:t>
            </a:r>
            <a:b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ΤΜΗΜΑ ΜΑΘΗΜΑΤΙΚΩΝ</a:t>
            </a:r>
            <a:b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ΜΕΤΑΠΤΥΧΙΑΚΟ ΠΡΟΓΡΑΜΜΑ ΣΠΟΥΔΩΝ</a:t>
            </a:r>
            <a:b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«ΘΕΩΡΗΤΙΚΗ ΠΛΗΡΟΦΟΡΙΚΗ </a:t>
            </a:r>
            <a:r>
              <a:rPr lang="en-US"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&amp;</a:t>
            </a:r>
            <a: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ΘΕΩΡΙΑ ΣΥΣΤΗΜΑΤΩΝ ΚΑΙ ΕΛΕΓΧΟΥ»</a:t>
            </a:r>
            <a:br>
              <a:rPr lang="el-GR" sz="16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2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l-GR" sz="12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n-US"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n-US"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n-US"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n-US"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2800" b="1" spc="20" dirty="0">
                <a:solidFill>
                  <a:prstClr val="black"/>
                </a:solidFill>
                <a:effectLst>
                  <a:outerShdw blurRad="38100" dist="38100" dir="2700000" algn="tl">
                    <a:srgbClr val="000000">
                      <a:alpha val="43137"/>
                    </a:srgbClr>
                  </a:outerShdw>
                </a:effectLst>
                <a:latin typeface="Times New Roman" pitchFamily="18" charset="0"/>
                <a:ea typeface="+mj-ea"/>
                <a:cs typeface="Times New Roman" pitchFamily="18" charset="0"/>
              </a:rPr>
              <a:t>Επίλυση Διοφαντικών Εξισώσεων και εφαρμογές στη Θεωρία Ελέγχου</a:t>
            </a:r>
            <a:r>
              <a:rPr lang="el-GR" sz="2000" b="1" dirty="0">
                <a:solidFill>
                  <a:prstClr val="black"/>
                </a:solidFill>
                <a:latin typeface="Times New Roman" pitchFamily="18" charset="0"/>
                <a:ea typeface="+mj-ea"/>
                <a:cs typeface="Times New Roman" pitchFamily="18" charset="0"/>
              </a:rPr>
              <a:t/>
            </a:r>
            <a:br>
              <a:rPr lang="el-GR" sz="2000" b="1" dirty="0">
                <a:solidFill>
                  <a:prstClr val="black"/>
                </a:solidFill>
                <a:latin typeface="Times New Roman" pitchFamily="18" charset="0"/>
                <a:ea typeface="+mj-ea"/>
                <a:cs typeface="Times New Roman" pitchFamily="18" charset="0"/>
              </a:rPr>
            </a:br>
            <a:r>
              <a:rPr lang="en-US" sz="2000" b="1" dirty="0">
                <a:solidFill>
                  <a:prstClr val="black"/>
                </a:solidFill>
                <a:latin typeface="Times New Roman" pitchFamily="18" charset="0"/>
                <a:ea typeface="+mj-ea"/>
                <a:cs typeface="Times New Roman" pitchFamily="18" charset="0"/>
              </a:rPr>
              <a:t/>
            </a:r>
            <a:br>
              <a:rPr lang="en-US" sz="2000" b="1" dirty="0">
                <a:solidFill>
                  <a:prstClr val="black"/>
                </a:solidFill>
                <a:latin typeface="Times New Roman" pitchFamily="18" charset="0"/>
                <a:ea typeface="+mj-ea"/>
                <a:cs typeface="Times New Roman" pitchFamily="18" charset="0"/>
              </a:rPr>
            </a:br>
            <a: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endParaRPr lang="el-GR" sz="1400" b="1" dirty="0" smtClean="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a:p>
            <a:pPr algn="ctr"/>
            <a:endPar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a:p>
            <a:pPr algn="ctr"/>
            <a:endParaRPr lang="el-GR" sz="1400" b="1" dirty="0" smtClean="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a:p>
            <a:pPr algn="ctr"/>
            <a:endPar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a:p>
            <a:pPr algn="ctr"/>
            <a:r>
              <a:rPr lang="el-GR" sz="2800" b="1" dirty="0" smtClean="0">
                <a:solidFill>
                  <a:prstClr val="black"/>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Δαραμήλας </a:t>
            </a:r>
            <a:r>
              <a:rPr lang="el-GR" sz="2800" b="1" dirty="0">
                <a:solidFill>
                  <a:prstClr val="black"/>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Ν. Χρήστος</a:t>
            </a:r>
            <a: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el-GR" sz="1400" b="1" dirty="0">
                <a:solidFill>
                  <a:srgbClr val="676A55"/>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l-GR" sz="1600" b="1" dirty="0">
                <a:solidFill>
                  <a:schemeClr val="tx1">
                    <a:lumMod val="75000"/>
                    <a:lumOff val="25000"/>
                  </a:schemeClr>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Επιβλέπων Καθηγητής: Καραμπετάκης Νικόλαος, Αναπληρωτής Καθηγητής Α.Π.Θ</a:t>
            </a:r>
            <a:r>
              <a:rPr lang="el-GR" sz="1600" b="1" dirty="0">
                <a:solidFill>
                  <a:srgbClr val="676A55"/>
                </a:solidFill>
                <a:effectLst>
                  <a:outerShdw blurRad="31750" dist="25400" dir="5400000" algn="tl" rotWithShape="0">
                    <a:srgbClr val="000000">
                      <a:alpha val="25000"/>
                    </a:srgbClr>
                  </a:outerShdw>
                </a:effectLst>
                <a:ea typeface="+mj-ea"/>
                <a:cs typeface="+mj-cs"/>
              </a:rPr>
              <a:t>.</a:t>
            </a:r>
            <a:endParaRPr lang="el-GR" dirty="0"/>
          </a:p>
        </p:txBody>
      </p:sp>
      <p:pic>
        <p:nvPicPr>
          <p:cNvPr id="4" name="Εικόνα 1" descr="Saintd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421" y="188638"/>
            <a:ext cx="933605" cy="95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1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8064896" cy="348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Εικόνα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1008"/>
            <a:ext cx="4248472" cy="2880320"/>
          </a:xfrm>
          <a:prstGeom prst="rect">
            <a:avLst/>
          </a:prstGeom>
          <a:noFill/>
          <a:ln>
            <a:noFill/>
          </a:ln>
          <a:effectLst/>
        </p:spPr>
      </p:pic>
    </p:spTree>
    <p:extLst>
      <p:ext uri="{BB962C8B-B14F-4D97-AF65-F5344CB8AC3E}">
        <p14:creationId xmlns:p14="http://schemas.microsoft.com/office/powerpoint/2010/main" val="387051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216824740"/>
              </p:ext>
            </p:extLst>
          </p:nvPr>
        </p:nvGraphicFramePr>
        <p:xfrm>
          <a:off x="2483768" y="260648"/>
          <a:ext cx="4350751" cy="2232248"/>
        </p:xfrm>
        <a:graphic>
          <a:graphicData uri="http://schemas.openxmlformats.org/presentationml/2006/ole">
            <mc:AlternateContent xmlns:mc="http://schemas.openxmlformats.org/markup-compatibility/2006">
              <mc:Choice xmlns:v="urn:schemas-microsoft-com:vml" Requires="v">
                <p:oleObj spid="_x0000_s6152" name="Equation" r:id="rId3" imgW="2908300" imgH="1498600" progId="Equation.DSMT4">
                  <p:embed/>
                </p:oleObj>
              </mc:Choice>
              <mc:Fallback>
                <p:oleObj name="Equation" r:id="rId3" imgW="2908300" imgH="149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60648"/>
                        <a:ext cx="4350751" cy="2232248"/>
                      </a:xfrm>
                      <a:prstGeom prst="rect">
                        <a:avLst/>
                      </a:prstGeom>
                      <a:noFill/>
                    </p:spPr>
                  </p:pic>
                </p:oleObj>
              </mc:Fallback>
            </mc:AlternateContent>
          </a:graphicData>
        </a:graphic>
      </p:graphicFrame>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2980184"/>
            <a:ext cx="890104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35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188640"/>
            <a:ext cx="7920881" cy="444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673" y="4362052"/>
            <a:ext cx="7929236" cy="212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6226195"/>
            <a:ext cx="9626376" cy="79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26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2"/>
            <a:ext cx="8725002" cy="492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458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13859"/>
            <a:ext cx="839265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788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7544" y="1268760"/>
            <a:ext cx="8229600" cy="4525963"/>
          </a:xfrm>
        </p:spPr>
        <p:txBody>
          <a:bodyPr>
            <a:normAutofit/>
          </a:bodyPr>
          <a:lstStyle/>
          <a:p>
            <a:pPr indent="457200" algn="just">
              <a:lnSpc>
                <a:spcPct val="150000"/>
              </a:lnSpc>
            </a:pPr>
            <a:r>
              <a:rPr lang="el-GR" sz="1900" dirty="0" smtClean="0">
                <a:latin typeface="Times New Roman"/>
                <a:ea typeface="Calibri"/>
                <a:cs typeface="Times New Roman"/>
              </a:rPr>
              <a:t>Μελετάμε, λοιπόν, την </a:t>
            </a:r>
            <a:r>
              <a:rPr lang="el-GR" sz="1900" dirty="0">
                <a:latin typeface="Times New Roman"/>
                <a:ea typeface="Calibri"/>
                <a:cs typeface="Times New Roman"/>
              </a:rPr>
              <a:t>επέκταση των Διοφαντικών εξισώσεων σε πολυώνυμα καθώς η λύση τους, </a:t>
            </a:r>
            <a:r>
              <a:rPr lang="el-GR" sz="1900" dirty="0" smtClean="0">
                <a:latin typeface="Times New Roman"/>
                <a:ea typeface="Calibri"/>
                <a:cs typeface="Times New Roman"/>
              </a:rPr>
              <a:t>αποτελεί </a:t>
            </a:r>
            <a:r>
              <a:rPr lang="el-GR" sz="1900" dirty="0">
                <a:latin typeface="Times New Roman"/>
                <a:ea typeface="Calibri"/>
                <a:cs typeface="Times New Roman"/>
              </a:rPr>
              <a:t>ένα βασικό εργαλείο για την εύρεση και τον υπολογισμό ενός σταθεροποιητικού αντισταθμιστή ενός συστήματος αυτόματου ελέγχου μιας εισόδου και μίας εξόδου. </a:t>
            </a:r>
            <a:r>
              <a:rPr lang="en-US" sz="1900" dirty="0">
                <a:latin typeface="Times New Roman"/>
                <a:ea typeface="Calibri"/>
                <a:cs typeface="Times New Roman"/>
              </a:rPr>
              <a:t>(Single input single output case – </a:t>
            </a:r>
            <a:r>
              <a:rPr lang="en-US" sz="1900" dirty="0" err="1">
                <a:latin typeface="Times New Roman"/>
                <a:ea typeface="Calibri"/>
                <a:cs typeface="Times New Roman"/>
              </a:rPr>
              <a:t>siso</a:t>
            </a:r>
            <a:r>
              <a:rPr lang="en-US" sz="1900" dirty="0">
                <a:latin typeface="Times New Roman"/>
                <a:ea typeface="Calibri"/>
                <a:cs typeface="Times New Roman"/>
              </a:rPr>
              <a:t> case</a:t>
            </a:r>
            <a:r>
              <a:rPr lang="en-US" sz="1900" dirty="0" smtClean="0">
                <a:latin typeface="Times New Roman"/>
                <a:ea typeface="Calibri"/>
                <a:cs typeface="Times New Roman"/>
              </a:rPr>
              <a:t>)</a:t>
            </a:r>
            <a:r>
              <a:rPr lang="el-GR" sz="1900" dirty="0" smtClean="0">
                <a:latin typeface="Times New Roman"/>
                <a:ea typeface="Calibri"/>
                <a:cs typeface="Times New Roman"/>
              </a:rPr>
              <a:t>.</a:t>
            </a:r>
          </a:p>
          <a:p>
            <a:pPr indent="457200" algn="just">
              <a:lnSpc>
                <a:spcPct val="150000"/>
              </a:lnSpc>
            </a:pPr>
            <a:r>
              <a:rPr lang="el-GR" sz="1900" dirty="0" smtClean="0">
                <a:latin typeface="Times New Roman"/>
                <a:ea typeface="Calibri"/>
                <a:cs typeface="Times New Roman"/>
              </a:rPr>
              <a:t>Επίσης, </a:t>
            </a:r>
            <a:r>
              <a:rPr lang="el-GR" sz="1900" dirty="0">
                <a:latin typeface="Times New Roman"/>
                <a:ea typeface="Times New Roman"/>
              </a:rPr>
              <a:t>μελετάμε την επέκταση των Διοφαντικών εξισώσεων στο δακτύλιο των πολυωνυμικών πινάκων καθώς η λύση τους</a:t>
            </a:r>
            <a:r>
              <a:rPr lang="el-GR" sz="1900" dirty="0" smtClean="0">
                <a:latin typeface="Times New Roman"/>
                <a:ea typeface="Times New Roman"/>
              </a:rPr>
              <a:t>, </a:t>
            </a:r>
            <a:r>
              <a:rPr lang="el-GR" sz="1900" dirty="0">
                <a:latin typeface="Times New Roman"/>
                <a:ea typeface="Times New Roman"/>
              </a:rPr>
              <a:t>αποτελεί ένα βασικό εργαλείο για την εύρεση και τον υπολογισμό σταθεροποιητικών αντισταθμιστών ενός συστήματος αυτόματου ελέγχου πολλών εισόδων και εξόδων. (</a:t>
            </a:r>
            <a:r>
              <a:rPr lang="en-US" sz="1900" dirty="0">
                <a:latin typeface="Times New Roman"/>
                <a:ea typeface="Times New Roman"/>
              </a:rPr>
              <a:t>Multi input multi output case</a:t>
            </a:r>
            <a:r>
              <a:rPr lang="el-GR" sz="1900" dirty="0">
                <a:latin typeface="Times New Roman"/>
                <a:ea typeface="Times New Roman"/>
              </a:rPr>
              <a:t> – </a:t>
            </a:r>
            <a:r>
              <a:rPr lang="en-US" sz="1900" dirty="0" err="1">
                <a:latin typeface="Times New Roman"/>
                <a:ea typeface="Times New Roman"/>
              </a:rPr>
              <a:t>mimo</a:t>
            </a:r>
            <a:r>
              <a:rPr lang="en-US" sz="1900" dirty="0">
                <a:latin typeface="Times New Roman"/>
                <a:ea typeface="Times New Roman"/>
              </a:rPr>
              <a:t> case</a:t>
            </a:r>
            <a:r>
              <a:rPr lang="el-GR" sz="1900" dirty="0" smtClean="0">
                <a:latin typeface="Times New Roman"/>
                <a:ea typeface="Times New Roman"/>
              </a:rPr>
              <a:t>).</a:t>
            </a:r>
            <a:endParaRPr lang="el-GR" sz="1900" dirty="0">
              <a:latin typeface="Calibri"/>
              <a:ea typeface="Calibri"/>
              <a:cs typeface="Times New Roman"/>
            </a:endParaRPr>
          </a:p>
          <a:p>
            <a:endParaRPr lang="el-GR" dirty="0"/>
          </a:p>
        </p:txBody>
      </p:sp>
      <p:sp>
        <p:nvSpPr>
          <p:cNvPr id="3" name="Τίτλος 2"/>
          <p:cNvSpPr>
            <a:spLocks noGrp="1"/>
          </p:cNvSpPr>
          <p:nvPr>
            <p:ph type="title"/>
          </p:nvPr>
        </p:nvSpPr>
        <p:spPr/>
        <p:txBody>
          <a:bodyPr>
            <a:normAutofit/>
          </a:bodyPr>
          <a:lstStyle/>
          <a:p>
            <a:pPr algn="ctr"/>
            <a:r>
              <a:rPr lang="el-GR" sz="2800" dirty="0" smtClean="0">
                <a:solidFill>
                  <a:schemeClr val="tx1"/>
                </a:solidFill>
                <a:latin typeface="Times New Roman" pitchFamily="18" charset="0"/>
                <a:cs typeface="Times New Roman" pitchFamily="18" charset="0"/>
              </a:rPr>
              <a:t>Γενίκευση της μελέτης των Διοφαντικών εξισώσεων</a:t>
            </a:r>
            <a:endParaRPr lang="el-G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86021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95536" y="1268760"/>
            <a:ext cx="8363272" cy="4900000"/>
          </a:xfrm>
        </p:spPr>
        <p:txBody>
          <a:bodyPr>
            <a:normAutofit/>
          </a:bodyPr>
          <a:lstStyle/>
          <a:p>
            <a:pPr algn="just">
              <a:lnSpc>
                <a:spcPct val="150000"/>
              </a:lnSpc>
              <a:spcAft>
                <a:spcPts val="1000"/>
              </a:spcAft>
            </a:pPr>
            <a:endParaRPr lang="el-GR" sz="1900" dirty="0">
              <a:latin typeface="Calibri"/>
              <a:ea typeface="Calibri"/>
              <a:cs typeface="Times New Roman"/>
            </a:endParaRPr>
          </a:p>
          <a:p>
            <a:endParaRPr lang="el-GR" dirty="0"/>
          </a:p>
        </p:txBody>
      </p:sp>
      <p:sp>
        <p:nvSpPr>
          <p:cNvPr id="3" name="Τίτλος 2"/>
          <p:cNvSpPr>
            <a:spLocks noGrp="1"/>
          </p:cNvSpPr>
          <p:nvPr>
            <p:ph type="title"/>
          </p:nvPr>
        </p:nvSpPr>
        <p:spPr>
          <a:xfrm>
            <a:off x="457200" y="274638"/>
            <a:ext cx="8075240" cy="850106"/>
          </a:xfrm>
        </p:spPr>
        <p:txBody>
          <a:bodyPr>
            <a:normAutofit/>
          </a:bodyPr>
          <a:lstStyle/>
          <a:p>
            <a:pPr algn="ctr"/>
            <a:r>
              <a:rPr lang="el-GR" sz="3200" dirty="0" smtClean="0">
                <a:solidFill>
                  <a:schemeClr val="tx1"/>
                </a:solidFill>
                <a:latin typeface="Times New Roman" pitchFamily="18" charset="0"/>
                <a:cs typeface="Times New Roman" pitchFamily="18" charset="0"/>
              </a:rPr>
              <a:t>Καθορισμός του προβλήματος</a:t>
            </a:r>
            <a:endParaRPr lang="el-GR" sz="3200" dirty="0">
              <a:solidFill>
                <a:schemeClr val="tx1"/>
              </a:solidFill>
              <a:latin typeface="Times New Roman" pitchFamily="18" charset="0"/>
              <a:cs typeface="Times New Roman" pitchFamily="18" charset="0"/>
            </a:endParaRPr>
          </a:p>
        </p:txBody>
      </p:sp>
      <p:pic>
        <p:nvPicPr>
          <p:cNvPr id="4" name="Εικόνα 3"/>
          <p:cNvPicPr/>
          <p:nvPr/>
        </p:nvPicPr>
        <p:blipFill>
          <a:blip r:embed="rId2">
            <a:extLst>
              <a:ext uri="{28A0092B-C50C-407E-A947-70E740481C1C}">
                <a14:useLocalDpi xmlns:a14="http://schemas.microsoft.com/office/drawing/2010/main" val="0"/>
              </a:ext>
            </a:extLst>
          </a:blip>
          <a:srcRect/>
          <a:stretch>
            <a:fillRect/>
          </a:stretch>
        </p:blipFill>
        <p:spPr bwMode="auto">
          <a:xfrm>
            <a:off x="3402158" y="4986550"/>
            <a:ext cx="5328592" cy="1656184"/>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14" y="1143390"/>
            <a:ext cx="8424936" cy="170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188" y="2906548"/>
            <a:ext cx="8264851" cy="290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529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16632"/>
            <a:ext cx="7848871" cy="545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377239"/>
            <a:ext cx="8151860" cy="90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572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539552" y="188640"/>
            <a:ext cx="8229600" cy="1143000"/>
          </a:xfrm>
        </p:spPr>
        <p:txBody>
          <a:bodyPr>
            <a:normAutofit fontScale="90000"/>
          </a:bodyPr>
          <a:lstStyle/>
          <a:p>
            <a:pPr algn="ctr"/>
            <a:r>
              <a:rPr lang="el-GR" dirty="0" smtClean="0">
                <a:solidFill>
                  <a:schemeClr val="tx1"/>
                </a:solidFill>
                <a:latin typeface="Times New Roman" pitchFamily="18" charset="0"/>
                <a:cs typeface="Times New Roman" pitchFamily="18" charset="0"/>
              </a:rPr>
              <a:t>Μέθοδος επίλυσης του προβλήματος</a:t>
            </a:r>
            <a:endParaRPr lang="el-GR" dirty="0">
              <a:solidFill>
                <a:schemeClr val="tx1"/>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143" y="1233734"/>
            <a:ext cx="8444388" cy="271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36" y="3789040"/>
            <a:ext cx="782540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132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871545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35" y="3284984"/>
            <a:ext cx="8470237" cy="28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9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7544" y="1196752"/>
            <a:ext cx="8229600" cy="4525963"/>
          </a:xfrm>
        </p:spPr>
        <p:txBody>
          <a:bodyPr/>
          <a:lstStyle/>
          <a:p>
            <a:pPr marL="109728" indent="0" algn="ctr">
              <a:buNone/>
            </a:pPr>
            <a:endParaRPr lang="el-GR" dirty="0" smtClean="0">
              <a:latin typeface="Times New Roman" pitchFamily="18" charset="0"/>
              <a:cs typeface="Times New Roman" pitchFamily="18" charset="0"/>
            </a:endParaRPr>
          </a:p>
          <a:p>
            <a:pPr marL="109728" indent="0" algn="ctr">
              <a:buNone/>
            </a:pPr>
            <a:endParaRPr lang="el-GR" dirty="0">
              <a:latin typeface="Times New Roman" pitchFamily="18" charset="0"/>
              <a:cs typeface="Times New Roman" pitchFamily="18" charset="0"/>
            </a:endParaRPr>
          </a:p>
          <a:p>
            <a:pPr marL="109728" indent="0" algn="ctr">
              <a:buNone/>
            </a:pPr>
            <a:r>
              <a:rPr lang="el-GR" b="1" dirty="0" smtClean="0">
                <a:latin typeface="Times New Roman" pitchFamily="18" charset="0"/>
                <a:cs typeface="Times New Roman" pitchFamily="18" charset="0"/>
              </a:rPr>
              <a:t>«</a:t>
            </a:r>
            <a:r>
              <a:rPr lang="el-GR" b="1" i="1" dirty="0">
                <a:latin typeface="Times New Roman" pitchFamily="18" charset="0"/>
                <a:cs typeface="Times New Roman" pitchFamily="18" charset="0"/>
              </a:rPr>
              <a:t>Δεν </a:t>
            </a:r>
            <a:r>
              <a:rPr lang="el-GR" b="1" i="1" dirty="0" smtClean="0">
                <a:latin typeface="Times New Roman" pitchFamily="18" charset="0"/>
                <a:cs typeface="Times New Roman" pitchFamily="18" charset="0"/>
              </a:rPr>
              <a:t>είναι </a:t>
            </a:r>
            <a:r>
              <a:rPr lang="el-GR" b="1" i="1" dirty="0">
                <a:latin typeface="Times New Roman" pitchFamily="18" charset="0"/>
                <a:cs typeface="Times New Roman" pitchFamily="18" charset="0"/>
              </a:rPr>
              <a:t>νεκρό εκείνο που αιώνια μπορεί να περιμένει.</a:t>
            </a:r>
          </a:p>
          <a:p>
            <a:pPr marL="109728" indent="0" algn="ctr">
              <a:buNone/>
            </a:pPr>
            <a:endParaRPr lang="el-GR" b="1" i="1" dirty="0" smtClean="0">
              <a:latin typeface="Times New Roman" pitchFamily="18" charset="0"/>
              <a:cs typeface="Times New Roman" pitchFamily="18" charset="0"/>
            </a:endParaRPr>
          </a:p>
          <a:p>
            <a:pPr marL="109728" indent="0" algn="ctr">
              <a:buNone/>
            </a:pPr>
            <a:r>
              <a:rPr lang="el-GR" b="1" i="1" dirty="0" smtClean="0">
                <a:latin typeface="Times New Roman" pitchFamily="18" charset="0"/>
                <a:cs typeface="Times New Roman" pitchFamily="18" charset="0"/>
              </a:rPr>
              <a:t>Μα </a:t>
            </a:r>
            <a:r>
              <a:rPr lang="el-GR" b="1" i="1" dirty="0">
                <a:latin typeface="Times New Roman" pitchFamily="18" charset="0"/>
                <a:cs typeface="Times New Roman" pitchFamily="18" charset="0"/>
              </a:rPr>
              <a:t>με το διάβα των παράξενων αιώνων ως κι ο θάνατος μπορεί να πεθαίνει</a:t>
            </a:r>
            <a:r>
              <a:rPr lang="el-GR" b="1" dirty="0">
                <a:latin typeface="Times New Roman" pitchFamily="18" charset="0"/>
                <a:cs typeface="Times New Roman" pitchFamily="18" charset="0"/>
              </a:rPr>
              <a:t>...»</a:t>
            </a:r>
          </a:p>
          <a:p>
            <a:pPr marL="109728" indent="0">
              <a:buNone/>
            </a:pPr>
            <a:endParaRPr lang="el-GR" dirty="0"/>
          </a:p>
        </p:txBody>
      </p:sp>
    </p:spTree>
    <p:extLst>
      <p:ext uri="{BB962C8B-B14F-4D97-AF65-F5344CB8AC3E}">
        <p14:creationId xmlns:p14="http://schemas.microsoft.com/office/powerpoint/2010/main" val="1993454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426" y="1124744"/>
            <a:ext cx="8208912" cy="409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337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39"/>
            <a:ext cx="8066087" cy="59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324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8525"/>
            <a:ext cx="8136904" cy="247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32" y="2636911"/>
            <a:ext cx="8405468" cy="437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40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0"/>
            <a:ext cx="8316416" cy="701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50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08248"/>
            <a:ext cx="796753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323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13" y="134077"/>
            <a:ext cx="8388424" cy="620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934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671" y="116632"/>
            <a:ext cx="8496944" cy="29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52933"/>
            <a:ext cx="8496944" cy="430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117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908720"/>
            <a:ext cx="863872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511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pPr algn="ctr"/>
            <a:r>
              <a:rPr lang="el-GR" sz="3200" dirty="0" smtClean="0">
                <a:solidFill>
                  <a:schemeClr val="tx1"/>
                </a:solidFill>
                <a:latin typeface="Times New Roman" pitchFamily="18" charset="0"/>
                <a:cs typeface="Times New Roman" pitchFamily="18" charset="0"/>
              </a:rPr>
              <a:t>Εφαρμογή σε Διοφαντικές εξισώσεις πολυωνυμικών πινάκων</a:t>
            </a:r>
            <a:endParaRPr lang="el-GR" sz="3200" dirty="0">
              <a:solidFill>
                <a:schemeClr val="tx1"/>
              </a:solidFill>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856774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419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80728"/>
            <a:ext cx="844563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923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endParaRPr lang="el-GR" sz="2800" dirty="0" smtClean="0">
              <a:latin typeface="Times New Roman" pitchFamily="18" charset="0"/>
              <a:cs typeface="Times New Roman" pitchFamily="18" charset="0"/>
            </a:endParaRPr>
          </a:p>
          <a:p>
            <a:r>
              <a:rPr lang="el-GR" sz="2800" dirty="0" smtClean="0">
                <a:latin typeface="Times New Roman" pitchFamily="18" charset="0"/>
                <a:cs typeface="Times New Roman" pitchFamily="18" charset="0"/>
              </a:rPr>
              <a:t>Ιστορική Αναδρομή</a:t>
            </a:r>
          </a:p>
          <a:p>
            <a:r>
              <a:rPr lang="el-GR" sz="2800" dirty="0" smtClean="0">
                <a:latin typeface="Times New Roman" pitchFamily="18" charset="0"/>
                <a:cs typeface="Times New Roman" pitchFamily="18" charset="0"/>
              </a:rPr>
              <a:t>Διοφαντικές εξισώσεις στους ακεραίους</a:t>
            </a:r>
          </a:p>
          <a:p>
            <a:r>
              <a:rPr lang="el-GR" sz="2800" dirty="0" smtClean="0">
                <a:latin typeface="Times New Roman" pitchFamily="18" charset="0"/>
                <a:cs typeface="Times New Roman" pitchFamily="18" charset="0"/>
              </a:rPr>
              <a:t>Πολυωνυμικές Διοφαντικές εξισώσεις</a:t>
            </a:r>
          </a:p>
          <a:p>
            <a:r>
              <a:rPr lang="el-GR" sz="2800" dirty="0" smtClean="0">
                <a:latin typeface="Times New Roman" pitchFamily="18" charset="0"/>
                <a:cs typeface="Times New Roman" pitchFamily="18" charset="0"/>
              </a:rPr>
              <a:t>Ρητές Συναρτήσεις και Ευκλείδειος Δακτύλιος</a:t>
            </a:r>
          </a:p>
          <a:p>
            <a:r>
              <a:rPr lang="el-GR" sz="2800" dirty="0" smtClean="0">
                <a:latin typeface="Times New Roman" pitchFamily="18" charset="0"/>
                <a:cs typeface="Times New Roman" pitchFamily="18" charset="0"/>
              </a:rPr>
              <a:t>Διοφαντικές εξισώσεις πολυωνυμικών πινάκων</a:t>
            </a:r>
          </a:p>
          <a:p>
            <a:r>
              <a:rPr lang="el-GR" sz="2800" dirty="0" smtClean="0">
                <a:latin typeface="Times New Roman" pitchFamily="18" charset="0"/>
                <a:cs typeface="Times New Roman" pitchFamily="18" charset="0"/>
              </a:rPr>
              <a:t>Πολυωνυμικοί πίνακες με στοιχεία σε δακτύλιο</a:t>
            </a:r>
            <a:endParaRPr lang="el-GR" sz="2800" dirty="0">
              <a:latin typeface="Times New Roman" pitchFamily="18" charset="0"/>
              <a:cs typeface="Times New Roman" pitchFamily="18" charset="0"/>
            </a:endParaRPr>
          </a:p>
        </p:txBody>
      </p:sp>
      <p:sp>
        <p:nvSpPr>
          <p:cNvPr id="3" name="Τίτλος 2"/>
          <p:cNvSpPr>
            <a:spLocks noGrp="1"/>
          </p:cNvSpPr>
          <p:nvPr>
            <p:ph type="title"/>
          </p:nvPr>
        </p:nvSpPr>
        <p:spPr/>
        <p:txBody>
          <a:bodyPr>
            <a:normAutofit/>
          </a:bodyPr>
          <a:lstStyle/>
          <a:p>
            <a:pPr algn="ctr"/>
            <a:r>
              <a:rPr lang="el-GR" sz="3600" dirty="0" smtClean="0">
                <a:solidFill>
                  <a:schemeClr val="tx1"/>
                </a:solidFill>
                <a:latin typeface="Times New Roman" pitchFamily="18" charset="0"/>
                <a:cs typeface="Times New Roman" pitchFamily="18" charset="0"/>
              </a:rPr>
              <a:t>Περιεχόμενα εργασίας</a:t>
            </a:r>
            <a:endParaRPr lang="el-GR"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92500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49" y="836712"/>
            <a:ext cx="8814176" cy="28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81" y="4005064"/>
            <a:ext cx="8694298" cy="15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219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8603661" cy="49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01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01080"/>
            <a:ext cx="8496944" cy="560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66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2" y="548680"/>
            <a:ext cx="7704857" cy="550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317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7848872" cy="554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321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6"/>
            <a:ext cx="843665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152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863099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659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8585351" cy="232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472" y="2852936"/>
            <a:ext cx="8585351" cy="284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405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67100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782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13724"/>
            <a:ext cx="8335404" cy="474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208054"/>
            <a:ext cx="10081121" cy="59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761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1196752"/>
            <a:ext cx="8579296" cy="4900000"/>
          </a:xfrm>
        </p:spPr>
        <p:txBody>
          <a:bodyPr>
            <a:normAutofit fontScale="32500" lnSpcReduction="20000"/>
          </a:bodyPr>
          <a:lstStyle/>
          <a:p>
            <a:pPr algn="just"/>
            <a:r>
              <a:rPr lang="el-GR" sz="7400" dirty="0">
                <a:latin typeface="Times New Roman"/>
                <a:ea typeface="Calibri"/>
              </a:rPr>
              <a:t>Ε</a:t>
            </a:r>
            <a:r>
              <a:rPr lang="el-GR" sz="7400" dirty="0" smtClean="0">
                <a:latin typeface="Times New Roman"/>
                <a:ea typeface="Calibri"/>
              </a:rPr>
              <a:t>πίλυση </a:t>
            </a:r>
            <a:r>
              <a:rPr lang="el-GR" sz="7400" dirty="0">
                <a:latin typeface="Times New Roman"/>
                <a:ea typeface="Calibri"/>
              </a:rPr>
              <a:t>Διοφαντικών εξισώσεων με άμεση εφαρμογή στην εύρεση και υπολογισμό σταθεροποιητικών αντισταθμιστών, τόσο για ένα σύστημα ελέγχου μίας εισόδου και μίας εξόδου, όσο και για ένα σύστημα ελέγχου, πολλών εισόδων και εξόδων, γραμμικό και χρονικά αναλλοίωτο. </a:t>
            </a:r>
            <a:r>
              <a:rPr lang="el-GR" sz="7400" dirty="0" smtClean="0">
                <a:latin typeface="Times New Roman"/>
                <a:ea typeface="Calibri"/>
              </a:rPr>
              <a:t>Η </a:t>
            </a:r>
            <a:r>
              <a:rPr lang="el-GR" sz="7400" dirty="0">
                <a:latin typeface="Times New Roman"/>
                <a:ea typeface="Calibri"/>
              </a:rPr>
              <a:t>εύρεση αντισταθμιστών μελετάται επίσης και με την τεχνική της </a:t>
            </a:r>
            <a:r>
              <a:rPr lang="el-GR" sz="7400" dirty="0" smtClean="0">
                <a:latin typeface="Times New Roman"/>
                <a:ea typeface="Calibri"/>
              </a:rPr>
              <a:t>παραγοντοποίησης.</a:t>
            </a:r>
          </a:p>
          <a:p>
            <a:pPr algn="just"/>
            <a:endParaRPr lang="el-GR" sz="7400" dirty="0">
              <a:latin typeface="Times New Roman"/>
              <a:ea typeface="Calibri"/>
              <a:cs typeface="Times New Roman"/>
            </a:endParaRPr>
          </a:p>
          <a:p>
            <a:pPr algn="just"/>
            <a:r>
              <a:rPr lang="el-GR" sz="7400" dirty="0" smtClean="0">
                <a:latin typeface="Times New Roman"/>
                <a:ea typeface="Calibri"/>
                <a:cs typeface="Times New Roman"/>
              </a:rPr>
              <a:t>Συγκεκριμένα</a:t>
            </a:r>
            <a:r>
              <a:rPr lang="el-GR" sz="7400" dirty="0">
                <a:latin typeface="Times New Roman"/>
                <a:ea typeface="Calibri"/>
                <a:cs typeface="Times New Roman"/>
              </a:rPr>
              <a:t>, εξετάζουμε το πρόβλημα σταθεροποίησης γραμμικών και χρονικά αναλλοίωτων συστημάτων, τα οποία χαρακτηρίζονται από αυστηρά κανονικές ρητές συναρτήσεις μεταφοράς ή από αυστηρά κανονικούς πίνακες ρητών συναρτήσεων μεταφοράς, μέσω κανονικών (δυναμικών) αντισταθμιστών στο βρόχο της ανάδρασης χρησιμοποιώντας την Ευκλείδεια διαίρεση πολυωνύμων και την Ευκλείδεια διαίρεση πολυωνυμικών πινάκων αντίστοιχα.</a:t>
            </a:r>
            <a:endParaRPr lang="el-GR" sz="4300" dirty="0">
              <a:latin typeface="Calibri"/>
              <a:ea typeface="Calibri"/>
              <a:cs typeface="Times New Roman"/>
            </a:endParaRPr>
          </a:p>
          <a:p>
            <a:pPr algn="just"/>
            <a:endParaRPr lang="en-US" sz="2800" dirty="0" smtClean="0">
              <a:latin typeface="Times New Roman"/>
              <a:ea typeface="Calibri"/>
            </a:endParaRPr>
          </a:p>
        </p:txBody>
      </p:sp>
      <p:sp>
        <p:nvSpPr>
          <p:cNvPr id="3" name="Τίτλος 2"/>
          <p:cNvSpPr>
            <a:spLocks noGrp="1"/>
          </p:cNvSpPr>
          <p:nvPr>
            <p:ph type="title"/>
          </p:nvPr>
        </p:nvSpPr>
        <p:spPr>
          <a:xfrm>
            <a:off x="467544" y="0"/>
            <a:ext cx="8229600" cy="1143000"/>
          </a:xfrm>
        </p:spPr>
        <p:txBody>
          <a:bodyPr>
            <a:normAutofit/>
          </a:bodyPr>
          <a:lstStyle/>
          <a:p>
            <a:pPr algn="ctr"/>
            <a:r>
              <a:rPr lang="el-GR" sz="3600" dirty="0" smtClean="0">
                <a:solidFill>
                  <a:schemeClr val="tx1"/>
                </a:solidFill>
                <a:latin typeface="Times New Roman" pitchFamily="18" charset="0"/>
                <a:cs typeface="Times New Roman" pitchFamily="18" charset="0"/>
              </a:rPr>
              <a:t>Αντικείμενο μελέτης</a:t>
            </a:r>
            <a:endParaRPr lang="el-GR"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4927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539552" y="-171400"/>
            <a:ext cx="8229600" cy="1143000"/>
          </a:xfrm>
        </p:spPr>
        <p:txBody>
          <a:bodyPr>
            <a:normAutofit/>
          </a:bodyPr>
          <a:lstStyle/>
          <a:p>
            <a:pPr algn="ctr"/>
            <a:r>
              <a:rPr lang="el-GR" sz="3600" dirty="0" smtClean="0">
                <a:solidFill>
                  <a:schemeClr val="tx1"/>
                </a:solidFill>
                <a:latin typeface="Times New Roman" pitchFamily="18" charset="0"/>
                <a:cs typeface="Times New Roman" pitchFamily="18" charset="0"/>
              </a:rPr>
              <a:t>Αλγόριθμος</a:t>
            </a:r>
            <a:endParaRPr lang="el-GR" sz="3600" dirty="0">
              <a:solidFill>
                <a:schemeClr val="tx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08720"/>
            <a:ext cx="836338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818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424936" cy="579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97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143000"/>
          </a:xfrm>
        </p:spPr>
        <p:txBody>
          <a:bodyPr>
            <a:noAutofit/>
          </a:bodyPr>
          <a:lstStyle/>
          <a:p>
            <a:pPr algn="ctr"/>
            <a:r>
              <a:rPr lang="el-GR" sz="3200" dirty="0" smtClean="0">
                <a:solidFill>
                  <a:schemeClr val="tx1"/>
                </a:solidFill>
                <a:latin typeface="Times New Roman" pitchFamily="18" charset="0"/>
                <a:cs typeface="Times New Roman" pitchFamily="18" charset="0"/>
              </a:rPr>
              <a:t>Επαλήθευση μέσω παραδείγματος</a:t>
            </a:r>
            <a:endParaRPr lang="el-GR" sz="3200" dirty="0">
              <a:solidFill>
                <a:schemeClr val="tx1"/>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96752"/>
            <a:ext cx="791925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855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864530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218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277391"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742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92696"/>
            <a:ext cx="8568952" cy="497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512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53345"/>
            <a:ext cx="6984776" cy="467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507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60648"/>
            <a:ext cx="8640960" cy="624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577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8640"/>
            <a:ext cx="8280920" cy="617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2148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818702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392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7544" y="1124744"/>
            <a:ext cx="8229600" cy="4525963"/>
          </a:xfrm>
        </p:spPr>
        <p:txBody>
          <a:bodyPr>
            <a:normAutofit fontScale="92500"/>
          </a:bodyPr>
          <a:lstStyle/>
          <a:p>
            <a:pPr algn="just"/>
            <a:r>
              <a:rPr lang="el-GR" dirty="0">
                <a:latin typeface="Times New Roman" pitchFamily="18" charset="0"/>
                <a:cs typeface="Times New Roman" pitchFamily="18" charset="0"/>
              </a:rPr>
              <a:t>Οι εφαρμογές της θεωρίας ελέγχου ποικίλουν και κοινό τους γνώρισμα αποτελούν τα αλγεβρικά εργαλεία σχεδιασμού</a:t>
            </a:r>
            <a:r>
              <a:rPr lang="el-GR" dirty="0" smtClean="0">
                <a:latin typeface="Times New Roman" pitchFamily="18" charset="0"/>
                <a:cs typeface="Times New Roman" pitchFamily="18" charset="0"/>
              </a:rPr>
              <a:t>.</a:t>
            </a:r>
          </a:p>
          <a:p>
            <a:pPr marL="109728" indent="0" algn="just">
              <a:buNone/>
            </a:pPr>
            <a:endParaRPr lang="el-GR" dirty="0"/>
          </a:p>
          <a:p>
            <a:pPr algn="just"/>
            <a:r>
              <a:rPr lang="el-GR" dirty="0">
                <a:latin typeface="Times New Roman" pitchFamily="18" charset="0"/>
                <a:cs typeface="Times New Roman" pitchFamily="18" charset="0"/>
              </a:rPr>
              <a:t>Ένα από αυτά τα μαθηματικά εργαλεία είναι και η </a:t>
            </a:r>
            <a:r>
              <a:rPr lang="el-GR" dirty="0" smtClean="0">
                <a:latin typeface="Times New Roman" pitchFamily="18" charset="0"/>
                <a:cs typeface="Times New Roman" pitchFamily="18" charset="0"/>
              </a:rPr>
              <a:t>επίλυση </a:t>
            </a:r>
            <a:r>
              <a:rPr lang="el-GR" dirty="0">
                <a:latin typeface="Times New Roman" pitchFamily="18" charset="0"/>
                <a:cs typeface="Times New Roman" pitchFamily="18" charset="0"/>
              </a:rPr>
              <a:t>Διοφαντικών εξισώσεων για τον σχεδιασμό συστημάτων ελέγχου καθώς και για την εύρεση και τον </a:t>
            </a:r>
            <a:r>
              <a:rPr lang="el-GR" dirty="0" smtClean="0">
                <a:latin typeface="Times New Roman" pitchFamily="18" charset="0"/>
                <a:cs typeface="Times New Roman" pitchFamily="18" charset="0"/>
              </a:rPr>
              <a:t>υπολογισμό </a:t>
            </a:r>
            <a:r>
              <a:rPr lang="el-GR" dirty="0">
                <a:latin typeface="Times New Roman" pitchFamily="18" charset="0"/>
                <a:cs typeface="Times New Roman" pitchFamily="18" charset="0"/>
              </a:rPr>
              <a:t>σταθεροποιητικών </a:t>
            </a:r>
            <a:r>
              <a:rPr lang="el-GR" dirty="0" smtClean="0">
                <a:latin typeface="Times New Roman" pitchFamily="18" charset="0"/>
                <a:cs typeface="Times New Roman" pitchFamily="18" charset="0"/>
              </a:rPr>
              <a:t>αντισταθμιστών.</a:t>
            </a:r>
          </a:p>
          <a:p>
            <a:pPr algn="just"/>
            <a:endParaRPr lang="el-GR" dirty="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Η επίλυση των εξισώσεων αυτών βασίζεται στην ουσία στη μέθοδο του Ευκλείδη, γνωστή ως Ευκλείδειος Αλγόριθμος.</a:t>
            </a:r>
            <a:endParaRPr lang="el-GR" dirty="0">
              <a:latin typeface="Times New Roman" pitchFamily="18" charset="0"/>
              <a:cs typeface="Times New Roman" pitchFamily="18" charset="0"/>
            </a:endParaRPr>
          </a:p>
        </p:txBody>
      </p:sp>
      <p:sp>
        <p:nvSpPr>
          <p:cNvPr id="3" name="Τίτλος 2"/>
          <p:cNvSpPr>
            <a:spLocks noGrp="1"/>
          </p:cNvSpPr>
          <p:nvPr>
            <p:ph type="title"/>
          </p:nvPr>
        </p:nvSpPr>
        <p:spPr>
          <a:xfrm>
            <a:off x="467544" y="188640"/>
            <a:ext cx="8229600" cy="1143000"/>
          </a:xfrm>
        </p:spPr>
        <p:txBody>
          <a:bodyPr>
            <a:normAutofit/>
          </a:bodyPr>
          <a:lstStyle/>
          <a:p>
            <a:pPr algn="ctr"/>
            <a:r>
              <a:rPr lang="el-GR" sz="3600" dirty="0" smtClean="0">
                <a:solidFill>
                  <a:schemeClr val="tx1"/>
                </a:solidFill>
                <a:latin typeface="Times New Roman" pitchFamily="18" charset="0"/>
                <a:cs typeface="Times New Roman" pitchFamily="18" charset="0"/>
              </a:rPr>
              <a:t>Σύνοψη</a:t>
            </a:r>
            <a:endParaRPr lang="el-GR"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47551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8937"/>
            <a:ext cx="841074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10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29883"/>
            <a:ext cx="869433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046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pPr algn="just"/>
            <a:r>
              <a:rPr lang="el-GR" sz="2400" dirty="0" smtClean="0">
                <a:latin typeface="Times New Roman" pitchFamily="18" charset="0"/>
                <a:cs typeface="Times New Roman" pitchFamily="18" charset="0"/>
              </a:rPr>
              <a:t>Ο σύγχρονος σχεδιασμός συστημάτων ελέγχου είναι στην ουσία συνέπεια του Ευκλειδείου αλγορίθμου.</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Χρησιμοποιώντας λοιπόν τον Ευκλείδειο αλγόριθμο σε συνδυασμό με την γενικευμένη επιλύουσα του </a:t>
            </a:r>
            <a:r>
              <a:rPr lang="en-US" sz="2400" dirty="0" smtClean="0">
                <a:latin typeface="Times New Roman" pitchFamily="18" charset="0"/>
                <a:cs typeface="Times New Roman" pitchFamily="18" charset="0"/>
              </a:rPr>
              <a:t>Wolovich</a:t>
            </a:r>
            <a:r>
              <a:rPr lang="el-GR" sz="2400" dirty="0" smtClean="0">
                <a:latin typeface="Times New Roman" pitchFamily="18" charset="0"/>
                <a:cs typeface="Times New Roman" pitchFamily="18" charset="0"/>
              </a:rPr>
              <a:t>, προτείνεται η παραπάνω μέθοδος για την παραμετροποίηση και τον υπολογισμό της οικογένειας όλων των κανονικών αντισταθμιστών.</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μέθοδος αυτή συνεπώς αναγάγει την επίλυση του εν λόγω προβλήματος στην επίλυση ενός συνόλου αριθμητικών γραμμικών </a:t>
            </a:r>
            <a:r>
              <a:rPr lang="el-GR" sz="2400" dirty="0" smtClean="0">
                <a:latin typeface="Times New Roman" pitchFamily="18" charset="0"/>
                <a:cs typeface="Times New Roman" pitchFamily="18" charset="0"/>
              </a:rPr>
              <a:t>εξισώσεων και μας επιτρέπει να καθορίζουμε έτσι τον αριθμό των ανεξάρτητων παραμέτρων στην παραμετροποίηση όλων των κανονικών αντισταθμιστών.</a:t>
            </a:r>
            <a:endParaRPr lang="el-GR" sz="2400" dirty="0" smtClean="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p:txBody>
      </p:sp>
      <p:sp>
        <p:nvSpPr>
          <p:cNvPr id="3" name="Τίτλος 2"/>
          <p:cNvSpPr>
            <a:spLocks noGrp="1"/>
          </p:cNvSpPr>
          <p:nvPr>
            <p:ph type="title"/>
          </p:nvPr>
        </p:nvSpPr>
        <p:spPr/>
        <p:txBody>
          <a:bodyPr>
            <a:normAutofit/>
          </a:bodyPr>
          <a:lstStyle/>
          <a:p>
            <a:pPr algn="ctr"/>
            <a:r>
              <a:rPr lang="el-GR" sz="3600" dirty="0" smtClean="0">
                <a:solidFill>
                  <a:schemeClr val="tx1"/>
                </a:solidFill>
                <a:latin typeface="Times New Roman" pitchFamily="18" charset="0"/>
                <a:cs typeface="Times New Roman" pitchFamily="18" charset="0"/>
              </a:rPr>
              <a:t>Συμπεράσματα</a:t>
            </a:r>
            <a:endParaRPr lang="el-GR"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52095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7544" y="836712"/>
            <a:ext cx="8280920" cy="4752528"/>
          </a:xfrm>
        </p:spPr>
        <p:txBody>
          <a:bodyPr>
            <a:normAutofit/>
          </a:bodyPr>
          <a:lstStyle/>
          <a:p>
            <a:pPr marL="109728" indent="0" algn="ctr">
              <a:buNone/>
            </a:pPr>
            <a:r>
              <a:rPr lang="el-GR" sz="7200" dirty="0" smtClean="0">
                <a:latin typeface="Times New Roman" pitchFamily="18" charset="0"/>
                <a:cs typeface="Times New Roman" pitchFamily="18" charset="0"/>
              </a:rPr>
              <a:t>Ευχαριστώ θερμά για την προσοχή σας!!!</a:t>
            </a:r>
          </a:p>
          <a:p>
            <a:pPr marL="109728" indent="0" algn="ctr">
              <a:buNone/>
            </a:pPr>
            <a:endParaRPr lang="el-GR" sz="7200" dirty="0" smtClean="0">
              <a:latin typeface="Times New Roman" pitchFamily="18" charset="0"/>
              <a:cs typeface="Times New Roman" pitchFamily="18" charset="0"/>
            </a:endParaRPr>
          </a:p>
          <a:p>
            <a:pPr marL="109728" indent="0" algn="ctr">
              <a:buNone/>
            </a:pPr>
            <a:r>
              <a:rPr lang="el-GR" sz="7200" dirty="0" smtClean="0">
                <a:latin typeface="Times New Roman" pitchFamily="18" charset="0"/>
                <a:cs typeface="Times New Roman" pitchFamily="18" charset="0"/>
              </a:rPr>
              <a:t>Καλές γιορτές…</a:t>
            </a:r>
          </a:p>
          <a:p>
            <a:pPr marL="109728" indent="0">
              <a:buNone/>
            </a:pPr>
            <a:endParaRPr lang="el-GR" sz="7200" dirty="0">
              <a:latin typeface="Times New Roman" pitchFamily="18" charset="0"/>
              <a:cs typeface="Times New Roman" pitchFamily="18" charset="0"/>
            </a:endParaRPr>
          </a:p>
        </p:txBody>
      </p:sp>
    </p:spTree>
    <p:extLst>
      <p:ext uri="{BB962C8B-B14F-4D97-AF65-F5344CB8AC3E}">
        <p14:creationId xmlns:p14="http://schemas.microsoft.com/office/powerpoint/2010/main" val="960545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80528" y="1412776"/>
            <a:ext cx="9217024" cy="5445224"/>
          </a:xfrm>
        </p:spPr>
        <p:txBody>
          <a:bodyPr>
            <a:normAutofit fontScale="40000" lnSpcReduction="20000"/>
          </a:bodyPr>
          <a:lstStyle/>
          <a:p>
            <a:pPr indent="457200" algn="just">
              <a:lnSpc>
                <a:spcPct val="150000"/>
              </a:lnSpc>
              <a:spcAft>
                <a:spcPts val="1000"/>
              </a:spcAft>
            </a:pPr>
            <a:r>
              <a:rPr lang="el-GR" sz="4000" dirty="0">
                <a:latin typeface="Times New Roman"/>
                <a:ea typeface="Calibri"/>
                <a:cs typeface="Times New Roman"/>
              </a:rPr>
              <a:t>Οι Διοφαντικές Εξισώσεις πήραν το όνομά τους από τον Έλληνα Μαθηματικό Διόφαντο, ο οποίος έζησε στην Αλεξάνδρεια της Αιγύπτου τον 3</a:t>
            </a:r>
            <a:r>
              <a:rPr lang="el-GR" sz="4000" baseline="30000" dirty="0">
                <a:latin typeface="Times New Roman"/>
                <a:ea typeface="Calibri"/>
                <a:cs typeface="Times New Roman"/>
              </a:rPr>
              <a:t>ο</a:t>
            </a:r>
            <a:r>
              <a:rPr lang="el-GR" sz="4000" dirty="0">
                <a:latin typeface="Times New Roman"/>
                <a:ea typeface="Calibri"/>
                <a:cs typeface="Times New Roman"/>
              </a:rPr>
              <a:t> αιώνα </a:t>
            </a:r>
            <a:r>
              <a:rPr lang="el-GR" sz="4000" dirty="0" err="1">
                <a:latin typeface="Times New Roman"/>
                <a:ea typeface="Calibri"/>
                <a:cs typeface="Times New Roman"/>
              </a:rPr>
              <a:t>μ.Χ</a:t>
            </a:r>
            <a:r>
              <a:rPr lang="el-GR" sz="4000" dirty="0">
                <a:latin typeface="Times New Roman"/>
                <a:ea typeface="Calibri"/>
                <a:cs typeface="Times New Roman"/>
              </a:rPr>
              <a:t>. (200 – 284 </a:t>
            </a:r>
            <a:r>
              <a:rPr lang="el-GR" sz="4000" dirty="0" err="1">
                <a:latin typeface="Times New Roman"/>
                <a:ea typeface="Calibri"/>
                <a:cs typeface="Times New Roman"/>
              </a:rPr>
              <a:t>μ.Χ</a:t>
            </a:r>
            <a:r>
              <a:rPr lang="el-GR" sz="4000" dirty="0">
                <a:latin typeface="Times New Roman"/>
                <a:ea typeface="Calibri"/>
                <a:cs typeface="Times New Roman"/>
              </a:rPr>
              <a:t>. περίπου</a:t>
            </a:r>
            <a:r>
              <a:rPr lang="el-GR" sz="4000" dirty="0" smtClean="0">
                <a:latin typeface="Times New Roman"/>
                <a:ea typeface="Calibri"/>
                <a:cs typeface="Times New Roman"/>
              </a:rPr>
              <a:t>). </a:t>
            </a:r>
          </a:p>
          <a:p>
            <a:pPr indent="457200" algn="just">
              <a:lnSpc>
                <a:spcPct val="150000"/>
              </a:lnSpc>
              <a:spcAft>
                <a:spcPts val="1000"/>
              </a:spcAft>
            </a:pPr>
            <a:r>
              <a:rPr lang="el-GR" sz="4000" dirty="0" smtClean="0">
                <a:latin typeface="Times New Roman"/>
                <a:ea typeface="Calibri"/>
                <a:cs typeface="Times New Roman"/>
              </a:rPr>
              <a:t>Γνωστός και ως «ο πατέρας της άλγεβρας». Επίσης, θεωρείται πρόδρομος του μαθηματικού συμβολισμού </a:t>
            </a:r>
            <a:r>
              <a:rPr lang="el-GR" sz="4000" dirty="0">
                <a:solidFill>
                  <a:srgbClr val="000000"/>
                </a:solidFill>
                <a:latin typeface="Times New Roman"/>
                <a:ea typeface="Times New Roman"/>
              </a:rPr>
              <a:t>καθώς εισήγαγε πρώτος σύμβολα στις άγνωστες μεταβλητές των </a:t>
            </a:r>
            <a:r>
              <a:rPr lang="el-GR" sz="4000" dirty="0" smtClean="0">
                <a:solidFill>
                  <a:srgbClr val="000000"/>
                </a:solidFill>
                <a:latin typeface="Times New Roman"/>
                <a:ea typeface="Times New Roman"/>
              </a:rPr>
              <a:t>προβλημάτων.</a:t>
            </a:r>
            <a:endParaRPr lang="el-GR" sz="4000" dirty="0" smtClean="0">
              <a:latin typeface="Times New Roman"/>
              <a:ea typeface="Calibri"/>
              <a:cs typeface="Times New Roman"/>
            </a:endParaRPr>
          </a:p>
          <a:p>
            <a:pPr indent="457200" algn="just">
              <a:lnSpc>
                <a:spcPct val="150000"/>
              </a:lnSpc>
              <a:spcAft>
                <a:spcPts val="1000"/>
              </a:spcAft>
            </a:pPr>
            <a:r>
              <a:rPr lang="el-GR" sz="4000" kern="0" dirty="0">
                <a:latin typeface="Times New Roman" pitchFamily="18" charset="0"/>
                <a:cs typeface="Arial"/>
              </a:rPr>
              <a:t>Έγραψε σειρά βιβλίων τα οποία είναι γνωστά σαν «</a:t>
            </a:r>
            <a:r>
              <a:rPr lang="el-GR" sz="4000" kern="0" dirty="0" smtClean="0">
                <a:latin typeface="Times New Roman" pitchFamily="18" charset="0"/>
                <a:cs typeface="Arial"/>
              </a:rPr>
              <a:t>Αριθμητικά» </a:t>
            </a:r>
            <a:r>
              <a:rPr lang="el-GR" sz="4000" kern="0" dirty="0">
                <a:latin typeface="Times New Roman" pitchFamily="18" charset="0"/>
                <a:cs typeface="Arial"/>
              </a:rPr>
              <a:t>και τα οποία ασχολούνται </a:t>
            </a:r>
            <a:r>
              <a:rPr lang="el-GR" sz="4000" dirty="0" smtClean="0">
                <a:solidFill>
                  <a:srgbClr val="000000"/>
                </a:solidFill>
                <a:latin typeface="Times New Roman"/>
              </a:rPr>
              <a:t>με</a:t>
            </a:r>
            <a:r>
              <a:rPr lang="el-GR" sz="4000" dirty="0" smtClean="0">
                <a:solidFill>
                  <a:srgbClr val="000000"/>
                </a:solidFill>
                <a:latin typeface="Times New Roman"/>
                <a:ea typeface="Times New Roman"/>
              </a:rPr>
              <a:t> </a:t>
            </a:r>
            <a:r>
              <a:rPr lang="el-GR" sz="4000" dirty="0">
                <a:solidFill>
                  <a:srgbClr val="000000"/>
                </a:solidFill>
                <a:latin typeface="Times New Roman"/>
                <a:ea typeface="Times New Roman"/>
              </a:rPr>
              <a:t>μια μεθοδολογία επίλυσης απροσδιόριστων εξισώσεων με πολλαπλές λύσεις </a:t>
            </a:r>
            <a:r>
              <a:rPr lang="el-GR" sz="4000" dirty="0" smtClean="0">
                <a:solidFill>
                  <a:srgbClr val="000000"/>
                </a:solidFill>
                <a:latin typeface="Times New Roman"/>
                <a:ea typeface="Times New Roman"/>
              </a:rPr>
              <a:t>δηλαδή </a:t>
            </a:r>
            <a:r>
              <a:rPr lang="el-GR" sz="4000" kern="0" dirty="0" smtClean="0">
                <a:latin typeface="Times New Roman" pitchFamily="18" charset="0"/>
                <a:cs typeface="Arial"/>
              </a:rPr>
              <a:t>με </a:t>
            </a:r>
            <a:r>
              <a:rPr lang="el-GR" sz="4000" kern="0" dirty="0">
                <a:latin typeface="Times New Roman" pitchFamily="18" charset="0"/>
                <a:cs typeface="Arial"/>
              </a:rPr>
              <a:t>την λύση αλγεβρικών εξισώσεων της μορφής </a:t>
            </a:r>
            <a:r>
              <a:rPr lang="el-GR" sz="4000" i="1" kern="0" dirty="0" err="1">
                <a:latin typeface="Times New Roman" pitchFamily="18" charset="0"/>
                <a:cs typeface="Arial"/>
              </a:rPr>
              <a:t>ax+by</a:t>
            </a:r>
            <a:r>
              <a:rPr lang="el-GR" sz="4000" i="1" kern="0" dirty="0">
                <a:latin typeface="Times New Roman" pitchFamily="18" charset="0"/>
                <a:cs typeface="Arial"/>
              </a:rPr>
              <a:t>=</a:t>
            </a:r>
            <a:r>
              <a:rPr lang="en-US" sz="4000" i="1" kern="0" dirty="0">
                <a:latin typeface="Times New Roman" pitchFamily="18" charset="0"/>
                <a:cs typeface="Arial"/>
              </a:rPr>
              <a:t>c</a:t>
            </a:r>
            <a:r>
              <a:rPr lang="el-GR" sz="4000" kern="0" dirty="0">
                <a:latin typeface="Times New Roman" pitchFamily="18" charset="0"/>
                <a:cs typeface="Arial"/>
              </a:rPr>
              <a:t> οι οποίες είναι γνωστές σαν «</a:t>
            </a:r>
            <a:r>
              <a:rPr lang="el-GR" sz="4000" b="1" kern="0" dirty="0">
                <a:latin typeface="Times New Roman" pitchFamily="18" charset="0"/>
                <a:cs typeface="Arial"/>
              </a:rPr>
              <a:t>Διοφαντικές εξισώσεις</a:t>
            </a:r>
            <a:r>
              <a:rPr lang="el-GR" sz="4000" kern="0" dirty="0">
                <a:latin typeface="Times New Roman" pitchFamily="18" charset="0"/>
                <a:cs typeface="Arial"/>
              </a:rPr>
              <a:t>» των οποίων οι συντελεστές </a:t>
            </a:r>
            <a:r>
              <a:rPr lang="el-GR" sz="4000" i="1" kern="0" dirty="0" err="1">
                <a:latin typeface="Times New Roman" pitchFamily="18" charset="0"/>
                <a:cs typeface="Arial"/>
              </a:rPr>
              <a:t>a,b</a:t>
            </a:r>
            <a:r>
              <a:rPr lang="en-US" sz="4000" i="1" kern="0" dirty="0">
                <a:latin typeface="Times New Roman" pitchFamily="18" charset="0"/>
                <a:cs typeface="Arial"/>
              </a:rPr>
              <a:t>,c</a:t>
            </a:r>
            <a:r>
              <a:rPr lang="el-GR" sz="4000" i="1" kern="0" dirty="0">
                <a:latin typeface="Times New Roman" pitchFamily="18" charset="0"/>
                <a:cs typeface="Arial"/>
              </a:rPr>
              <a:t> </a:t>
            </a:r>
            <a:r>
              <a:rPr lang="el-GR" sz="4000" kern="0" dirty="0">
                <a:latin typeface="Times New Roman" pitchFamily="18" charset="0"/>
                <a:cs typeface="Arial"/>
              </a:rPr>
              <a:t>και οι λύσεις </a:t>
            </a:r>
            <a:r>
              <a:rPr lang="el-GR" sz="4000" i="1" kern="0" dirty="0" err="1">
                <a:latin typeface="Times New Roman" pitchFamily="18" charset="0"/>
                <a:cs typeface="Arial"/>
              </a:rPr>
              <a:t>x,y</a:t>
            </a:r>
            <a:r>
              <a:rPr lang="el-GR" sz="4000" kern="0" dirty="0">
                <a:latin typeface="Times New Roman" pitchFamily="18" charset="0"/>
                <a:cs typeface="Arial"/>
              </a:rPr>
              <a:t> είναι </a:t>
            </a:r>
            <a:r>
              <a:rPr lang="el-GR" sz="4000" b="1" i="1" kern="0" dirty="0">
                <a:latin typeface="Times New Roman" pitchFamily="18" charset="0"/>
                <a:cs typeface="Arial"/>
              </a:rPr>
              <a:t>ακέραιοι αριθμοί</a:t>
            </a:r>
            <a:r>
              <a:rPr lang="el-GR" sz="4000" i="1" kern="0" dirty="0" smtClean="0">
                <a:latin typeface="Times New Roman" pitchFamily="18" charset="0"/>
                <a:cs typeface="Arial"/>
              </a:rPr>
              <a:t>.</a:t>
            </a:r>
          </a:p>
          <a:p>
            <a:pPr indent="457200" algn="just">
              <a:lnSpc>
                <a:spcPct val="150000"/>
              </a:lnSpc>
              <a:spcAft>
                <a:spcPts val="1000"/>
              </a:spcAft>
            </a:pPr>
            <a:r>
              <a:rPr lang="el-GR" sz="4000" kern="0" dirty="0">
                <a:latin typeface="Times New Roman" pitchFamily="18" charset="0"/>
                <a:cs typeface="Arial"/>
              </a:rPr>
              <a:t>Η μέθοδος λύσεως τέτοιων εξισώσεων είναι γνωστή </a:t>
            </a:r>
            <a:r>
              <a:rPr lang="el-GR" sz="4000" kern="0" dirty="0" smtClean="0">
                <a:latin typeface="Times New Roman" pitchFamily="18" charset="0"/>
                <a:cs typeface="Arial"/>
              </a:rPr>
              <a:t>ως </a:t>
            </a:r>
            <a:r>
              <a:rPr lang="el-GR" sz="4000" kern="0" dirty="0">
                <a:latin typeface="Times New Roman" pitchFamily="18" charset="0"/>
                <a:cs typeface="Arial"/>
              </a:rPr>
              <a:t>«Διοφαντική Ανάλυση</a:t>
            </a:r>
            <a:r>
              <a:rPr lang="el-GR" sz="4000" kern="0" dirty="0" smtClean="0">
                <a:latin typeface="Times New Roman" pitchFamily="18" charset="0"/>
                <a:cs typeface="Arial"/>
              </a:rPr>
              <a:t>» και η μελέτη της οδήγησε στη μεγάλη πρόοδο της θεωρίας αριθμών.</a:t>
            </a:r>
          </a:p>
          <a:p>
            <a:pPr indent="457200" algn="just">
              <a:lnSpc>
                <a:spcPct val="150000"/>
              </a:lnSpc>
              <a:spcAft>
                <a:spcPts val="1000"/>
              </a:spcAft>
            </a:pPr>
            <a:r>
              <a:rPr lang="el-GR" sz="4000" kern="0" dirty="0" smtClean="0">
                <a:latin typeface="Times New Roman" pitchFamily="18" charset="0"/>
                <a:cs typeface="Arial"/>
              </a:rPr>
              <a:t>Στη «γλώσσα» της </a:t>
            </a:r>
            <a:r>
              <a:rPr lang="el-GR" sz="4000" kern="0" dirty="0">
                <a:latin typeface="Times New Roman" pitchFamily="18" charset="0"/>
                <a:cs typeface="Arial"/>
              </a:rPr>
              <a:t>Θ</a:t>
            </a:r>
            <a:r>
              <a:rPr lang="el-GR" sz="4000" kern="0" dirty="0" smtClean="0">
                <a:latin typeface="Times New Roman" pitchFamily="18" charset="0"/>
                <a:cs typeface="Arial"/>
              </a:rPr>
              <a:t>εωρίας Ελέγχου μια Διοφαντική εξίσωση παίρνει τη μορφή: </a:t>
            </a:r>
          </a:p>
          <a:p>
            <a:pPr indent="457200" algn="just">
              <a:lnSpc>
                <a:spcPct val="150000"/>
              </a:lnSpc>
              <a:spcAft>
                <a:spcPts val="1000"/>
              </a:spcAft>
            </a:pPr>
            <a:endParaRPr lang="el-GR" sz="1600" dirty="0" smtClean="0">
              <a:latin typeface="Calibri"/>
              <a:ea typeface="Calibri"/>
              <a:cs typeface="Times New Roman"/>
            </a:endParaRPr>
          </a:p>
          <a:p>
            <a:endParaRPr lang="el-GR" dirty="0"/>
          </a:p>
        </p:txBody>
      </p:sp>
      <p:sp>
        <p:nvSpPr>
          <p:cNvPr id="3" name="Τίτλος 2"/>
          <p:cNvSpPr>
            <a:spLocks noGrp="1"/>
          </p:cNvSpPr>
          <p:nvPr>
            <p:ph type="title"/>
          </p:nvPr>
        </p:nvSpPr>
        <p:spPr/>
        <p:txBody>
          <a:bodyPr/>
          <a:lstStyle/>
          <a:p>
            <a:pPr algn="ctr"/>
            <a:r>
              <a:rPr lang="el-GR" sz="3200" dirty="0">
                <a:solidFill>
                  <a:prstClr val="black"/>
                </a:solidFill>
                <a:latin typeface="Times New Roman" pitchFamily="18" charset="0"/>
                <a:cs typeface="Times New Roman" pitchFamily="18" charset="0"/>
              </a:rPr>
              <a:t>Διόφαντος ο Αλεξανδρινός</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733256"/>
            <a:ext cx="4896544" cy="62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915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7544" y="1268760"/>
            <a:ext cx="8229600" cy="4525963"/>
          </a:xfrm>
        </p:spPr>
        <p:txBody>
          <a:bodyPr>
            <a:normAutofit/>
          </a:bodyPr>
          <a:lstStyle/>
          <a:p>
            <a:pPr marL="109728" indent="0">
              <a:buNone/>
            </a:pPr>
            <a:r>
              <a:rPr lang="el-GR" sz="2000" dirty="0" smtClean="0">
                <a:latin typeface="Times New Roman" pitchFamily="18" charset="0"/>
                <a:cs typeface="Times New Roman" pitchFamily="18" charset="0"/>
              </a:rPr>
              <a:t>Η εξίσωση αυτή και οι λύσεις της μελετήθηκαν 600 περίπου χρόνια πριν το Διόφαντο από τον Ευκλείδη στο πιο γνωστό έργο του τα «Στοιχεία».</a:t>
            </a:r>
          </a:p>
          <a:p>
            <a:pPr marL="109728" indent="0" algn="just">
              <a:buNone/>
            </a:pPr>
            <a:endParaRPr lang="el-GR" sz="2000" dirty="0" smtClean="0">
              <a:latin typeface="Times New Roman"/>
              <a:ea typeface="TimesNewRoman"/>
              <a:cs typeface="Times New Roman"/>
            </a:endParaRPr>
          </a:p>
          <a:p>
            <a:pPr marL="109728" indent="0" algn="just">
              <a:buNone/>
            </a:pPr>
            <a:r>
              <a:rPr lang="el-GR" sz="2000" dirty="0" smtClean="0">
                <a:latin typeface="Times New Roman"/>
                <a:ea typeface="TimesNewRoman"/>
                <a:cs typeface="Times New Roman"/>
              </a:rPr>
              <a:t>Ο </a:t>
            </a:r>
            <a:r>
              <a:rPr lang="el-GR" sz="2000" dirty="0">
                <a:latin typeface="Times New Roman"/>
                <a:ea typeface="TimesNewRoman"/>
                <a:cs typeface="Times New Roman"/>
              </a:rPr>
              <a:t>Ευκλείδειος Αλγόριθμος είναι ένας από τους αρχαιότερους γνωστούς αλγορίθμους. Γίνεται λόγος για αυτόν στο έργο του Ευκλείδη «Στοιχεία», γύρω στο 300 </a:t>
            </a:r>
            <a:r>
              <a:rPr lang="el-GR" sz="2000" dirty="0" err="1">
                <a:latin typeface="Times New Roman"/>
                <a:ea typeface="TimesNewRoman"/>
                <a:cs typeface="Times New Roman"/>
              </a:rPr>
              <a:t>π.Χ.</a:t>
            </a:r>
            <a:r>
              <a:rPr lang="el-GR" sz="2000" dirty="0">
                <a:latin typeface="Times New Roman"/>
                <a:ea typeface="TimesNewRoman"/>
                <a:cs typeface="Times New Roman"/>
              </a:rPr>
              <a:t> στο βιβλίο του 7 στην Πρόταση 2.</a:t>
            </a:r>
            <a:endParaRPr lang="el-GR" sz="1800" dirty="0">
              <a:latin typeface="Calibri"/>
              <a:ea typeface="Calibri"/>
              <a:cs typeface="Times New Roman"/>
            </a:endParaRPr>
          </a:p>
          <a:p>
            <a:pPr marL="109728" indent="0">
              <a:buNone/>
            </a:pPr>
            <a:endParaRPr lang="el-GR" dirty="0">
              <a:latin typeface="Times New Roman" pitchFamily="18" charset="0"/>
              <a:cs typeface="Times New Roman" pitchFamily="18" charset="0"/>
            </a:endParaRPr>
          </a:p>
          <a:p>
            <a:pPr marL="109728" indent="0">
              <a:buNone/>
            </a:pPr>
            <a:endParaRPr lang="el-GR" dirty="0" smtClean="0">
              <a:latin typeface="Times New Roman" pitchFamily="18" charset="0"/>
              <a:cs typeface="Times New Roman" pitchFamily="18" charset="0"/>
            </a:endParaRPr>
          </a:p>
          <a:p>
            <a:pPr marL="109728" indent="0">
              <a:buNone/>
            </a:pPr>
            <a:endParaRPr lang="el-GR" dirty="0">
              <a:latin typeface="Times New Roman" pitchFamily="18" charset="0"/>
              <a:cs typeface="Times New Roman" pitchFamily="18" charset="0"/>
            </a:endParaRPr>
          </a:p>
        </p:txBody>
      </p:sp>
      <p:sp>
        <p:nvSpPr>
          <p:cNvPr id="3" name="Τίτλος 2"/>
          <p:cNvSpPr>
            <a:spLocks noGrp="1"/>
          </p:cNvSpPr>
          <p:nvPr>
            <p:ph type="title"/>
          </p:nvPr>
        </p:nvSpPr>
        <p:spPr>
          <a:xfrm>
            <a:off x="467544" y="116632"/>
            <a:ext cx="8229600" cy="1143000"/>
          </a:xfrm>
        </p:spPr>
        <p:txBody>
          <a:bodyPr>
            <a:normAutofit/>
          </a:bodyPr>
          <a:lstStyle/>
          <a:p>
            <a:pPr algn="ctr"/>
            <a:r>
              <a:rPr lang="el-GR" sz="3200" dirty="0" smtClean="0">
                <a:solidFill>
                  <a:schemeClr val="tx1"/>
                </a:solidFill>
                <a:latin typeface="Times New Roman" pitchFamily="18" charset="0"/>
                <a:cs typeface="Times New Roman" pitchFamily="18" charset="0"/>
              </a:rPr>
              <a:t>Ευκλείδης – Ευκλείδειος Αλγόριθμος</a:t>
            </a:r>
            <a:endParaRPr lang="el-GR" sz="3200" dirty="0">
              <a:solidFill>
                <a:schemeClr val="tx1"/>
              </a:solidFill>
              <a:latin typeface="Times New Roman" pitchFamily="18" charset="0"/>
              <a:cs typeface="Times New Roman" pitchFamily="18" charset="0"/>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822188522"/>
              </p:ext>
            </p:extLst>
          </p:nvPr>
        </p:nvGraphicFramePr>
        <p:xfrm>
          <a:off x="1259632" y="3501008"/>
          <a:ext cx="6696744" cy="3042503"/>
        </p:xfrm>
        <a:graphic>
          <a:graphicData uri="http://schemas.openxmlformats.org/presentationml/2006/ole">
            <mc:AlternateContent xmlns:mc="http://schemas.openxmlformats.org/markup-compatibility/2006">
              <mc:Choice xmlns:v="urn:schemas-microsoft-com:vml" Requires="v">
                <p:oleObj spid="_x0000_s2052" name="Έγγραφο" r:id="rId4" imgW="5909210" imgH="2684531" progId="Word.Document.12">
                  <p:embed/>
                </p:oleObj>
              </mc:Choice>
              <mc:Fallback>
                <p:oleObj name="Έγγραφο" r:id="rId4" imgW="5909210" imgH="2684531" progId="Word.Document.12">
                  <p:embed/>
                  <p:pic>
                    <p:nvPicPr>
                      <p:cNvPr id="0" name=""/>
                      <p:cNvPicPr/>
                      <p:nvPr/>
                    </p:nvPicPr>
                    <p:blipFill>
                      <a:blip r:embed="rId5"/>
                      <a:stretch>
                        <a:fillRect/>
                      </a:stretch>
                    </p:blipFill>
                    <p:spPr>
                      <a:xfrm>
                        <a:off x="1259632" y="3501008"/>
                        <a:ext cx="6696744" cy="3042503"/>
                      </a:xfrm>
                      <a:prstGeom prst="rect">
                        <a:avLst/>
                      </a:prstGeom>
                    </p:spPr>
                  </p:pic>
                </p:oleObj>
              </mc:Fallback>
            </mc:AlternateContent>
          </a:graphicData>
        </a:graphic>
      </p:graphicFrame>
    </p:spTree>
    <p:extLst>
      <p:ext uri="{BB962C8B-B14F-4D97-AF65-F5344CB8AC3E}">
        <p14:creationId xmlns:p14="http://schemas.microsoft.com/office/powerpoint/2010/main" val="3483769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476672"/>
            <a:ext cx="8568952" cy="5616624"/>
          </a:xfrm>
        </p:spPr>
        <p:txBody>
          <a:bodyPr>
            <a:normAutofit fontScale="92500" lnSpcReduction="20000"/>
          </a:bodyPr>
          <a:lstStyle/>
          <a:p>
            <a:pPr indent="0" algn="just" fontAlgn="base">
              <a:lnSpc>
                <a:spcPct val="150000"/>
              </a:lnSpc>
              <a:spcBef>
                <a:spcPts val="1680"/>
              </a:spcBef>
              <a:buNone/>
            </a:pPr>
            <a:r>
              <a:rPr lang="el-GR" sz="2200" dirty="0">
                <a:latin typeface="Times New Roman"/>
                <a:cs typeface="Times New Roman"/>
              </a:rPr>
              <a:t>Οι αρχαίοι Έλληνες αντιλαμβάνονταν τους φυσικούς αριθμούς σαν </a:t>
            </a:r>
            <a:r>
              <a:rPr lang="el-GR" sz="2200" b="1" dirty="0">
                <a:latin typeface="Times New Roman"/>
                <a:cs typeface="Times New Roman"/>
              </a:rPr>
              <a:t>λόγους</a:t>
            </a:r>
            <a:r>
              <a:rPr lang="el-GR" sz="2200" dirty="0">
                <a:latin typeface="Times New Roman"/>
                <a:cs typeface="Times New Roman"/>
              </a:rPr>
              <a:t> ευθυγράμμων τμημάτων τα οποία ήταν πολλαπλάσια κάποιου μοναδιαίου ευθύγραμμου τμήματος.</a:t>
            </a:r>
            <a:endParaRPr lang="el-GR" sz="1900" dirty="0">
              <a:latin typeface="Calibri"/>
              <a:ea typeface="Calibri"/>
              <a:cs typeface="Times New Roman"/>
            </a:endParaRPr>
          </a:p>
          <a:p>
            <a:pPr algn="just" fontAlgn="base">
              <a:lnSpc>
                <a:spcPct val="150000"/>
              </a:lnSpc>
              <a:spcBef>
                <a:spcPts val="1920"/>
              </a:spcBef>
            </a:pPr>
            <a:endParaRPr lang="el-GR" sz="2200" dirty="0" smtClean="0">
              <a:latin typeface="Times New Roman"/>
              <a:cs typeface="Times New Roman"/>
            </a:endParaRPr>
          </a:p>
          <a:p>
            <a:pPr algn="just" fontAlgn="base">
              <a:lnSpc>
                <a:spcPct val="150000"/>
              </a:lnSpc>
              <a:spcBef>
                <a:spcPts val="1920"/>
              </a:spcBef>
            </a:pPr>
            <a:r>
              <a:rPr lang="el-GR" sz="2200" dirty="0" smtClean="0">
                <a:latin typeface="Times New Roman"/>
                <a:cs typeface="Times New Roman"/>
              </a:rPr>
              <a:t>Εκεί </a:t>
            </a:r>
            <a:r>
              <a:rPr lang="el-GR" sz="2200" dirty="0">
                <a:latin typeface="Times New Roman"/>
                <a:cs typeface="Times New Roman"/>
              </a:rPr>
              <a:t>που εμείς μιλάμε για «διαιρετότητα» ο Ευκλείδης γράφει για ευθύγραμμα τμήματα τα οποία «μετρώνται», βλέποντας  π.χ. το τμήμα Α να «μετράει» (διαιρεί) τα τμήματα Β ή </a:t>
            </a:r>
            <a:r>
              <a:rPr lang="el-GR" sz="2200" dirty="0" smtClean="0">
                <a:latin typeface="Times New Roman"/>
                <a:cs typeface="Times New Roman"/>
              </a:rPr>
              <a:t>Γ. </a:t>
            </a:r>
            <a:r>
              <a:rPr lang="el-GR" sz="2200" dirty="0" smtClean="0">
                <a:latin typeface="Times New Roman"/>
                <a:ea typeface="TimesNewRoman"/>
                <a:cs typeface="Times New Roman"/>
              </a:rPr>
              <a:t>Ο </a:t>
            </a:r>
            <a:r>
              <a:rPr lang="el-GR" sz="2200" dirty="0">
                <a:latin typeface="Times New Roman"/>
                <a:ea typeface="TimesNewRoman"/>
                <a:cs typeface="Times New Roman"/>
              </a:rPr>
              <a:t>Ευκλείδης, δηλαδή, διατύπωσε ουσιαστικά το πρόβλημα γεωμετρικά, τη διαδικασία της πεπερασμένης υφαίρεσης ως πρόβλημα εύρεσης του μέγιστου κοινού «μήκους – μέτρου» για δύο ορισμένα μήκη γραμμών. Το μέγιστο κοινό μήκος – μέτρο για δύο δεδομένα μήκη γραμμών είναι το μέτρο εκείνο που θα μπορούσε να χρησιμοποιηθεί για τη μέτρηση των δύο γραμμών αυτών χωρίς υπόλοιπο.</a:t>
            </a:r>
            <a:endParaRPr lang="el-GR" sz="1900" dirty="0">
              <a:latin typeface="Calibri"/>
              <a:ea typeface="Calibri"/>
              <a:cs typeface="Times New Roman"/>
            </a:endParaRP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412776"/>
            <a:ext cx="448817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820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25760" y="1083792"/>
            <a:ext cx="8910736" cy="5585568"/>
          </a:xfrm>
        </p:spPr>
        <p:txBody>
          <a:bodyPr>
            <a:normAutofit/>
          </a:bodyPr>
          <a:lstStyle/>
          <a:p>
            <a:pPr marL="109728" indent="0" algn="ctr">
              <a:lnSpc>
                <a:spcPct val="150000"/>
              </a:lnSpc>
              <a:spcAft>
                <a:spcPts val="1000"/>
              </a:spcAft>
              <a:buNone/>
            </a:pPr>
            <a:r>
              <a:rPr lang="el-GR" sz="2000" b="1" dirty="0">
                <a:latin typeface="Times New Roman"/>
                <a:ea typeface="TimesNewRoman"/>
                <a:cs typeface="Times New Roman"/>
              </a:rPr>
              <a:t>Ο Ευκλείδειος Αλγόριθμος στηρίζεται σε δύο βασικές παρατηρήσεις:</a:t>
            </a:r>
            <a:endParaRPr lang="el-GR" sz="2000" b="1" dirty="0">
              <a:latin typeface="Calibri"/>
              <a:ea typeface="Calibri"/>
              <a:cs typeface="Times New Roman"/>
            </a:endParaRPr>
          </a:p>
          <a:p>
            <a:pPr marL="342900" lvl="0" indent="-342900" algn="just">
              <a:lnSpc>
                <a:spcPct val="150000"/>
              </a:lnSpc>
              <a:buFont typeface="Wingdings"/>
              <a:buChar char=""/>
            </a:pPr>
            <a:endParaRPr lang="el-GR" sz="2500" dirty="0" smtClean="0"/>
          </a:p>
          <a:p>
            <a:pPr marL="0" lvl="0" indent="0" algn="just">
              <a:lnSpc>
                <a:spcPct val="150000"/>
              </a:lnSpc>
              <a:buNone/>
            </a:pPr>
            <a:endParaRPr lang="el-GR" sz="2500" dirty="0">
              <a:solidFill>
                <a:srgbClr val="000000"/>
              </a:solidFill>
              <a:latin typeface="Times New Roman"/>
            </a:endParaRPr>
          </a:p>
          <a:p>
            <a:pPr marL="0" lvl="0" indent="0" algn="just">
              <a:lnSpc>
                <a:spcPct val="150000"/>
              </a:lnSpc>
              <a:buNone/>
            </a:pPr>
            <a:endParaRPr lang="el-GR" sz="2500" dirty="0"/>
          </a:p>
          <a:p>
            <a:pPr marL="109728" indent="0">
              <a:lnSpc>
                <a:spcPct val="150000"/>
              </a:lnSpc>
              <a:spcAft>
                <a:spcPts val="1000"/>
              </a:spcAft>
              <a:buNone/>
            </a:pPr>
            <a:r>
              <a:rPr lang="el-GR" sz="2500" dirty="0" smtClean="0">
                <a:latin typeface="Times New Roman"/>
                <a:ea typeface="+mj-ea"/>
                <a:cs typeface="Times New Roman"/>
              </a:rPr>
              <a:t>  </a:t>
            </a:r>
            <a:endParaRPr lang="el-GR" dirty="0"/>
          </a:p>
        </p:txBody>
      </p:sp>
      <p:sp>
        <p:nvSpPr>
          <p:cNvPr id="3" name="Τίτλος 2"/>
          <p:cNvSpPr>
            <a:spLocks noGrp="1"/>
          </p:cNvSpPr>
          <p:nvPr>
            <p:ph type="title"/>
          </p:nvPr>
        </p:nvSpPr>
        <p:spPr>
          <a:xfrm>
            <a:off x="457200" y="274638"/>
            <a:ext cx="8363272" cy="1426170"/>
          </a:xfrm>
        </p:spPr>
        <p:txBody>
          <a:bodyPr>
            <a:normAutofit fontScale="90000"/>
          </a:bodyPr>
          <a:lstStyle/>
          <a:p>
            <a:pPr algn="just">
              <a:lnSpc>
                <a:spcPct val="150000"/>
              </a:lnSpc>
              <a:spcAft>
                <a:spcPts val="1000"/>
              </a:spcAft>
            </a:pPr>
            <a:r>
              <a:rPr lang="el-GR" sz="2200" dirty="0">
                <a:solidFill>
                  <a:schemeClr val="tx1"/>
                </a:solidFill>
                <a:effectLst/>
                <a:latin typeface="Times New Roman"/>
                <a:ea typeface="TimesNewRoman"/>
                <a:cs typeface="Times New Roman"/>
              </a:rPr>
              <a:t>Μέγιστο Κοινό Μέτρο δύο ευθυγράμμων τμημάτων (αριθμών) = Μέγιστος Κοινός τους Διαιρέτης Μ.Κ.Δ. (</a:t>
            </a:r>
            <a:r>
              <a:rPr lang="en-US" sz="2200" dirty="0">
                <a:solidFill>
                  <a:schemeClr val="tx1"/>
                </a:solidFill>
                <a:effectLst/>
                <a:latin typeface="Times New Roman"/>
                <a:ea typeface="TimesNewRoman"/>
                <a:cs typeface="Times New Roman"/>
              </a:rPr>
              <a:t>GCD</a:t>
            </a:r>
            <a:r>
              <a:rPr lang="el-GR" sz="2200" dirty="0">
                <a:solidFill>
                  <a:schemeClr val="tx1"/>
                </a:solidFill>
                <a:effectLst/>
                <a:latin typeface="Times New Roman"/>
                <a:ea typeface="TimesNewRoman"/>
                <a:cs typeface="Times New Roman"/>
              </a:rPr>
              <a:t>: </a:t>
            </a:r>
            <a:r>
              <a:rPr lang="en-US" sz="2200" dirty="0">
                <a:solidFill>
                  <a:schemeClr val="tx1"/>
                </a:solidFill>
                <a:effectLst/>
                <a:latin typeface="Times New Roman"/>
                <a:ea typeface="TimesNewRoman"/>
                <a:cs typeface="Times New Roman"/>
              </a:rPr>
              <a:t>Greatest Common Divisor</a:t>
            </a:r>
            <a:r>
              <a:rPr lang="el-GR" sz="2200" dirty="0" smtClean="0">
                <a:solidFill>
                  <a:schemeClr val="tx1"/>
                </a:solidFill>
                <a:effectLst/>
                <a:latin typeface="Times New Roman"/>
                <a:ea typeface="TimesNewRoman"/>
                <a:cs typeface="Times New Roman"/>
              </a:rPr>
              <a:t>)</a:t>
            </a:r>
            <a:r>
              <a:rPr lang="el-GR" sz="4000" dirty="0" smtClean="0">
                <a:effectLst/>
                <a:latin typeface="Calibri"/>
                <a:ea typeface="Calibri"/>
                <a:cs typeface="Times New Roman"/>
              </a:rPr>
              <a:t/>
            </a:r>
            <a:br>
              <a:rPr lang="el-GR" sz="4000" dirty="0" smtClean="0">
                <a:effectLst/>
                <a:latin typeface="Calibri"/>
                <a:ea typeface="Calibri"/>
                <a:cs typeface="Times New Roman"/>
              </a:rPr>
            </a:br>
            <a:endParaRPr lang="el-G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5" y="4797152"/>
            <a:ext cx="466783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96" y="2933666"/>
            <a:ext cx="9037004" cy="158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3" y="2267609"/>
            <a:ext cx="9361040" cy="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490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Φαρμακείο">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460</TotalTime>
  <Words>815</Words>
  <Application>Microsoft Office PowerPoint</Application>
  <PresentationFormat>Προβολή στην οθόνη (4:3)</PresentationFormat>
  <Paragraphs>68</Paragraphs>
  <Slides>53</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53</vt:i4>
      </vt:variant>
    </vt:vector>
  </HeadingPairs>
  <TitlesOfParts>
    <vt:vector size="56" baseType="lpstr">
      <vt:lpstr>Συγκέντρωση</vt:lpstr>
      <vt:lpstr>Έγγραφο</vt:lpstr>
      <vt:lpstr>Equation</vt:lpstr>
      <vt:lpstr>Παρουσίαση του PowerPoint</vt:lpstr>
      <vt:lpstr>Παρουσίαση του PowerPoint</vt:lpstr>
      <vt:lpstr>Περιεχόμενα εργασίας</vt:lpstr>
      <vt:lpstr>Αντικείμενο μελέτης</vt:lpstr>
      <vt:lpstr>Σύνοψη</vt:lpstr>
      <vt:lpstr>Διόφαντος ο Αλεξανδρινός</vt:lpstr>
      <vt:lpstr>Ευκλείδης – Ευκλείδειος Αλγόριθμος</vt:lpstr>
      <vt:lpstr>Παρουσίαση του PowerPoint</vt:lpstr>
      <vt:lpstr>Μέγιστο Κοινό Μέτρο δύο ευθυγράμμων τμημάτων (αριθμών) = Μέγιστος Κοινός τους Διαιρέτης Μ.Κ.Δ. (GCD: Greatest Common Divisor)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Γενίκευση της μελέτης των Διοφαντικών εξισώσεων</vt:lpstr>
      <vt:lpstr>Καθορισμός του προβλήματος</vt:lpstr>
      <vt:lpstr>Παρουσίαση του PowerPoint</vt:lpstr>
      <vt:lpstr>Μέθοδος επίλυσης του προβλήματος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Εφαρμογή σε Διοφαντικές εξισώσεις πολυωνυμικών πινάκων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Αλγόριθμος</vt:lpstr>
      <vt:lpstr>Παρουσίαση του PowerPoint</vt:lpstr>
      <vt:lpstr>Επαλήθευση μέσω παραδείγματος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Συμπεράσματα</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chdarma</dc:creator>
  <cp:lastModifiedBy>chdarma</cp:lastModifiedBy>
  <cp:revision>36</cp:revision>
  <dcterms:created xsi:type="dcterms:W3CDTF">2012-12-14T03:27:47Z</dcterms:created>
  <dcterms:modified xsi:type="dcterms:W3CDTF">2012-12-17T04:58:19Z</dcterms:modified>
</cp:coreProperties>
</file>