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5"/>
  </p:notesMasterIdLst>
  <p:handoutMasterIdLst>
    <p:handoutMasterId r:id="rId76"/>
  </p:handoutMasterIdLst>
  <p:sldIdLst>
    <p:sldId id="267" r:id="rId2"/>
    <p:sldId id="269" r:id="rId3"/>
    <p:sldId id="293" r:id="rId4"/>
    <p:sldId id="337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34" r:id="rId13"/>
    <p:sldId id="301" r:id="rId14"/>
    <p:sldId id="302" r:id="rId15"/>
    <p:sldId id="303" r:id="rId16"/>
    <p:sldId id="349" r:id="rId17"/>
    <p:sldId id="348" r:id="rId18"/>
    <p:sldId id="350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52" r:id="rId31"/>
    <p:sldId id="316" r:id="rId32"/>
    <p:sldId id="317" r:id="rId33"/>
    <p:sldId id="318" r:id="rId34"/>
    <p:sldId id="319" r:id="rId35"/>
    <p:sldId id="338" r:id="rId36"/>
    <p:sldId id="320" r:id="rId37"/>
    <p:sldId id="321" r:id="rId38"/>
    <p:sldId id="343" r:id="rId39"/>
    <p:sldId id="327" r:id="rId40"/>
    <p:sldId id="330" r:id="rId41"/>
    <p:sldId id="346" r:id="rId42"/>
    <p:sldId id="274" r:id="rId43"/>
    <p:sldId id="331" r:id="rId44"/>
    <p:sldId id="275" r:id="rId45"/>
    <p:sldId id="276" r:id="rId46"/>
    <p:sldId id="277" r:id="rId47"/>
    <p:sldId id="279" r:id="rId48"/>
    <p:sldId id="280" r:id="rId49"/>
    <p:sldId id="332" r:id="rId50"/>
    <p:sldId id="333" r:id="rId51"/>
    <p:sldId id="282" r:id="rId52"/>
    <p:sldId id="323" r:id="rId53"/>
    <p:sldId id="324" r:id="rId54"/>
    <p:sldId id="325" r:id="rId55"/>
    <p:sldId id="328" r:id="rId56"/>
    <p:sldId id="351" r:id="rId57"/>
    <p:sldId id="329" r:id="rId58"/>
    <p:sldId id="336" r:id="rId59"/>
    <p:sldId id="304" r:id="rId60"/>
    <p:sldId id="292" r:id="rId61"/>
    <p:sldId id="288" r:id="rId62"/>
    <p:sldId id="289" r:id="rId63"/>
    <p:sldId id="257" r:id="rId64"/>
    <p:sldId id="262" r:id="rId65"/>
    <p:sldId id="270" r:id="rId66"/>
    <p:sldId id="271" r:id="rId67"/>
    <p:sldId id="272" r:id="rId68"/>
    <p:sldId id="278" r:id="rId69"/>
    <p:sldId id="287" r:id="rId70"/>
    <p:sldId id="344" r:id="rId71"/>
    <p:sldId id="339" r:id="rId72"/>
    <p:sldId id="286" r:id="rId73"/>
    <p:sldId id="260" r:id="rId74"/>
  </p:sldIdLst>
  <p:sldSz cx="9144000" cy="6858000" type="screen4x3"/>
  <p:notesSz cx="6858000" cy="9144000"/>
  <p:custDataLst>
    <p:tags r:id="rId7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F4FF-F535-4C18-B54F-A6D813489931}" type="datetimeFigureOut">
              <a:rPr lang="el-GR" smtClean="0"/>
              <a:pPr/>
              <a:t>5/7/2016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52C8-4153-47F1-810E-7BCBA12DE4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DC3DC-60AD-47E7-A0B3-763FC09967CA}" type="datetimeFigureOut">
              <a:rPr lang="el-GR" smtClean="0"/>
              <a:pPr/>
              <a:t>5/7/2016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4D95-0E15-49FC-9A95-3B3BAF99870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4D95-0E15-49FC-9A95-3B3BAF998709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4D95-0E15-49FC-9A95-3B3BAF998709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4D95-0E15-49FC-9A95-3B3BAF998709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4D95-0E15-49FC-9A95-3B3BAF998709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6ED5-E3C1-4D93-8AC0-7A99A47F14CE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12CD-CE17-4771-AD6E-FF965776CFF7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C0B4-48C4-414D-A17D-DEBBFD2D5F96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A71F-4836-48FD-9143-EA6B2ABE25AD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0AE-A64D-4E55-8934-B85B4C5BC364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EACA-C373-4BDD-80B3-871E38D6AEC1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DF1C-844E-4072-81BB-8411089B59F5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798F-4125-4F54-9AD0-9318D21FB2FA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0A80-E34C-4B13-ADF1-5BFB2BE0B599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5ACC-5B8C-4B16-971C-B99FB4070F89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074-FE03-44EE-B486-1D79351850BE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7785BF-6A66-438B-B508-B72C20E907B1}" type="datetime1">
              <a:rPr lang="el-GR" smtClean="0"/>
              <a:pPr/>
              <a:t>5/7/2016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79F5D6-0C6E-4249-838D-353CBEEDAAB4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8.jpeg"/><Relationship Id="rId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9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9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0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9.bin"/><Relationship Id="rId7" Type="http://schemas.openxmlformats.org/officeDocument/2006/relationships/image" Target="../media/image10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04.wmf"/><Relationship Id="rId9" Type="http://schemas.openxmlformats.org/officeDocument/2006/relationships/image" Target="../media/image10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0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1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13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9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2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96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25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3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33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9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cap="small" dirty="0" smtClean="0"/>
              <a:t>                                 </a:t>
            </a:r>
            <a:r>
              <a:rPr lang="el-GR" sz="2000" cap="small" dirty="0" smtClean="0"/>
              <a:t>ΑΡΙΣΤΟΤΕΛΕΙΟ ΠΑΝΕΠΙΣΤΗΜΙΟ ΘΕΣΣΑΛΟΝΙΚΗΣ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2000" dirty="0" smtClean="0"/>
              <a:t>                                 </a:t>
            </a:r>
            <a:r>
              <a:rPr lang="el-GR" sz="2000" cap="small" dirty="0" smtClean="0"/>
              <a:t>ΤΜΗΜΑ ΜΑΘΗΜΑΤΙΚΩΝ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2000" dirty="0" smtClean="0"/>
              <a:t>                                 </a:t>
            </a:r>
            <a:r>
              <a:rPr lang="el-GR" sz="2000" cap="small" dirty="0" smtClean="0"/>
              <a:t>ΜΕΤΑΠΤΥΧΙΑΚΟ ΠΡΟΓΡΑΜΜΑ ΣΠΟΥΔΩΝ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cap="small" dirty="0" smtClean="0"/>
              <a:t> </a:t>
            </a:r>
            <a:r>
              <a:rPr lang="en-US" sz="2000" cap="small" dirty="0" smtClean="0"/>
              <a:t>                                </a:t>
            </a:r>
            <a:r>
              <a:rPr lang="el-GR" sz="2000" cap="small" dirty="0" smtClean="0"/>
              <a:t>ΘΕΩΡΗΤΙΚΗ ΠΛΗΡΟΦΟΡΙΚΗ ΚΑΙ ΘΕΩΡΙΑ ΣΥΣΤΗΜΑΤΩΝ ΚΑΙ ΕΛΕΓΧΟΥ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sz="3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42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45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5000" b="1" i="1" dirty="0" smtClean="0">
                <a:latin typeface="Arial" pitchFamily="34" charset="0"/>
                <a:cs typeface="Arial" pitchFamily="34" charset="0"/>
              </a:rPr>
              <a:t>Υπολογισμός Αντιστρόφου Πίνακα με τη Χρήση Νευρωνικών Δικτύων.</a:t>
            </a:r>
            <a:endParaRPr lang="el-GR" sz="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50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5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sz="4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4200" dirty="0" smtClean="0">
                <a:latin typeface="Arial" pitchFamily="34" charset="0"/>
                <a:cs typeface="Arial" pitchFamily="34" charset="0"/>
              </a:rPr>
              <a:t>Μεταπτυχιακή διπλωματική εργασία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 algn="ctr">
              <a:buNone/>
            </a:pP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Δημήτριος </a:t>
            </a:r>
            <a:r>
              <a:rPr lang="el-GR" sz="4200" b="1" i="1" dirty="0" err="1" smtClean="0">
                <a:latin typeface="Arial" pitchFamily="34" charset="0"/>
                <a:cs typeface="Arial" pitchFamily="34" charset="0"/>
              </a:rPr>
              <a:t>Γεροντίτης</a:t>
            </a: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	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sz="4500" b="1" dirty="0" smtClean="0">
                <a:latin typeface="Arial" pitchFamily="34" charset="0"/>
                <a:cs typeface="Arial" pitchFamily="34" charset="0"/>
              </a:rPr>
              <a:t>Επιβλέπων</a:t>
            </a:r>
            <a:r>
              <a:rPr lang="el-GR" sz="45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500" dirty="0" err="1" smtClean="0">
                <a:latin typeface="Arial" pitchFamily="34" charset="0"/>
                <a:cs typeface="Arial" pitchFamily="34" charset="0"/>
              </a:rPr>
              <a:t>Καραμπετάκης</a:t>
            </a:r>
            <a:r>
              <a:rPr lang="el-GR" sz="4500" dirty="0" smtClean="0">
                <a:latin typeface="Arial" pitchFamily="34" charset="0"/>
                <a:cs typeface="Arial" pitchFamily="34" charset="0"/>
              </a:rPr>
              <a:t> Νικόλαος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3" cstate="print"/>
          <a:srcRect r="4474"/>
          <a:stretch>
            <a:fillRect/>
          </a:stretch>
        </p:blipFill>
        <p:spPr bwMode="auto">
          <a:xfrm>
            <a:off x="1115616" y="749513"/>
            <a:ext cx="1031797" cy="12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" y="980728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Λήμμα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Έστω Α(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αντιστρέψιμος, εάν χρησιμοποιήσουμε την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(·)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,που στη κάθε θέση του θα έχει μία αύξουσα, περιττή συνάρτηση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(u)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τότε ο πίνακας κατάστασης του ΖΝΝ μοντέλου Χ(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t)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ξεκινά από μία τυχαία αρχική κατάσταση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/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συγκλίνει στο θεωρητικό αντίστροφο του πίνακα Α(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t).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Επιπλέον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2564904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1]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τη γραμμική συνάρτηση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 εκθετική σύγκλιση με ποσοστό γ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3347700"/>
            <a:ext cx="939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2] Για τη διπολική-σιγμοειδή συνάρτηση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 εκθετική σύγκλιση με ποσοστό ξγ/2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41490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3] Για τη συνάρτηση δύναμης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 γρηγορότερη σύγκλιση για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)|&gt;1 από τις προηγούμενες δύο περιπτώσεις.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0" y="207188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1β]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Ένα επιπλέον </a:t>
            </a:r>
            <a:r>
              <a:rPr kumimoji="0" lang="el-G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πλεονέκτημα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σιγμοειδής σε σχέση με τη γραμμική)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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επιλογή της παραμέτρου ξ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(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πολλαπλασιαστής του εκθετικού ρυθμού σύγκλισης)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300798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2] Αυξάνοντας τη τιμής της παραμέτρου γ, έχουμε γρηγορότερη σύγκλιση του ΖΝΝ δικτύου στη θεωρητική λύση.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21088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3] Το ΖΝΝ μοντέλο μπορεί να πάρει την παρακάτω ισοδύναμη μορφή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1619672" y="5229200"/>
          <a:ext cx="58326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Equation" r:id="rId3" imgW="3301920" imgH="228600" progId="Equation.DSMT4">
                  <p:embed/>
                </p:oleObj>
              </mc:Choice>
              <mc:Fallback>
                <p:oleObj name="Equation" r:id="rId3" imgW="330192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229200"/>
                        <a:ext cx="583264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l-GR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Παρατηρήσεις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1α] </a:t>
            </a:r>
            <a:r>
              <a:rPr lang="el-GR" u="sng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Mathematica1" pitchFamily="2" charset="2"/>
              </a:rPr>
              <a:t>Δυναμική-σιγμοειδή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Mathematica1" pitchFamily="2" charset="2"/>
              </a:rPr>
              <a:t> με τύπο: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3346797" y="1439367"/>
          <a:ext cx="3673475" cy="105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Equation" r:id="rId5" imgW="2311200" imgH="685800" progId="Equation.DSMT4">
                  <p:embed/>
                </p:oleObj>
              </mc:Choice>
              <mc:Fallback>
                <p:oleObj name="Equation" r:id="rId5" imgW="231120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797" y="1439367"/>
                        <a:ext cx="3673475" cy="1053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9 - Ευθύγραμμο βέλος σύνδεσης"/>
          <p:cNvCxnSpPr/>
          <p:nvPr/>
        </p:nvCxnSpPr>
        <p:spPr>
          <a:xfrm flipH="1">
            <a:off x="2267744" y="2060848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827584" y="10434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latin typeface="Arial" pitchFamily="34" charset="0"/>
                <a:cs typeface="Arial" pitchFamily="34" charset="0"/>
              </a:rPr>
              <a:t>Υπέρτερη Σύγκλιση</a:t>
            </a:r>
            <a:endParaRPr lang="el-GR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1331640" y="1381418"/>
            <a:ext cx="0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12</a:t>
            </a:fld>
            <a:endParaRPr lang="el-GR"/>
          </a:p>
        </p:txBody>
      </p:sp>
      <p:graphicFrame>
        <p:nvGraphicFramePr>
          <p:cNvPr id="237570" name="Object 2"/>
          <p:cNvGraphicFramePr>
            <a:graphicFrameLocks noChangeAspect="1"/>
          </p:cNvGraphicFramePr>
          <p:nvPr/>
        </p:nvGraphicFramePr>
        <p:xfrm>
          <a:off x="2339752" y="620688"/>
          <a:ext cx="496855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2" name="Equation" r:id="rId3" imgW="2908080" imgH="457200" progId="Equation.DSMT4">
                  <p:embed/>
                </p:oleObj>
              </mc:Choice>
              <mc:Fallback>
                <p:oleObj name="Equation" r:id="rId3" imgW="29080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620688"/>
                        <a:ext cx="4968552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7 - Εικόνα" descr="error11.jpg"/>
          <p:cNvPicPr/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899592" y="1844824"/>
            <a:ext cx="7416824" cy="4752528"/>
          </a:xfrm>
          <a:prstGeom prst="rect">
            <a:avLst/>
          </a:prstGeom>
        </p:spPr>
      </p:pic>
      <p:cxnSp>
        <p:nvCxnSpPr>
          <p:cNvPr id="8" name="7 - Ευθύγραμμο βέλος σύνδεσης"/>
          <p:cNvCxnSpPr/>
          <p:nvPr/>
        </p:nvCxnSpPr>
        <p:spPr>
          <a:xfrm flipH="1">
            <a:off x="3995936" y="1340768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ZNN </a:t>
            </a:r>
            <a:r>
              <a:rPr lang="el-G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στο </a:t>
            </a:r>
            <a:r>
              <a:rPr lang="en-US" sz="3200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Matlab</a:t>
            </a:r>
            <a:endParaRPr lang="el-G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3 - Εικόνα" descr="12242950_10207070754659752_806298088_o.jpg"/>
          <p:cNvPicPr/>
          <p:nvPr/>
        </p:nvPicPr>
        <p:blipFill>
          <a:blip r:embed="rId2" cstate="print">
            <a:lum contrast="-10000"/>
          </a:blip>
          <a:srcRect l="926"/>
          <a:stretch>
            <a:fillRect/>
          </a:stretch>
        </p:blipFill>
        <p:spPr>
          <a:xfrm>
            <a:off x="0" y="620688"/>
            <a:ext cx="7884368" cy="61926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7596336" y="548680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Υπό-Ρουτίνα  Επίλυσης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>
            <a:off x="8460432" y="1196752"/>
            <a:ext cx="196600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8100392" y="22048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Ode45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latin typeface="Arial" pitchFamily="34" charset="0"/>
                <a:cs typeface="Arial" pitchFamily="34" charset="0"/>
              </a:rPr>
              <a:t>Παράδειγμα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Να υπολογιστεί ο αντίστροφος του χρονικά μεταβαλλόμενου πίνακα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563888" y="1184275"/>
          <a:ext cx="26574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184275"/>
                        <a:ext cx="265747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1713582"/>
            <a:ext cx="4932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u="sng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Ιδιοτιμές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=sin(t)-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(t)·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=sin(t)+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(t)·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l-GR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491880" y="2492896"/>
          <a:ext cx="2376264" cy="81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5" imgW="1625400" imgH="457200" progId="Equation.DSMT4">
                  <p:embed/>
                </p:oleObj>
              </mc:Choice>
              <mc:Fallback>
                <p:oleObj name="Equation" r:id="rId5" imgW="16254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92896"/>
                        <a:ext cx="2376264" cy="81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804248" y="2771636"/>
            <a:ext cx="18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Θεωρητική Λύση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084168" y="2800352"/>
            <a:ext cx="648072" cy="26860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4572000" y="2080272"/>
            <a:ext cx="648072" cy="268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14 - Εικόνα" descr="13161068_10208238349968905_293137686_o.png"/>
          <p:cNvPicPr>
            <a:picLocks noChangeAspect="1"/>
          </p:cNvPicPr>
          <p:nvPr/>
        </p:nvPicPr>
        <p:blipFill>
          <a:blip r:embed="rId7" cstate="print">
            <a:lum contrast="-20000"/>
          </a:blip>
          <a:stretch>
            <a:fillRect/>
          </a:stretch>
        </p:blipFill>
        <p:spPr>
          <a:xfrm>
            <a:off x="395536" y="3356992"/>
            <a:ext cx="8280920" cy="3456384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5220072" y="2051556"/>
            <a:ext cx="388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Ισχύει η συνθήκη αντιστρεψιμότητας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7554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Για Γραμμική συνάρτηση Ενεργοποίησης και γ=1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11" name="1 - Εικόνα" descr="13351237_10208409123798144_348452187_o.png"/>
          <p:cNvPicPr/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360040" y="1340768"/>
            <a:ext cx="846043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059832" y="404664"/>
            <a:ext cx="3528392" cy="581149"/>
          </a:xfrm>
        </p:spPr>
        <p:txBody>
          <a:bodyPr/>
          <a:lstStyle/>
          <a:p>
            <a:pPr algn="ctr"/>
            <a:r>
              <a:rPr lang="el-G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Αντίστοιχο Σφάλμα</a:t>
            </a:r>
            <a:endParaRPr lang="el-G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5 - Εικόνα" descr="12953248_10207974298607786_1207658189_o.png"/>
          <p:cNvPicPr>
            <a:picLocks noGrp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179512" y="1124744"/>
            <a:ext cx="8640960" cy="532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Rectangle 6"/>
          <p:cNvSpPr/>
          <p:nvPr/>
        </p:nvSpPr>
        <p:spPr>
          <a:xfrm>
            <a:off x="1619672" y="692696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Power-Sigmoid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συνάρτηση  Ενεργοποίησης και γ=1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27 - Εικόνα" descr="2.png"/>
          <p:cNvPicPr/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323528" y="1196752"/>
            <a:ext cx="856895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5" name="83 - Εικόνα" descr="3.png"/>
          <p:cNvPicPr/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467544" y="1124744"/>
            <a:ext cx="8280920" cy="5328592"/>
          </a:xfrm>
          <a:prstGeom prst="rect">
            <a:avLst/>
          </a:prstGeom>
        </p:spPr>
      </p:pic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2195736" y="404664"/>
            <a:ext cx="5256584" cy="58114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Αντίστοιχο Σφάλμα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6 - Εικόνα" descr="error.png"/>
          <p:cNvPicPr/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323528" y="99392"/>
            <a:ext cx="8568952" cy="4481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4725144"/>
            <a:ext cx="59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  <a:latin typeface="Arial"/>
                <a:cs typeface="Arial"/>
              </a:rPr>
              <a:t>▬▬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l-GR" dirty="0" smtClean="0">
                <a:latin typeface="Arial"/>
                <a:cs typeface="Arial"/>
              </a:rPr>
              <a:t>Σφάλμα γραμμικής συνάρτησης ενεργοποίησης</a:t>
            </a:r>
            <a:r>
              <a:rPr lang="en-US" dirty="0" smtClean="0">
                <a:latin typeface="Arial"/>
                <a:cs typeface="Arial"/>
              </a:rPr>
              <a:t>. 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51723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▬▬ </a:t>
            </a:r>
            <a:r>
              <a:rPr lang="el-GR" dirty="0" smtClean="0">
                <a:latin typeface="Arial"/>
                <a:cs typeface="Arial"/>
              </a:rPr>
              <a:t>→ Σφάλμα </a:t>
            </a:r>
            <a:r>
              <a:rPr lang="en-US" dirty="0" smtClean="0">
                <a:latin typeface="Arial"/>
                <a:cs typeface="Arial"/>
              </a:rPr>
              <a:t>Power-Sigmoid </a:t>
            </a:r>
            <a:r>
              <a:rPr lang="el-GR" dirty="0" smtClean="0">
                <a:latin typeface="Arial"/>
                <a:cs typeface="Arial"/>
              </a:rPr>
              <a:t>συνάρτηση ενεργοποίησης</a:t>
            </a:r>
            <a:r>
              <a:rPr lang="en-US" dirty="0" smtClean="0">
                <a:latin typeface="Arial"/>
                <a:cs typeface="Arial"/>
              </a:rPr>
              <a:t>.</a:t>
            </a:r>
            <a:r>
              <a:rPr lang="el-GR" dirty="0" smtClean="0"/>
              <a:t>    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9752" y="692696"/>
            <a:ext cx="3672408" cy="476672"/>
          </a:xfrm>
        </p:spPr>
        <p:txBody>
          <a:bodyPr>
            <a:noAutofit/>
          </a:bodyPr>
          <a:lstStyle/>
          <a:p>
            <a:pPr algn="ctr"/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Στόχος</a:t>
            </a:r>
            <a:endParaRPr lang="el-G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  <a:sym typeface="Mathematica1Mono"/>
            </a:endParaRP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  <a:sym typeface="Mathematica1Mono"/>
              </a:rPr>
              <a:t>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Mathematica1Mono"/>
              </a:rPr>
              <a:t>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Στα πλαίσια αυτής της εργασία κατασκευάσαμε συστήματα διαφορικών εξισώσεων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:</a:t>
            </a: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Που μας βοηθάνε στον υπολογισμό του αντιστρόφου ενός σταθερού πίνακα.</a:t>
            </a:r>
          </a:p>
          <a:p>
            <a:pPr>
              <a:buFont typeface="Wingdings" pitchFamily="2" charset="2"/>
              <a:buChar char="q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Μας βοηθάνε στον υπολογισμό του αντιστρόφου ενός χρονικά μεταβαλλόμενου πίνακα.</a:t>
            </a:r>
          </a:p>
          <a:p>
            <a:pPr>
              <a:buFont typeface="Wingdings" pitchFamily="2" charset="2"/>
              <a:buChar char="q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Επιλύουν αλγεβρικά συστήματα.</a:t>
            </a:r>
          </a:p>
          <a:p>
            <a:pPr>
              <a:buNone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υπολογίζουνε τον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Drazin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αντίστροφο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ενός σταθερού πίνακα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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Mathematica1Mono"/>
              </a:rPr>
              <a:t> </a:t>
            </a: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Αναλύσαμε τα ΖΝΝ μοντέλα.</a:t>
            </a:r>
          </a:p>
          <a:p>
            <a:pPr>
              <a:buNone/>
            </a:pPr>
            <a:endParaRPr lang="en-US" sz="1900" dirty="0" smtClean="0">
              <a:latin typeface="Arial" pitchFamily="34" charset="0"/>
              <a:cs typeface="Arial" pitchFamily="34" charset="0"/>
              <a:sym typeface="Mathematica1Mono"/>
            </a:endParaRPr>
          </a:p>
          <a:p>
            <a:pPr>
              <a:buNone/>
            </a:pP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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Mathematica1Mono"/>
              </a:rPr>
              <a:t> </a:t>
            </a: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Αναφερθήκαμε στα 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Mathematica1Mono"/>
              </a:rPr>
              <a:t>GNN </a:t>
            </a: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μοντέλα.</a:t>
            </a:r>
            <a:endParaRPr lang="en-US" sz="1900" dirty="0" smtClean="0">
              <a:latin typeface="Arial" pitchFamily="34" charset="0"/>
              <a:cs typeface="Arial" pitchFamily="34" charset="0"/>
              <a:sym typeface="Mathematica1Mono"/>
            </a:endParaRPr>
          </a:p>
          <a:p>
            <a:pPr>
              <a:buNone/>
            </a:pPr>
            <a:endParaRPr lang="en-US" sz="1900" dirty="0" smtClean="0">
              <a:latin typeface="Arial" pitchFamily="34" charset="0"/>
              <a:cs typeface="Arial" pitchFamily="34" charset="0"/>
              <a:sym typeface="Mathematica1Mono"/>
            </a:endParaRPr>
          </a:p>
          <a:p>
            <a:pPr>
              <a:buNone/>
            </a:pP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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Mathematica1Mono"/>
              </a:rPr>
              <a:t> </a:t>
            </a: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Συγκρίναμε τα ΖΝΝ με τα 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Mathematica1Mono"/>
              </a:rPr>
              <a:t>GNN </a:t>
            </a: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μοντέλα.</a:t>
            </a:r>
            <a:endParaRPr lang="en-US" sz="1900" dirty="0" smtClean="0">
              <a:latin typeface="Arial" pitchFamily="34" charset="0"/>
              <a:cs typeface="Arial" pitchFamily="34" charset="0"/>
              <a:sym typeface="Mathematica1Mono"/>
            </a:endParaRPr>
          </a:p>
          <a:p>
            <a:pPr>
              <a:buNone/>
            </a:pPr>
            <a:endParaRPr lang="el-GR" sz="1900" dirty="0" smtClean="0">
              <a:latin typeface="Arial" pitchFamily="34" charset="0"/>
              <a:cs typeface="Arial" pitchFamily="34" charset="0"/>
              <a:sym typeface="Mathematica1Mono"/>
            </a:endParaRPr>
          </a:p>
          <a:p>
            <a:pPr>
              <a:buNone/>
            </a:pPr>
            <a:r>
              <a:rPr lang="el-GR" sz="1900" dirty="0" smtClean="0">
                <a:latin typeface="Arial" pitchFamily="34" charset="0"/>
                <a:cs typeface="Arial" pitchFamily="34" charset="0"/>
                <a:sym typeface="Mathematica1Mono"/>
              </a:rPr>
              <a:t>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Mathematica1Mono"/>
              </a:rPr>
              <a:t>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Κάναμε προσομοίωση στο περιβάλλον του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2474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Power sigmoid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γ=1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13" name="83 - Εικόνα" descr="3.png"/>
          <p:cNvPicPr/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880933" y="404664"/>
            <a:ext cx="5263067" cy="3210127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0" y="507589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Power sigmoid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γ=10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95 - Εικόνα" descr="5.png"/>
          <p:cNvPicPr/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851920" y="3789040"/>
            <a:ext cx="5292080" cy="3068960"/>
          </a:xfrm>
          <a:prstGeom prst="rect">
            <a:avLst/>
          </a:prstGeom>
        </p:spPr>
      </p:pic>
      <p:sp>
        <p:nvSpPr>
          <p:cNvPr id="16" name="15 - Δεξιό βέλος"/>
          <p:cNvSpPr/>
          <p:nvPr/>
        </p:nvSpPr>
        <p:spPr>
          <a:xfrm>
            <a:off x="3059832" y="1196752"/>
            <a:ext cx="504056" cy="34061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Δεξιό βέλος"/>
          <p:cNvSpPr/>
          <p:nvPr/>
        </p:nvSpPr>
        <p:spPr>
          <a:xfrm>
            <a:off x="3131840" y="5104608"/>
            <a:ext cx="504056" cy="34061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7554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Εφαρμογή για </a:t>
            </a:r>
            <a:r>
              <a:rPr lang="el-GR" b="1" u="sng" dirty="0" err="1" smtClean="0">
                <a:latin typeface="Arial" pitchFamily="34" charset="0"/>
                <a:cs typeface="Arial" pitchFamily="34" charset="0"/>
              </a:rPr>
              <a:t>πολυωνυμικούς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 πίνακας</a:t>
            </a:r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600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Να υπολογιστεί ο αντίστροφος του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πολυωνυμικού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πίνακα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3131840" y="2276872"/>
          <a:ext cx="273630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3" imgW="1244520" imgH="736560" progId="Equation.DSMT4">
                  <p:embed/>
                </p:oleObj>
              </mc:Choice>
              <mc:Fallback>
                <p:oleObj name="Equation" r:id="rId3" imgW="1244520" imgH="736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276872"/>
                        <a:ext cx="2736304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0" y="43651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Με εφαρμογή της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Power sigmoid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γ=100 παίρνουμε τα παρακάτω γραφικά αποτελέσματα στο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20688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Λύση</a:t>
            </a:r>
            <a:endParaRPr lang="el-G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372200" y="3356992"/>
            <a:ext cx="2771800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804248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Λύση ΖΝΝ δικτύου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9" name="24 - Εικόνα" descr="13340599_10208407263391635_1257646799_o (1).png"/>
          <p:cNvPicPr/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1196752"/>
            <a:ext cx="6156176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20688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Σφάλμα</a:t>
            </a:r>
            <a:endParaRPr lang="el-G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97 - Εικόνα" descr="7.png"/>
          <p:cNvPicPr/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251520" y="1196752"/>
            <a:ext cx="6048672" cy="566124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300192" y="3645024"/>
            <a:ext cx="28438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308304" y="4077072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||Ε(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)||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F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608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ΖΝΝ μοντέλο μπορεί να εφαρμοστεί για οποιοδήποτε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πολυωνυμικό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πίνακα;;;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6926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Απάντηση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OXI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1558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Αιτιολόγηση</a:t>
            </a:r>
          </a:p>
          <a:p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" y="184482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Έστω ότι θέλουμε να υπολογίσουμε τον αντίστροφο του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πολυωνυμικού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πίνακα Α(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με τύπο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2699792" y="2636912"/>
          <a:ext cx="3456384" cy="7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Equation" r:id="rId3" imgW="2705040" imgH="457200" progId="Equation.DSMT4">
                  <p:embed/>
                </p:oleObj>
              </mc:Choice>
              <mc:Fallback>
                <p:oleObj name="Equation" r:id="rId3" imgW="27050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636912"/>
                        <a:ext cx="3456384" cy="732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2987824" y="4365104"/>
          <a:ext cx="3168352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Equation" r:id="rId5" imgW="1307880" imgH="228600" progId="Equation.DSMT4">
                  <p:embed/>
                </p:oleObj>
              </mc:Choice>
              <mc:Fallback>
                <p:oleObj name="Equation" r:id="rId5" imgW="1307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365104"/>
                        <a:ext cx="3168352" cy="372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717032"/>
            <a:ext cx="214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ιδιοτιμές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494116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δεν ισχύει η συνθήκη αντιστρεψιμότητας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μηδενίζονται για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και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οι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ιδιοτιμές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25</a:t>
            </a:fld>
            <a:endParaRPr lang="el-GR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>
            <a:off x="2483768" y="5373216"/>
            <a:ext cx="1080120" cy="83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3888" y="6021288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latin typeface="Arial" pitchFamily="34" charset="0"/>
                <a:cs typeface="Arial" pitchFamily="34" charset="0"/>
              </a:rPr>
              <a:t>Δε γενικεύονται 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πολυωνυμικούς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πίνακες.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1403648" y="4005064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0529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Πλεονεκτήματα ΖΝΝ μοντέλων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Δίνουνε γρήγορα αποτελέσματα για μικρή τιμή του γ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Τα προτιμούμε για αντιστροφή χρονικά μεταβαλλόμενων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πινάκων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(που ικανοποιούν τη συνθήκη αντιστρεψιμότητας), λόγω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καλής σύγκλισης θεωρητικής με προσεγγιστικής λύσης.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Μπορούν να εφαρμοστούν και για σταθερό πίνακα με μεγάλο αριθμό κατάστασης.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Μειονέκτημα ΖΝΝ μοντέλων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Λόγω της συνθήκης αντιστρεψιμότητας δεν μπορούν να εφαρμοστούν για την αντιστροφή οποιοδήποτε χρονικά μεταβαλλόμενου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πολυωνυμικό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πίνακα.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0" y="76760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GNN (Gradient Neural Network) </a:t>
            </a:r>
            <a:r>
              <a:rPr kumimoji="0" lang="el-GR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για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σταθερούς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πίνακες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2699792" y="1556792"/>
          <a:ext cx="316835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556792"/>
                        <a:ext cx="3168352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3347864" y="2996952"/>
          <a:ext cx="165618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Equation" r:id="rId5" imgW="876240" imgH="393480" progId="Equation.DSMT4">
                  <p:embed/>
                </p:oleObj>
              </mc:Choice>
              <mc:Fallback>
                <p:oleObj name="Equation" r:id="rId5" imgW="8762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996952"/>
                        <a:ext cx="1656184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4067944" y="2090552"/>
            <a:ext cx="216024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3203848" y="4437112"/>
          <a:ext cx="214285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Equation" r:id="rId7" imgW="1549080" imgH="228600" progId="Equation.DSMT4">
                  <p:embed/>
                </p:oleObj>
              </mc:Choice>
              <mc:Fallback>
                <p:oleObj name="Equation" r:id="rId7" imgW="15490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437112"/>
                        <a:ext cx="2142852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067944" y="3458704"/>
            <a:ext cx="216024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0" y="58180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Πρόταση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Αν ο πίνακας Α είναι ομαλός, τότε ο πίνακας κατάστασης του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GNN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μοντέλου συγκλίνει  στο θεωρητικό αντίστροφο του πίνακα Α.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971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Πρόταση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Αν ο σταθερός πίνακας Α είναι ομαλός τότε το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GNN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νευρωνικό δίκτυο είναι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ασυμπτωτικά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ευσταθές   </a:t>
            </a:r>
            <a:r>
              <a:rPr lang="el-GR" b="1" u="sng" dirty="0" smtClean="0"/>
              <a:t> 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162880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Συνάρτηση σφάλματος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868144" y="1720232"/>
            <a:ext cx="576064" cy="196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Left Arrow 14"/>
          <p:cNvSpPr/>
          <p:nvPr/>
        </p:nvSpPr>
        <p:spPr>
          <a:xfrm>
            <a:off x="5220072" y="3140968"/>
            <a:ext cx="1800200" cy="2880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7020272" y="313167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GNN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μοντέλο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7" grpId="0"/>
      <p:bldP spid="8" grpId="0" animBg="1"/>
      <p:bldP spid="10" grpId="0" animBg="1"/>
      <p:bldP spid="13" grpId="0"/>
      <p:bldP spid="14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87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 smtClean="0">
                <a:latin typeface="Arial" pitchFamily="34" charset="0"/>
                <a:cs typeface="Arial" pitchFamily="34" charset="0"/>
              </a:rPr>
              <a:t>1]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Χρόνος σύγκλισης στη θεωρητική λύση μετά από χρόνο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3635896" y="1556792"/>
          <a:ext cx="1584176" cy="69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0" name="Equation" r:id="rId3" imgW="863225" imgH="469696" progId="Equation.DSMT4">
                  <p:embed/>
                </p:oleObj>
              </mc:Choice>
              <mc:Fallback>
                <p:oleObj name="Equation" r:id="rId3" imgW="863225" imgH="469696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556792"/>
                        <a:ext cx="1584176" cy="695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92080" y="170080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0" y="28529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 smtClean="0">
                <a:latin typeface="Arial" pitchFamily="34" charset="0"/>
                <a:cs typeface="Arial" pitchFamily="34" charset="0"/>
              </a:rPr>
              <a:t>2]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Αυξάνοντας τη τιμή της παραμέτρου γ, αυξάνουμε τη ταχύτητα σύγκλισης του δικτύου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3794557"/>
            <a:ext cx="4171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Παράδειγμα</a:t>
            </a: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Να βρεθεί ο αντίστροφος του πίνακα Α: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2627784" y="4508500"/>
          <a:ext cx="4545013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1" name="Equation" r:id="rId5" imgW="2755800" imgH="1371600" progId="Equation.DSMT4">
                  <p:embed/>
                </p:oleObj>
              </mc:Choice>
              <mc:Fallback>
                <p:oleObj name="Equation" r:id="rId5" imgW="2755800" imgH="1371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508500"/>
                        <a:ext cx="4545013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5 - Εικόνα" descr="znnconstant.png"/>
          <p:cNvPicPr/>
          <p:nvPr/>
        </p:nvPicPr>
        <p:blipFill>
          <a:blip r:embed="rId3" cstate="print">
            <a:lum contrast="-10000"/>
          </a:blip>
          <a:srcRect t="16832"/>
          <a:stretch>
            <a:fillRect/>
          </a:stretch>
        </p:blipFill>
        <p:spPr>
          <a:xfrm>
            <a:off x="70992" y="1052736"/>
            <a:ext cx="5509120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160" y="620688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Στο </a:t>
            </a:r>
            <a:r>
              <a:rPr lang="en-US" sz="2000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έχουμε τα παρακάτω αποτελέσματα</a:t>
            </a:r>
            <a:endParaRPr lang="el-GR" sz="20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5616624" y="2420888"/>
          <a:ext cx="349188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0" name="Equation" r:id="rId4" imgW="3340080" imgH="1371600" progId="Equation.DSMT4">
                  <p:embed/>
                </p:oleObj>
              </mc:Choice>
              <mc:Fallback>
                <p:oleObj name="Equation" r:id="rId4" imgW="3340080" imgH="137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624" y="2420888"/>
                        <a:ext cx="3491880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230144" y="1052736"/>
            <a:ext cx="79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27728" y="1412776"/>
            <a:ext cx="196600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688632" y="4869160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Παρατήρηση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GNN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μοντέλο δίνει καλά αποτελέσματα μόνο για πίνακες που είναι σε καλή κατάσταση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-85165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90872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u="sng" dirty="0" smtClean="0">
                <a:latin typeface="Arial" pitchFamily="34" charset="0"/>
                <a:cs typeface="Arial" pitchFamily="34" charset="0"/>
              </a:rPr>
              <a:t>Ορισμός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Τεχνητά νευρωνικά δίκτυα είναι η μαθηματική προσομοίωση του ανθρωπίνου εγκεφάλου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17 - Εικόνα" descr="dunamiko_diktyo.gif"/>
          <p:cNvPicPr/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5229200"/>
            <a:ext cx="388843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8 - Εικόνα" descr="statiko_diktyo.png"/>
          <p:cNvPicPr/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5220072" y="5301208"/>
            <a:ext cx="37444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59832" y="54868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Βασικοί ορισμοί</a:t>
            </a:r>
            <a:endParaRPr lang="el-G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1" name="15 - Εικόνα" descr="diktuo.pollaplon.stromatn.jpg"/>
          <p:cNvPicPr/>
          <p:nvPr/>
        </p:nvPicPr>
        <p:blipFill>
          <a:blip r:embed="rId4" cstate="print">
            <a:lum contrast="-10000"/>
          </a:blip>
          <a:srcRect l="4423" t="920" r="9248" b="920"/>
          <a:stretch>
            <a:fillRect/>
          </a:stretch>
        </p:blipFill>
        <p:spPr bwMode="auto">
          <a:xfrm>
            <a:off x="1475656" y="1628800"/>
            <a:ext cx="62646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- Ευθύγραμμο βέλος σύνδεσης"/>
          <p:cNvCxnSpPr>
            <a:stCxn id="11" idx="2"/>
            <a:endCxn id="23" idx="0"/>
          </p:cNvCxnSpPr>
          <p:nvPr/>
        </p:nvCxnSpPr>
        <p:spPr>
          <a:xfrm>
            <a:off x="4608004" y="4437112"/>
            <a:ext cx="25562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>
            <a:stCxn id="11" idx="2"/>
            <a:endCxn id="21" idx="0"/>
          </p:cNvCxnSpPr>
          <p:nvPr/>
        </p:nvCxnSpPr>
        <p:spPr>
          <a:xfrm flipH="1">
            <a:off x="2267744" y="4437112"/>
            <a:ext cx="23402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1043608" y="47971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Δυναμικά Δίκτυα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5724128" y="48691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Στατικά Δίκτυα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063333" y="16288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43808" y="1772816"/>
            <a:ext cx="3384376" cy="4126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355164" y="16288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A(t) ?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7273" y="1196752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GNN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8529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 K. Zhang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έκανε ανάλυση σφάλματος για το παραπάνω μοντέλο και απέδειξε ότι το σφάλμα του παραπάνω μοντέλου τείνει σε μία τιμή κοντά στο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0 αλλά δε γίνεται 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0" y="105563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GNN</a:t>
            </a:r>
            <a:r>
              <a:rPr kumimoji="0" lang="el-GR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Gradient Neural Network</a:t>
            </a:r>
            <a:r>
              <a:rPr kumimoji="0" lang="el-GR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για χρονικά μεταβαλλόμενους πίνακες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1187624" y="2594620"/>
          <a:ext cx="3024336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8" name="Equation" r:id="rId3" imgW="1828800" imgH="228600" progId="Equation.DSMT4">
                  <p:embed/>
                </p:oleObj>
              </mc:Choice>
              <mc:Fallback>
                <p:oleObj name="Equation" r:id="rId3" imgW="18288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594620"/>
                        <a:ext cx="3024336" cy="40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/>
          <p:cNvSpPr/>
          <p:nvPr/>
        </p:nvSpPr>
        <p:spPr>
          <a:xfrm flipV="1">
            <a:off x="4211960" y="2708920"/>
            <a:ext cx="978408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220072" y="26276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GNN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μοντέλο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3646765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Συνθήκη Αντιστρεψιμότητας (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GNN 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μοντέλα)</a:t>
            </a: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995772"/>
            <a:ext cx="5651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Υπάρχει θετικός πραγματικός αριθμός α τέτοιος ώστε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2699792" y="4437112"/>
          <a:ext cx="390148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9" name="Equation" r:id="rId5" imgW="2145960" imgH="304560" progId="Equation.DSMT4">
                  <p:embed/>
                </p:oleObj>
              </mc:Choice>
              <mc:Fallback>
                <p:oleObj name="Equation" r:id="rId5" imgW="21459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437112"/>
                        <a:ext cx="390148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1" grpId="0"/>
      <p:bldP spid="6" grpId="0" animBg="1"/>
      <p:bldP spid="7" grpId="0"/>
      <p:bldP spid="1689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620688"/>
            <a:ext cx="3190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GNN </a:t>
            </a:r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στο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Matlab</a:t>
            </a:r>
            <a:endParaRPr lang="el-GR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3995936" y="1268760"/>
            <a:ext cx="360040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8 - Εικόνα" descr="13148283_10208232424260766_1300619424_o (1)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67311"/>
            <a:ext cx="9144000" cy="4058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4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Συγκριτική Μελέτη </a:t>
            </a:r>
            <a:r>
              <a:rPr lang="en-US" sz="3200" dirty="0" smtClean="0"/>
              <a:t>GNN-ZNN</a:t>
            </a:r>
            <a:endParaRPr lang="el-GR" sz="3200" dirty="0"/>
          </a:p>
        </p:txBody>
      </p:sp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0" y="127050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Έστω ότι θέλουμε να συγκρίνουμε τις δύο μεθόδους για τον υπολογισμό του αντιστρόφου του χρονικά μεταβαλλόμενου πίνακα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Α(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με  τύπο: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3635896" y="1916187"/>
          <a:ext cx="24177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0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916187"/>
                        <a:ext cx="241776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111 - Εικόνα" descr="cosnorm.png"/>
          <p:cNvPicPr/>
          <p:nvPr/>
        </p:nvPicPr>
        <p:blipFill>
          <a:blip r:embed="rId5" cstate="print">
            <a:lum contrast="-10000"/>
          </a:blip>
          <a:stretch>
            <a:fillRect/>
          </a:stretch>
        </p:blipFill>
        <p:spPr>
          <a:xfrm>
            <a:off x="0" y="2688732"/>
            <a:ext cx="8460432" cy="38366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1605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  <a:latin typeface="Arial"/>
                <a:cs typeface="Arial"/>
              </a:rPr>
              <a:t>▬▬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l-GR" dirty="0" smtClean="0">
                <a:latin typeface="Arial"/>
                <a:cs typeface="Arial"/>
              </a:rPr>
              <a:t>Σφάλμα </a:t>
            </a:r>
            <a:r>
              <a:rPr lang="en-US" dirty="0" smtClean="0">
                <a:latin typeface="Arial"/>
                <a:cs typeface="Arial"/>
              </a:rPr>
              <a:t>GNN </a:t>
            </a:r>
            <a:r>
              <a:rPr lang="el-GR" dirty="0" smtClean="0">
                <a:latin typeface="Arial"/>
                <a:cs typeface="Arial"/>
              </a:rPr>
              <a:t>μοντέλου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3654152" y="651605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>
                <a:solidFill>
                  <a:schemeClr val="tx2"/>
                </a:solidFill>
                <a:latin typeface="Arial"/>
                <a:cs typeface="Arial"/>
              </a:rPr>
              <a:t>▬▬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l-GR" dirty="0" smtClean="0">
                <a:latin typeface="Arial"/>
                <a:cs typeface="Arial"/>
              </a:rPr>
              <a:t>Σφάλμα ΖΝΝ μοντέλου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l-G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817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764704"/>
            <a:ext cx="314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Συμπεράσματα</a:t>
            </a:r>
            <a:endParaRPr lang="el-G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-36512" y="1628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Ο σχεδιασμός των ΖΝΝ στηρίζεται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στο μηδενισμό του σφάλματος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2843808" y="2420888"/>
          <a:ext cx="151216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7" name="Equation" r:id="rId3" imgW="1117600" imgH="279400" progId="Equation.DSMT4">
                  <p:embed/>
                </p:oleObj>
              </mc:Choice>
              <mc:Fallback>
                <p:oleObj name="Equation" r:id="rId3" imgW="1117600" imgH="279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420888"/>
                        <a:ext cx="1512168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73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-36512" y="3347700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l-GR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Τα ΖΝΝ δίνουν καλύτερα αποτελέσματα από τα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GNN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508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ZNN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μοντέλα να εμφανίζουν γρηγορότερη σύγκλιση από τα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GNN.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(λόγω της χρησιμοποίησης διαφορετικών συναρτήσεων ενεργοποίησης).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34</a:t>
            </a:fld>
            <a:endParaRPr lang="el-GR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020272" y="1713632"/>
          <a:ext cx="1296144" cy="27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8" name="Equation" r:id="rId5" imgW="799920" imgH="203040" progId="Equation.DSMT4">
                  <p:embed/>
                </p:oleObj>
              </mc:Choice>
              <mc:Fallback>
                <p:oleObj name="Equation" r:id="rId5" imgW="7999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713632"/>
                        <a:ext cx="1296144" cy="27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-36512" y="24226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Ενώ τα 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GNN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στη νόρμα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7154" grpId="0"/>
      <p:bldP spid="177156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5" name="4 - Εικόνα" descr="FUNC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712968" cy="540060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95536" y="69269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Διαφορές ΖΝΝ-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ΝΝ Μοντέλων</a:t>
            </a:r>
            <a:endParaRPr lang="el-G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0" y="693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692696"/>
            <a:ext cx="386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Drazin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Αντίστροφος</a:t>
            </a:r>
            <a:endParaRPr lang="el-GR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91516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Έστω 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          </a:t>
            </a:r>
          </a:p>
          <a:p>
            <a:endParaRPr lang="el-GR" dirty="0" smtClean="0">
              <a:sym typeface="Mathematica1"/>
            </a:endParaRPr>
          </a:p>
          <a:p>
            <a:r>
              <a:rPr lang="el-GR" dirty="0" smtClean="0">
                <a:sym typeface="Mathematica1"/>
              </a:rPr>
              <a:t> </a:t>
            </a:r>
            <a:endParaRPr lang="el-GR" dirty="0"/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3491880" y="2204864"/>
          <a:ext cx="266429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5" name="Equation" r:id="rId3" imgW="1460160" imgH="228600" progId="Equation.DSMT4">
                  <p:embed/>
                </p:oleObj>
              </mc:Choice>
              <mc:Fallback>
                <p:oleObj name="Equation" r:id="rId3" imgW="1460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204864"/>
                        <a:ext cx="2664296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277163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καλείται δείκτης του πίνακα Α και συμβολίζεται με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)=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k.</a:t>
            </a:r>
            <a:endParaRPr lang="el-G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3275692"/>
            <a:ext cx="902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Τότε ο πίνακας 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Mathematica1" pitchFamily="2" charset="2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Mathematica1" pitchFamily="2" charset="2"/>
              </a:rPr>
              <a:t>που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Mathematica1" pitchFamily="2" charset="2"/>
              </a:rPr>
              <a:t> ικανοποιεί τις εξής ιδιότητες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Mathematica1" pitchFamily="2" charset="2"/>
              </a:rPr>
              <a:t>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Mathematica1" pitchFamily="2" charset="2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1033438" y="1700808"/>
          <a:ext cx="730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6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38" y="1700808"/>
                        <a:ext cx="730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3635896" y="3746748"/>
          <a:ext cx="2520280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7" name="Equation" r:id="rId7" imgW="1562040" imgH="228600" progId="Equation.DSMT4">
                  <p:embed/>
                </p:oleObj>
              </mc:Choice>
              <mc:Fallback>
                <p:oleObj name="Equation" r:id="rId7" imgW="15620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746748"/>
                        <a:ext cx="2520280" cy="40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8" name="Object 10"/>
          <p:cNvGraphicFramePr>
            <a:graphicFrameLocks noChangeAspect="1"/>
          </p:cNvGraphicFramePr>
          <p:nvPr/>
        </p:nvGraphicFramePr>
        <p:xfrm>
          <a:off x="4283968" y="4221088"/>
          <a:ext cx="115212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8" name="Equation" r:id="rId9" imgW="660240" imgH="164880" progId="Equation.DSMT4">
                  <p:embed/>
                </p:oleObj>
              </mc:Choice>
              <mc:Fallback>
                <p:oleObj name="Equation" r:id="rId9" imgW="660240" imgH="164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221088"/>
                        <a:ext cx="1152128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9" name="Object 11"/>
          <p:cNvGraphicFramePr>
            <a:graphicFrameLocks noChangeAspect="1"/>
          </p:cNvGraphicFramePr>
          <p:nvPr/>
        </p:nvGraphicFramePr>
        <p:xfrm>
          <a:off x="4283968" y="4653136"/>
          <a:ext cx="122413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9" name="Equation" r:id="rId11" imgW="660240" imgH="164880" progId="Equation.DSMT4">
                  <p:embed/>
                </p:oleObj>
              </mc:Choice>
              <mc:Fallback>
                <p:oleObj name="Equation" r:id="rId11" imgW="660240" imgH="164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653136"/>
                        <a:ext cx="1224136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1664" y="5219908"/>
            <a:ext cx="5722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καλείται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Drazin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αντίστροφος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και συμβολίζεται με Χ=Α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6629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Εάν ο πίνακας Α είναι ομαλός τότε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)=0 και Α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=Α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αλλιώς, εάν ο πίνακας Α είναι μη-ομαλός τότε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≥1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1619672" y="1702549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Ο ελάχιστος μη αρνητικός ακέραιος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Mathematica1"/>
              </a:rPr>
              <a:t>k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 για τον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οποίο ισχύει</a:t>
            </a:r>
            <a:r>
              <a:rPr lang="en-US" dirty="0" smtClean="0">
                <a:sym typeface="Mathematica1"/>
              </a:rPr>
              <a:t>:</a:t>
            </a:r>
            <a:r>
              <a:rPr lang="el-GR" dirty="0" smtClean="0">
                <a:sym typeface="Mathematica1"/>
              </a:rPr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6374" grpId="0"/>
      <p:bldP spid="186380" grpId="0"/>
      <p:bldP spid="19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</a:rPr>
              <a:t>Κατασκευή Δικτύου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491880" y="1052736"/>
          <a:ext cx="201622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9" name="Equation" r:id="rId3" imgW="1015920" imgH="203040" progId="Equation.DSMT4">
                  <p:embed/>
                </p:oleObj>
              </mc:Choice>
              <mc:Fallback>
                <p:oleObj name="Equation" r:id="rId3" imgW="10159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052736"/>
                        <a:ext cx="2016224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Επιλέγουμε τη πρώτη εξίσωση πινάκων του ορισμού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2771800" y="1484784"/>
          <a:ext cx="3600400" cy="82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0" name="Equation" r:id="rId5" imgW="2450880" imgH="495000" progId="Equation.DSMT4">
                  <p:embed/>
                </p:oleObj>
              </mc:Choice>
              <mc:Fallback>
                <p:oleObj name="Equation" r:id="rId5" imgW="24508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484784"/>
                        <a:ext cx="3600400" cy="823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772816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Συνάρτηση σφάλματος</a:t>
            </a:r>
            <a:r>
              <a:rPr lang="en-US" dirty="0" smtClean="0"/>
              <a:t>: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endParaRPr lang="el-GR" sz="2000" dirty="0"/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059832" y="2276872"/>
          <a:ext cx="2448272" cy="62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1" name="Equation" r:id="rId7" imgW="1155600" imgH="393480" progId="Equation.DSMT4">
                  <p:embed/>
                </p:oleObj>
              </mc:Choice>
              <mc:Fallback>
                <p:oleObj name="Equation" r:id="rId7" imgW="11556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276872"/>
                        <a:ext cx="2448272" cy="628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Εφαρμόζοντας το μοντέλο </a:t>
            </a:r>
            <a:r>
              <a:rPr lang="el-GR" dirty="0" smtClean="0">
                <a:latin typeface="Arial"/>
                <a:cs typeface="Arial"/>
              </a:rPr>
              <a:t>→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24944"/>
            <a:ext cx="661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Καταλήγουμε στο  παρακάτω σύστημα διαφορικών εξισώσεων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3130550" y="3429000"/>
          <a:ext cx="30257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2" name="Equation" r:id="rId9" imgW="1765080" imgH="634680" progId="Equation.DSMT4">
                  <p:embed/>
                </p:oleObj>
              </mc:Choice>
              <mc:Fallback>
                <p:oleObj name="Equation" r:id="rId9" imgW="176508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429000"/>
                        <a:ext cx="30257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4365104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Πρόταση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7251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Αν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είναι το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ιδιοδιάνυσμα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της αντίστοιχης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ιδιοτιμής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C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 του πίνακα Α τότε το 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x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είναι ένα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Mathematica1"/>
              </a:rPr>
              <a:t>ιδιοδιάνυσμα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 του πίνακα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της αντίστοιχης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ιδιοτιμής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λ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κάθε ακέραιο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≥0.</a:t>
            </a:r>
          </a:p>
          <a:p>
            <a:pPr algn="just"/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403" name="Object 11"/>
          <p:cNvGraphicFramePr>
            <a:graphicFrameLocks noChangeAspect="1"/>
          </p:cNvGraphicFramePr>
          <p:nvPr/>
        </p:nvGraphicFramePr>
        <p:xfrm>
          <a:off x="2699792" y="6048672"/>
          <a:ext cx="4392488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3" name="Equation" r:id="rId11" imgW="2539800" imgH="482400" progId="Equation.DSMT4">
                  <p:embed/>
                </p:oleObj>
              </mc:Choice>
              <mc:Fallback>
                <p:oleObj name="Equation" r:id="rId11" imgW="2539800" imgH="48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6048672"/>
                        <a:ext cx="4392488" cy="8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00192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517232"/>
            <a:ext cx="2475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Παρατήρηση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Από την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έχουμε ότι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2" grpId="0"/>
      <p:bldP spid="19" grpId="0"/>
      <p:bldP spid="21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Λήμμα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1277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Έστω ο μη ομαλός πίνακας Α με φάσμα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σ(Α)={λ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,…,λ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} και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≥0. Υποθέτουμε ότι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3059832" y="1772816"/>
          <a:ext cx="324036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0" name="Equation" r:id="rId3" imgW="1726920" imgH="253800" progId="Equation.DSMT4">
                  <p:embed/>
                </p:oleObj>
              </mc:Choice>
              <mc:Fallback>
                <p:oleObj name="Equation" r:id="rId3" imgW="17269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772816"/>
                        <a:ext cx="324036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2132856"/>
            <a:ext cx="1322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Τότε ισχύει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3578225" y="2335213"/>
          <a:ext cx="2057400" cy="66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1" name="Equation" r:id="rId5" imgW="876240" imgH="317160" progId="Equation.DSMT4">
                  <p:embed/>
                </p:oleObj>
              </mc:Choice>
              <mc:Fallback>
                <p:oleObj name="Equation" r:id="rId5" imgW="87624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2335213"/>
                        <a:ext cx="2057400" cy="661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5811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Θεώρημα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0" y="494116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Έστω ο πίνακας 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σ(Α)={λ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,…,λ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}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 φάσμα του πίνακα και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≥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 Υποθέτουμε ότι ικανοποιείται η συνθήκη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τότε η έκφραση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παράγει τον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Drazin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Inverse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δηλαδή: </a:t>
            </a:r>
          </a:p>
          <a:p>
            <a:pPr algn="just"/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184482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969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Από  την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το παραπάνω λήμμα καταλήγουμε στη παρακάτω αναπαράσταση για το όριο                    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539552" y="3284984"/>
          <a:ext cx="1296144" cy="42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2" name="Equation" r:id="rId7" imgW="977760" imgH="279360" progId="Equation.DSMT4">
                  <p:embed/>
                </p:oleObj>
              </mc:Choice>
              <mc:Fallback>
                <p:oleObj name="Equation" r:id="rId7" imgW="97776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84984"/>
                        <a:ext cx="1296144" cy="423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2987824" y="3573016"/>
          <a:ext cx="316835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3" name="Equation" r:id="rId9" imgW="1955520" imgH="482400" progId="Equation.DSMT4">
                  <p:embed/>
                </p:oleObj>
              </mc:Choice>
              <mc:Fallback>
                <p:oleObj name="Equation" r:id="rId9" imgW="19555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73016"/>
                        <a:ext cx="3168352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28184" y="3789040"/>
            <a:ext cx="5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8424" name="Object 8"/>
          <p:cNvGraphicFramePr>
            <a:graphicFrameLocks noChangeAspect="1"/>
          </p:cNvGraphicFramePr>
          <p:nvPr/>
        </p:nvGraphicFramePr>
        <p:xfrm>
          <a:off x="3995936" y="5805264"/>
          <a:ext cx="115212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4" name="Equation" r:id="rId11" imgW="507960" imgH="190440" progId="Equation.DSMT4">
                  <p:embed/>
                </p:oleObj>
              </mc:Choice>
              <mc:Fallback>
                <p:oleObj name="Equation" r:id="rId11" imgW="50796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805264"/>
                        <a:ext cx="115212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8419" grpId="0"/>
      <p:bldP spid="9" grpId="0"/>
      <p:bldP spid="13" grpId="0"/>
      <p:bldP spid="14" grpId="0"/>
      <p:bldP spid="10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496" y="15567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Στόχος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Στόχος μας είναι να βρούμε εκείνο τον ακέραιο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τον οποίο ο πίνακας  Α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+1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έχει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 μη-αρνητικό πραγματικό μέρος. Δηλαδή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l-GR" dirty="0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3419872" y="2497212"/>
          <a:ext cx="2880320" cy="42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Equation" r:id="rId3" imgW="1612800" imgH="279360" progId="Equation.DSMT4">
                  <p:embed/>
                </p:oleObj>
              </mc:Choice>
              <mc:Fallback>
                <p:oleObj name="Equation" r:id="rId3" imgW="16128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497212"/>
                        <a:ext cx="2880320" cy="427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097991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 smtClean="0">
                <a:latin typeface="Arial" pitchFamily="34" charset="0"/>
                <a:cs typeface="Arial" pitchFamily="34" charset="0"/>
              </a:rPr>
              <a:t>Περιπτώσεις</a:t>
            </a:r>
          </a:p>
          <a:p>
            <a:pPr algn="just"/>
            <a:r>
              <a:rPr lang="en-US" b="1" u="sng" dirty="0" smtClean="0">
                <a:latin typeface="Arial" pitchFamily="34" charset="0"/>
                <a:cs typeface="Arial" pitchFamily="34" charset="0"/>
              </a:rPr>
              <a:t>C1: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λ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  </a:t>
            </a:r>
          </a:p>
          <a:p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C2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λ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m+1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άρτιος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C3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+1 ικανοποιεί 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+1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{4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    φ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Arg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l-GR" baseline="30000" dirty="0" smtClean="0">
                <a:latin typeface="Arial" pitchFamily="34" charset="0"/>
                <a:cs typeface="Arial" pitchFamily="34" charset="0"/>
                <a:sym typeface="Mathematica1"/>
              </a:rPr>
              <a:t>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C4:</a:t>
            </a:r>
            <a:r>
              <a:rPr lang="el-GR" dirty="0" smtClean="0"/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ικανοποιεί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39</a:t>
            </a:fld>
            <a:endParaRPr lang="el-GR"/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1835696" y="5229200"/>
          <a:ext cx="273630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Equation" r:id="rId5" imgW="1688760" imgH="304560" progId="Equation.DSMT4">
                  <p:embed/>
                </p:oleObj>
              </mc:Choice>
              <mc:Fallback>
                <p:oleObj name="Equation" r:id="rId5" imgW="168876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229200"/>
                        <a:ext cx="2736304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2483768" y="5911428"/>
          <a:ext cx="2736304" cy="68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Equation" r:id="rId7" imgW="2387520" imgH="469800" progId="Equation.DSMT4">
                  <p:embed/>
                </p:oleObj>
              </mc:Choice>
              <mc:Fallback>
                <p:oleObj name="Equation" r:id="rId7" imgW="23875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911428"/>
                        <a:ext cx="2736304" cy="685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517232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m+1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ικανοποιεί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31640" y="5805264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3568" y="4797152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-36512" y="9807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Το δίκτυο  είναι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ασυμπτωτικά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ευσταθές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0" y="980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u="sng" dirty="0" smtClean="0">
                <a:latin typeface="Arial" pitchFamily="34" charset="0"/>
                <a:cs typeface="Arial" pitchFamily="34" charset="0"/>
              </a:rPr>
              <a:t>Ορισμός</a:t>
            </a:r>
          </a:p>
          <a:p>
            <a:pPr algn="just"/>
            <a:r>
              <a:rPr lang="el-GR" i="1" dirty="0" smtClean="0">
                <a:latin typeface="Arial" pitchFamily="34" charset="0"/>
                <a:cs typeface="Arial" pitchFamily="34" charset="0"/>
              </a:rPr>
              <a:t>ΤΝΔ πρόσθιας τροφοδότησης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είναι δίκτυα στα οποία το σήμα διαδίδεται έτσι ώστε να μην υπάρχει νευρώνας που η έξοδος του είναι είσοδος κάποιου νευρώνα του ίδιου ή προηγουμένου στρώματος.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227687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Ορισμός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Στα δίκτυα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με ανατροφοδότηση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τα σήματα ταξιδεύουν και προς τις δύο κατευθύνσεις καθώς υπάρχουν βρόγχοι στο δίκτυο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4 - Εικόνα" descr="11071889_10205298828362702_964215322_o.jpg"/>
          <p:cNvPicPr/>
          <p:nvPr/>
        </p:nvPicPr>
        <p:blipFill>
          <a:blip r:embed="rId2" cstate="print">
            <a:lum bright="-10000"/>
          </a:blip>
          <a:srcRect l="1026" t="1742" r="7692" b="5225"/>
          <a:stretch>
            <a:fillRect/>
          </a:stretch>
        </p:blipFill>
        <p:spPr bwMode="auto">
          <a:xfrm>
            <a:off x="1043608" y="3573016"/>
            <a:ext cx="67687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Έστω ο πίνακας Α με φάσμα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σ(Α)={λ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=1,2,…,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/>
              <a:t>}</a:t>
            </a:r>
            <a:r>
              <a:rPr lang="en-US" dirty="0" smtClean="0"/>
              <a:t>.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Ορίζουμε τα σύνολα πιθανών τιμών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0" y="1628800"/>
          <a:ext cx="212372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6" name="Equation" r:id="rId3" imgW="1650960" imgH="241200" progId="Equation.DSMT4">
                  <p:embed/>
                </p:oleObj>
              </mc:Choice>
              <mc:Fallback>
                <p:oleObj name="Equation" r:id="rId3" imgW="1650960" imgH="241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800"/>
                        <a:ext cx="2123728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2187724" y="1700808"/>
          <a:ext cx="20242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7" name="Equation" r:id="rId5" imgW="1600200" imgH="279360" progId="Equation.DSMT4">
                  <p:embed/>
                </p:oleObj>
              </mc:Choice>
              <mc:Fallback>
                <p:oleObj name="Equation" r:id="rId5" imgW="16002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724" y="1700808"/>
                        <a:ext cx="202423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99" name="Object 3"/>
          <p:cNvGraphicFramePr>
            <a:graphicFrameLocks noChangeAspect="1"/>
          </p:cNvGraphicFramePr>
          <p:nvPr/>
        </p:nvGraphicFramePr>
        <p:xfrm>
          <a:off x="4355976" y="1700808"/>
          <a:ext cx="187220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8" name="Equation" r:id="rId7" imgW="1600200" imgH="279360" progId="Equation.DSMT4">
                  <p:embed/>
                </p:oleObj>
              </mc:Choice>
              <mc:Fallback>
                <p:oleObj name="Equation" r:id="rId7" imgW="160020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700808"/>
                        <a:ext cx="1872208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6372201" y="1556792"/>
          <a:ext cx="2592288" cy="57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9" name="Equation" r:id="rId9" imgW="2933640" imgH="558720" progId="Equation.DSMT4">
                  <p:embed/>
                </p:oleObj>
              </mc:Choice>
              <mc:Fallback>
                <p:oleObj name="Equation" r:id="rId9" imgW="293364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1" y="1556792"/>
                        <a:ext cx="2592288" cy="57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292080" y="1124744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44008" y="112474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11760" y="1124744"/>
            <a:ext cx="29523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0" y="1124744"/>
            <a:ext cx="51125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4139952" y="1988840"/>
            <a:ext cx="412624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3635896" y="2924944"/>
          <a:ext cx="151216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0" name="Equation" r:id="rId11" imgW="939392" imgH="291973" progId="Equation.DSMT4">
                  <p:embed/>
                </p:oleObj>
              </mc:Choice>
              <mc:Fallback>
                <p:oleObj name="Equation" r:id="rId11" imgW="939392" imgH="29197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24944"/>
                        <a:ext cx="1512168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0" y="3429000"/>
            <a:ext cx="3105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Στις παρακάτω περιπτώσεις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0" y="3789040"/>
            <a:ext cx="1547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Συνθήκη 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4149080"/>
            <a:ext cx="1331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Συνθήκη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</p:txBody>
      </p:sp>
      <p:cxnSp>
        <p:nvCxnSpPr>
          <p:cNvPr id="40" name="Straight Arrow Connector 39"/>
          <p:cNvCxnSpPr>
            <a:endCxn id="30" idx="3"/>
          </p:cNvCxnSpPr>
          <p:nvPr/>
        </p:nvCxnSpPr>
        <p:spPr>
          <a:xfrm flipH="1">
            <a:off x="3105722" y="3356992"/>
            <a:ext cx="1322262" cy="25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35496" y="4509120"/>
            <a:ext cx="1356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Συνθήκη 3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1907704" y="4509120"/>
          <a:ext cx="2320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1" name="Equation" r:id="rId13" imgW="1587240" imgH="279360" progId="Equation.DSMT4">
                  <p:embed/>
                </p:oleObj>
              </mc:Choice>
              <mc:Fallback>
                <p:oleObj name="Equation" r:id="rId13" imgW="15872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509120"/>
                        <a:ext cx="23209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211960" y="4509120"/>
            <a:ext cx="4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και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8913" name="Object 17"/>
          <p:cNvGraphicFramePr>
            <a:graphicFrameLocks noChangeAspect="1"/>
          </p:cNvGraphicFramePr>
          <p:nvPr/>
        </p:nvGraphicFramePr>
        <p:xfrm>
          <a:off x="5292080" y="4365104"/>
          <a:ext cx="1944216" cy="67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2" name="Equation" r:id="rId15" imgW="1295280" imgH="457200" progId="Equation.DSMT4">
                  <p:embed/>
                </p:oleObj>
              </mc:Choice>
              <mc:Fallback>
                <p:oleObj name="Equation" r:id="rId15" imgW="1295280" imgH="457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365104"/>
                        <a:ext cx="1944216" cy="673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644008" y="450912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m+1=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5517232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Χρόνος Σύγκλισης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8917" name="Object 21"/>
          <p:cNvGraphicFramePr>
            <a:graphicFrameLocks noChangeAspect="1"/>
          </p:cNvGraphicFramePr>
          <p:nvPr/>
        </p:nvGraphicFramePr>
        <p:xfrm>
          <a:off x="2929508" y="5353050"/>
          <a:ext cx="1714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3" name="Equation" r:id="rId17" imgW="888840" imgH="469800" progId="Equation.DSMT4">
                  <p:embed/>
                </p:oleObj>
              </mc:Choice>
              <mc:Fallback>
                <p:oleObj name="Equation" r:id="rId17" imgW="888840" imgH="469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508" y="5353050"/>
                        <a:ext cx="1714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Arrow 57"/>
          <p:cNvSpPr/>
          <p:nvPr/>
        </p:nvSpPr>
        <p:spPr>
          <a:xfrm>
            <a:off x="2195736" y="5589240"/>
            <a:ext cx="648072" cy="340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8919" name="Rectangle 23"/>
          <p:cNvSpPr>
            <a:spLocks noChangeArrowheads="1"/>
          </p:cNvSpPr>
          <p:nvPr/>
        </p:nvSpPr>
        <p:spPr bwMode="auto">
          <a:xfrm>
            <a:off x="4067944" y="6237312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η ελάχιστη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μη μηδενική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ιδιοτιμή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του πίνακα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Arrow Connector 66"/>
          <p:cNvCxnSpPr>
            <a:stCxn id="208919" idx="1"/>
          </p:cNvCxnSpPr>
          <p:nvPr/>
        </p:nvCxnSpPr>
        <p:spPr>
          <a:xfrm flipH="1" flipV="1">
            <a:off x="3563888" y="6093296"/>
            <a:ext cx="504056" cy="32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259632" y="3789040"/>
            <a:ext cx="240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σ(Α)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 και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m≥ind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(A)</a:t>
            </a:r>
          </a:p>
        </p:txBody>
      </p:sp>
      <p:sp>
        <p:nvSpPr>
          <p:cNvPr id="32" name="31 - TextBox"/>
          <p:cNvSpPr txBox="1"/>
          <p:nvPr/>
        </p:nvSpPr>
        <p:spPr>
          <a:xfrm>
            <a:off x="1115616" y="4139788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:σ(Α)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R,</a:t>
            </a:r>
            <a:r>
              <a:rPr lang="el-GR" dirty="0" smtClean="0"/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&lt;0 για τουλάχιστον ένα δείκτη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 και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m+1≥ind(A)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, με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 m+1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άρτιο</a:t>
            </a:r>
            <a:endParaRPr lang="el-GR" dirty="0"/>
          </a:p>
        </p:txBody>
      </p:sp>
      <p:sp>
        <p:nvSpPr>
          <p:cNvPr id="33" name="32 - TextBox"/>
          <p:cNvSpPr txBox="1"/>
          <p:nvPr/>
        </p:nvSpPr>
        <p:spPr>
          <a:xfrm>
            <a:off x="1187624" y="44998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σ(Α)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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208903" grpId="0"/>
      <p:bldP spid="38" grpId="0"/>
      <p:bldP spid="208909" grpId="0"/>
      <p:bldP spid="47" grpId="0"/>
      <p:bldP spid="49" grpId="0"/>
      <p:bldP spid="55" grpId="0"/>
      <p:bldP spid="58" grpId="0" animBg="1"/>
      <p:bldP spid="208919" grpId="0"/>
      <p:bldP spid="31" grpId="0"/>
      <p:bldP spid="3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41</a:t>
            </a:fld>
            <a:endParaRPr lang="el-GR"/>
          </a:p>
        </p:txBody>
      </p:sp>
      <p:pic>
        <p:nvPicPr>
          <p:cNvPr id="5" name="4 - Εικόνα" descr="13224209_10208277804315239_5571981_o (2)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1268760"/>
            <a:ext cx="9144000" cy="5256584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11560" y="548680"/>
            <a:ext cx="802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Νευρωνικό Δίκτυο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Stanimirovic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στο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Matlab</a:t>
            </a:r>
            <a:endParaRPr lang="el-GR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203848" y="1044025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Παράδειγμα</a:t>
            </a:r>
            <a:endParaRPr lang="el-GR" sz="32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91516"/>
            <a:ext cx="531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Να υπολογιστεί ο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Drazin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αντίστροφος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του πίνακα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779912" y="2708920"/>
          <a:ext cx="2065536" cy="122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3" imgW="914400" imgH="711000" progId="Equation.DSMT4">
                  <p:embed/>
                </p:oleObj>
              </mc:Choice>
              <mc:Fallback>
                <p:oleObj name="Equation" r:id="rId3" imgW="914400" imgH="711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708920"/>
                        <a:ext cx="2065536" cy="1224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42</a:t>
            </a:fld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67744" y="2060848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Λύση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752"/>
            <a:ext cx="5219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rank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rank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)=2 →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)=1 και σ(Α)={0,1,1}</a:t>
            </a:r>
          </a:p>
          <a:p>
            <a:endParaRPr lang="el-GR" dirty="0"/>
          </a:p>
        </p:txBody>
      </p:sp>
      <p:sp>
        <p:nvSpPr>
          <p:cNvPr id="8" name="Right Arrow 7"/>
          <p:cNvSpPr/>
          <p:nvPr/>
        </p:nvSpPr>
        <p:spPr>
          <a:xfrm>
            <a:off x="5004048" y="1196752"/>
            <a:ext cx="1122424" cy="268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6084168" y="119675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)=1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88224" y="1556792"/>
            <a:ext cx="268608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652120" y="2564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Επιλέγουμε γ=10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7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6136" y="3933056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=-γΑ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+1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=-10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588224" y="2996952"/>
            <a:ext cx="268608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Left Arrow 15"/>
          <p:cNvSpPr/>
          <p:nvPr/>
        </p:nvSpPr>
        <p:spPr>
          <a:xfrm>
            <a:off x="4860032" y="3933056"/>
            <a:ext cx="978408" cy="26860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2771800" y="3861048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)=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{-10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-10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0}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635896" y="4221088"/>
            <a:ext cx="216024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2987824" y="5085184"/>
          <a:ext cx="194421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4" name="Equation" r:id="rId3" imgW="1422360" imgH="457200" progId="Equation.DSMT4">
                  <p:embed/>
                </p:oleObj>
              </mc:Choice>
              <mc:Fallback>
                <p:oleObj name="Equation" r:id="rId3" imgW="14223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85184"/>
                        <a:ext cx="1944216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eft Arrow 18"/>
          <p:cNvSpPr/>
          <p:nvPr/>
        </p:nvSpPr>
        <p:spPr>
          <a:xfrm>
            <a:off x="5004048" y="5320632"/>
            <a:ext cx="978408" cy="26860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6012160" y="522920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Χρόνος σύγκλισης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 animBg="1"/>
      <p:bldP spid="11" grpId="0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1 - Εικόνα" descr="drazin.png"/>
          <p:cNvPicPr>
            <a:picLocks noGrp="1"/>
          </p:cNvPicPr>
          <p:nvPr>
            <p:ph idx="1"/>
          </p:nvPr>
        </p:nvPicPr>
        <p:blipFill>
          <a:blip r:embed="rId3" cstate="print">
            <a:lum contrast="-10000"/>
          </a:blip>
          <a:srcRect t="18136"/>
          <a:stretch>
            <a:fillRect/>
          </a:stretch>
        </p:blipFill>
        <p:spPr>
          <a:xfrm>
            <a:off x="251520" y="1412776"/>
            <a:ext cx="8892480" cy="5184577"/>
          </a:xfrm>
          <a:prstGeom prst="rect">
            <a:avLst/>
          </a:prstGeom>
        </p:spPr>
      </p:pic>
      <p:sp>
        <p:nvSpPr>
          <p:cNvPr id="6" name="5 - Βέλος προς τα κάτω"/>
          <p:cNvSpPr/>
          <p:nvPr/>
        </p:nvSpPr>
        <p:spPr>
          <a:xfrm>
            <a:off x="323528" y="548680"/>
            <a:ext cx="396552" cy="13681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475656" y="908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Μετά από χρόνο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t=0.0000005 sec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002463" y="476672"/>
          <a:ext cx="214153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4" imgW="927000" imgH="711000" progId="Equation.DSMT4">
                  <p:embed/>
                </p:oleObj>
              </mc:Choice>
              <mc:Fallback>
                <p:oleObj name="Equation" r:id="rId4" imgW="92700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476672"/>
                        <a:ext cx="2141537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Βέλος προς τα κάτω"/>
          <p:cNvSpPr/>
          <p:nvPr/>
        </p:nvSpPr>
        <p:spPr>
          <a:xfrm>
            <a:off x="179512" y="404664"/>
            <a:ext cx="432048" cy="1008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35 - Εικόνα" descr="frazin2.png"/>
          <p:cNvPicPr/>
          <p:nvPr/>
        </p:nvPicPr>
        <p:blipFill>
          <a:blip r:embed="rId3" cstate="print">
            <a:lum contrast="-10000"/>
          </a:blip>
          <a:srcRect t="20522"/>
          <a:stretch>
            <a:fillRect/>
          </a:stretch>
        </p:blipFill>
        <p:spPr>
          <a:xfrm>
            <a:off x="179512" y="1484784"/>
            <a:ext cx="8784976" cy="5184576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83568" y="908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Μετά από χρόνο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t=0.000001 sec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45</a:t>
            </a:fld>
            <a:endParaRPr lang="el-GR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7002463" y="548729"/>
          <a:ext cx="21415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4" imgW="927000" imgH="711000" progId="Equation.DSMT4">
                  <p:embed/>
                </p:oleObj>
              </mc:Choice>
              <mc:Fallback>
                <p:oleObj name="Equation" r:id="rId4" imgW="9270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548729"/>
                        <a:ext cx="214153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 noGrp="1"/>
          </p:cNvSpPr>
          <p:nvPr>
            <p:ph type="title"/>
          </p:nvPr>
        </p:nvSpPr>
        <p:spPr>
          <a:xfrm>
            <a:off x="1475656" y="914817"/>
            <a:ext cx="65882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Εφαρμογή (αντιστρέψιμος πίνακα)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60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Έστω ο πίνακας:</a:t>
            </a:r>
          </a:p>
          <a:p>
            <a:pPr>
              <a:buNone/>
            </a:pPr>
            <a:endParaRPr lang="el-GR" dirty="0" smtClean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195736" y="2132856"/>
          <a:ext cx="5184576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3" imgW="3670200" imgH="1371600" progId="Equation.DSMT4">
                  <p:embed/>
                </p:oleObj>
              </mc:Choice>
              <mc:Fallback>
                <p:oleObj name="Equation" r:id="rId3" imgW="36702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32856"/>
                        <a:ext cx="5184576" cy="21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0" y="493187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 πίνακας  Α  είναι αντιστρέψιμος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οπότε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(A)=0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4499992" y="5445224"/>
          <a:ext cx="93610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5" imgW="609480" imgH="190440" progId="Equation.DSMT4">
                  <p:embed/>
                </p:oleObj>
              </mc:Choice>
              <mc:Fallback>
                <p:oleObj name="Equation" r:id="rId5" imgW="60948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445224"/>
                        <a:ext cx="936104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586798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 φάσμα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ιδιοτιμών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83568" y="62280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σ(Α)={3.0601, 0.6701, -0.6206+0.1081•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0.6206-0.1081•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0.3905, -1170}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5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915816" y="5229200"/>
          <a:ext cx="295232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3" imgW="2158920" imgH="444240" progId="Equation.DSMT4">
                  <p:embed/>
                </p:oleObj>
              </mc:Choice>
              <mc:Fallback>
                <p:oleObj name="Equation" r:id="rId3" imgW="21589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229200"/>
                        <a:ext cx="295232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134250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Α έχει τρείς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ιδιοτιμές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θετικές, μία αρνητική και δύο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ιδιοτιμές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συζυγείς μιγαδικές. Οπότε η παράμετρος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+1 πρέπει να πληροί τις παρακάτω προϋποθέσεις 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2348880"/>
            <a:ext cx="4139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]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Πρέπει </a:t>
            </a:r>
            <a:r>
              <a:rPr kumimoji="0" lang="en-US" b="0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el-GR" b="0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≥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)=0</a:t>
            </a:r>
            <a:endParaRPr kumimoji="0" lang="el-GR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919427"/>
            <a:ext cx="3563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2]</a:t>
            </a:r>
            <a:r>
              <a:rPr kumimoji="0" 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Η </a:t>
            </a:r>
            <a:r>
              <a:rPr kumimoji="0" lang="el-GR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ιδιοτιμή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-1170 είναι αρνητική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645024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3]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Έχουμε 2 μιγαδικές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ιδιοτιμές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47</a:t>
            </a:fld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3888" y="33569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47864" y="40770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19872" y="4581128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211960" y="3933056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κατασκευάζουμε σύνολα πιθανών τιμών για τη παράμετρο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+1 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995936" y="321471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m+1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άρτια.  Δηλαδή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lang="el-GR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{2,4,6,8,…}.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1" grpId="0"/>
      <p:bldP spid="19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916832"/>
            <a:ext cx="9324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πότε πρέπει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+1=2 (άρτιος)</a:t>
            </a:r>
            <a:r>
              <a:rPr lang="el-GR" dirty="0" smtClean="0">
                <a:latin typeface="Arial"/>
                <a:cs typeface="Arial"/>
              </a:rPr>
              <a:t>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=1. Ο Α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έχει φάσμα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32961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{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9.3643, 0.4490, 0.3735+0.1341•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0.3735-0.1341•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0.1525, 0.0137}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234888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Για γ=10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μετά από χρόνο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=10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-7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sec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έχουμε τα παρακάτω αποτελέσματα στο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548680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Ισχύει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/>
                <a:cs typeface="Arial"/>
              </a:rPr>
              <a:t>→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043608" y="1124744"/>
          <a:ext cx="1584325" cy="35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3" imgW="1320480" imgH="279360" progId="Equation.DSMT4">
                  <p:embed/>
                </p:oleObj>
              </mc:Choice>
              <mc:Fallback>
                <p:oleObj name="Equation" r:id="rId3" imgW="132048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24744"/>
                        <a:ext cx="1584325" cy="359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483768" y="1844824"/>
          <a:ext cx="42211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5" imgW="3517560" imgH="431640" progId="Equation.DSMT4">
                  <p:embed/>
                </p:oleObj>
              </mc:Choice>
              <mc:Fallback>
                <p:oleObj name="Equation" r:id="rId5" imgW="35175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44824"/>
                        <a:ext cx="42211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216758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0" y="1052736"/>
            <a:ext cx="3995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s=1:</a:t>
            </a:r>
            <a:r>
              <a:rPr lang="en-US" dirty="0" smtClean="0">
                <a:latin typeface="Arial"/>
                <a:cs typeface="Arial"/>
              </a:rPr>
              <a:t>→ 1.5870&lt;m+1&lt;2.645125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14" name="Curved Left Arrow 13"/>
          <p:cNvSpPr/>
          <p:nvPr/>
        </p:nvSpPr>
        <p:spPr>
          <a:xfrm>
            <a:off x="6804248" y="1484784"/>
            <a:ext cx="504056" cy="864096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995936" y="4149080"/>
            <a:ext cx="288032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2520280" y="111545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εφαρμόζω το τύπο για μία από τις δύο μιγαδικές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7" grpId="0" animBg="1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483768" y="40466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Matlab</a:t>
            </a:r>
            <a:endParaRPr lang="el-GR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19 - Εικόνα" descr="DNN.png"/>
          <p:cNvPicPr/>
          <p:nvPr/>
        </p:nvPicPr>
        <p:blipFill>
          <a:blip r:embed="rId2" cstate="print">
            <a:lum contrast="-10000"/>
          </a:blip>
          <a:srcRect t="36873"/>
          <a:stretch>
            <a:fillRect/>
          </a:stretch>
        </p:blipFill>
        <p:spPr>
          <a:xfrm>
            <a:off x="179512" y="908721"/>
            <a:ext cx="8784976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4114800" cy="5486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Βασικοί Ορισμοί</a:t>
            </a:r>
            <a:endParaRPr lang="el-G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08720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Ορισμός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Frobenius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norm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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2339752" y="1340768"/>
          <a:ext cx="3697287" cy="64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quation" r:id="rId3" imgW="1930320" imgH="444240" progId="Equation.DSMT4">
                  <p:embed/>
                </p:oleObj>
              </mc:Choice>
              <mc:Fallback>
                <p:oleObj name="Equation" r:id="rId3" imgW="1930320" imgH="4442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340768"/>
                        <a:ext cx="3697287" cy="648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4928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u="sng" dirty="0" smtClean="0">
                <a:latin typeface="Arial" pitchFamily="34" charset="0"/>
                <a:cs typeface="Arial" pitchFamily="34" charset="0"/>
              </a:rPr>
              <a:t>Ορισμός</a:t>
            </a:r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Cond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(A)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1259632" y="2752770"/>
          <a:ext cx="899914" cy="46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Equation" r:id="rId5" imgW="647640" imgH="279360" progId="Equation.DSMT4">
                  <p:embed/>
                </p:oleObj>
              </mc:Choice>
              <mc:Fallback>
                <p:oleObj name="Equation" r:id="rId5" imgW="6476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52770"/>
                        <a:ext cx="899914" cy="460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</a:t>
            </a:fld>
            <a:endParaRPr lang="el-GR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611560" y="314096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323528" y="3429000"/>
            <a:ext cx="18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πολύ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μεγάλο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Mathematica1"/>
              </a:rPr>
              <a:t>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010091" y="3429000"/>
            <a:ext cx="328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 σε αρρωστημένη κατάσταση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251520" y="5733256"/>
            <a:ext cx="17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 μη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ομαλός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Mathematica1"/>
              </a:rPr>
              <a:t>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907704" y="57332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Cond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2000" dirty="0" smtClean="0">
                <a:latin typeface="Arial" pitchFamily="34" charset="0"/>
                <a:cs typeface="Arial" pitchFamily="34" charset="0"/>
                <a:sym typeface="Mathematica1"/>
              </a:rPr>
              <a:t></a:t>
            </a:r>
            <a:endParaRPr lang="el-GR" sz="2000" dirty="0"/>
          </a:p>
        </p:txBody>
      </p:sp>
      <p:sp>
        <p:nvSpPr>
          <p:cNvPr id="21" name="20 - TextBox"/>
          <p:cNvSpPr txBox="1"/>
          <p:nvPr/>
        </p:nvSpPr>
        <p:spPr>
          <a:xfrm>
            <a:off x="107504" y="38517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Ο Α είναι σε </a:t>
            </a:r>
            <a:r>
              <a:rPr lang="el-GR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αρρωστημένη κατάσταση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36512" y="44388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μικρές διαταραχές στα στοιχεία Α και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παράγουν μεγάλες αλλαγές στη προσέγγιση της λύσης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cxnSp>
        <p:nvCxnSpPr>
          <p:cNvPr id="26" name="25 - Ευθύγραμμο βέλος σύνδεσης"/>
          <p:cNvCxnSpPr>
            <a:stCxn id="21" idx="2"/>
          </p:cNvCxnSpPr>
          <p:nvPr/>
        </p:nvCxnSpPr>
        <p:spPr>
          <a:xfrm flipH="1">
            <a:off x="611560" y="4221088"/>
            <a:ext cx="1692188" cy="216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9" grpId="0"/>
      <p:bldP spid="20" grpId="0"/>
      <p:bldP spid="21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50</a:t>
            </a:fld>
            <a:endParaRPr lang="el-GR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2195736" y="2060575"/>
          <a:ext cx="5748338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Equation" r:id="rId3" imgW="3987720" imgH="1371600" progId="Equation.DSMT4">
                  <p:embed/>
                </p:oleObj>
              </mc:Choice>
              <mc:Fallback>
                <p:oleObj name="Equation" r:id="rId3" imgW="3987720" imgH="137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060575"/>
                        <a:ext cx="5748338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980728"/>
            <a:ext cx="20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Θεωρητική Λύση</a:t>
            </a:r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016176" y="1350060"/>
            <a:ext cx="1229864" cy="169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76672"/>
          </a:xfrm>
        </p:spPr>
        <p:txBody>
          <a:bodyPr>
            <a:noAutofit/>
          </a:bodyPr>
          <a:lstStyle/>
          <a:p>
            <a:pPr algn="ctr"/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Συμπεράσματα</a:t>
            </a:r>
            <a:endParaRPr lang="el-G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4262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1]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Το συγκεκριμένο νευρωνικό δίκτυο στηρίζεται στη πρώτη σχέση του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ορισμού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με τη </a:t>
            </a:r>
            <a:r>
              <a:rPr kumimoji="0" lang="el-GR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προυπόθεση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ότι ο πίνακας Α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έχει όλες του τις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ιδιοτιμές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με πραγματικό μέρος μεγαλύτερο ή ίσο με το 0, εν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αντιθέση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με παλαιότερα νευρωνικά δίκτυα που είχαν κατασκευαστεί και είχαν ως βάση και τις 3 σχέσεις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όπως για παράδειγμα το νευρωνικό δίκτυο του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Chicko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με αποτέλεσμα να έχουμε ένα πολύπλοκο νευρωνικό δίκτυο.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41859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2]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Το συγκεκριμένο μοντέλο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Stanimirovic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έδωσε καλά αποτελέσματα και για πίνακα που βρίσκεται σε αρρωστημένη κατάσταση (μεγάλο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cond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))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393" grpId="0"/>
      <p:bldP spid="593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0" y="131463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Παρεμβολή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είναι το πρόβλημα προσαρμογής μίας κατάλληλης και εύχρηστης συνάρτησης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σε ένα σύνολο τιμών ή στις τιμές μίας συνάρτησης g. έτσι ώστε η συνάρτηση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να έχει τις ίδιες τιμές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με τις αντίστοιχες τιμές της συνάρτησης g, </a:t>
            </a: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Όταν η συνάρτηση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είναι ένα πολυώνυμο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75692"/>
            <a:ext cx="183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Θεώρημα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0" y="365779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Για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οποιοδήποτε σύνολο n+1 διακεκριμένων σημείων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,…,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και των αντίστοιχων τιμών της συνάρτησης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υπάρχει μοναδικό πολυώνυμο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τέτοιο ώστε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για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=0,1,2, ….,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58112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Πρόβλημα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48691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Ψάχνουμε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 πολυώνυμο παρεμβολής βαθμού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n.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Γνωστά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/>
                <a:cs typeface="Arial"/>
              </a:rPr>
              <a:t>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,…,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),….,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9" name="Right Arrow 8"/>
          <p:cNvSpPr/>
          <p:nvPr/>
        </p:nvSpPr>
        <p:spPr>
          <a:xfrm>
            <a:off x="4427984" y="2728344"/>
            <a:ext cx="936104" cy="268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5445224"/>
            <a:ext cx="23042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0032" y="622802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Συντελεστές του πολυωνύμου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Q(s) 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436096" y="2708920"/>
            <a:ext cx="155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πολυωνυμική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411760" y="620688"/>
            <a:ext cx="4945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Εισαγωγή στη Παρεμβολή</a:t>
            </a:r>
            <a:endParaRPr lang="el-GR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4566" grpId="0"/>
      <p:bldP spid="15" grpId="0"/>
      <p:bldP spid="9" grpId="0" animBg="1"/>
      <p:bldP spid="14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4823520" y="692696"/>
          <a:ext cx="4320480" cy="183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0" name="Equation" r:id="rId3" imgW="2057400" imgH="939600" progId="Equation.DSMT4">
                  <p:embed/>
                </p:oleObj>
              </mc:Choice>
              <mc:Fallback>
                <p:oleObj name="Equation" r:id="rId3" imgW="205740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520" y="692696"/>
                        <a:ext cx="4320480" cy="1838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980728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Γραμμικό σύστημα για την εύρεση των συντελεστών του πολυωνύμου παρεμβολής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Q(s)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που προκύπτει από μέτρηση στα σημεία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,…,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95936" y="1340768"/>
            <a:ext cx="792088" cy="268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067944" y="2564904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Αντί να λύσουμε το σύστημα ΑΧ=Β με κλασσικές μεθόδους (τύποι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Cramer)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164288" y="2852936"/>
            <a:ext cx="340616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51520" y="3861048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Έχουμε 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σύστημα διαφορικών που επιλύει προσεγγιστικά το σύστημα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6444208" y="3861048"/>
          <a:ext cx="219161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861048"/>
                        <a:ext cx="2191618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5364088" y="3933056"/>
            <a:ext cx="978408" cy="340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30 - Εικόνα" descr="pic1.jpg"/>
          <p:cNvPicPr/>
          <p:nvPr/>
        </p:nvPicPr>
        <p:blipFill>
          <a:blip r:embed="rId7" cstate="print">
            <a:lum contrast="-10000"/>
          </a:blip>
          <a:srcRect l="12439" t="3818" r="10525" b="2545"/>
          <a:stretch>
            <a:fillRect/>
          </a:stretch>
        </p:blipFill>
        <p:spPr bwMode="auto">
          <a:xfrm>
            <a:off x="251520" y="4509120"/>
            <a:ext cx="54006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6696744" y="5301208"/>
            <a:ext cx="2555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Νευρωνικό κύκλωμα στο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Matlab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5004048" y="5445224"/>
            <a:ext cx="1800200" cy="36004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  <p:bldP spid="15" grpId="0" animBg="1"/>
      <p:bldP spid="200708" grpId="0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0" y="6723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Παράδειγμα</a:t>
            </a: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Να βρεθεί πολυώνυμο παρεμβολής δευτέρου βαθμού στα σημεία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=0,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=1,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=2 με τιμές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)=2,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)=1,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)=3 Δηλαδή ζητάμε στην ουσία να βρούμε τους συντελεστές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του πολυωνύμου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612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Από το παράδειγμα δημιουργούνται οι παρακάτω πίνακες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2411761" y="2349500"/>
          <a:ext cx="1584176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6" name="Equation" r:id="rId3" imgW="939600" imgH="711000" progId="Equation.DSMT4">
                  <p:embed/>
                </p:oleObj>
              </mc:Choice>
              <mc:Fallback>
                <p:oleObj name="Equation" r:id="rId3" imgW="93960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1" y="2349500"/>
                        <a:ext cx="1584176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4499992" y="2349500"/>
          <a:ext cx="9080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7" name="Equation" r:id="rId5" imgW="507960" imgH="711000" progId="Equation.DSMT4">
                  <p:embed/>
                </p:oleObj>
              </mc:Choice>
              <mc:Fallback>
                <p:oleObj name="Equation" r:id="rId5" imgW="50796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349500"/>
                        <a:ext cx="9080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33 - Εικόνα" descr="example1.jpg"/>
          <p:cNvPicPr/>
          <p:nvPr/>
        </p:nvPicPr>
        <p:blipFill>
          <a:blip r:embed="rId7" cstate="print">
            <a:lum contrast="-10000"/>
          </a:blip>
          <a:srcRect l="5152" r="468" b="1065"/>
          <a:stretch>
            <a:fillRect/>
          </a:stretch>
        </p:blipFill>
        <p:spPr bwMode="auto">
          <a:xfrm>
            <a:off x="0" y="3573016"/>
            <a:ext cx="73803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8244408" y="5085184"/>
          <a:ext cx="64807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8" name="Equation" r:id="rId8" imgW="419040" imgH="711000" progId="Equation.DSMT4">
                  <p:embed/>
                </p:oleObj>
              </mc:Choice>
              <mc:Fallback>
                <p:oleObj name="Equation" r:id="rId8" imgW="41904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5085184"/>
                        <a:ext cx="648072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08304" y="40050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θεωρητική λύση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460432" y="4365104"/>
            <a:ext cx="216024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Bent Arrow 13"/>
          <p:cNvSpPr/>
          <p:nvPr/>
        </p:nvSpPr>
        <p:spPr>
          <a:xfrm>
            <a:off x="6228184" y="2780928"/>
            <a:ext cx="453776" cy="79667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2240" y="2708920"/>
            <a:ext cx="210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Λύση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κυκλώματος </a:t>
            </a:r>
            <a:endParaRPr lang="el-G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29" grpId="0"/>
      <p:bldP spid="5" grpId="0"/>
      <p:bldP spid="12" grpId="0"/>
      <p:bldP spid="13" grpId="0" animBg="1"/>
      <p:bldP spid="14" grpId="0" animBg="1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 smtClean="0">
                <a:latin typeface="Arial" pitchFamily="34" charset="0"/>
                <a:cs typeface="Arial" pitchFamily="34" charset="0"/>
              </a:rPr>
              <a:t>Παρατήρηση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Για πίνακα με μεγάλο αριθμό κατάστασης δεν παίρνουμε σωστά αποτελέσματα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Επίλυση</a:t>
            </a:r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Φέρνουμε το πολυώνυμο σε δικτυωτή μορφή δηλαδή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+(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)+</a:t>
            </a:r>
            <a:r>
              <a:rPr lang="en-US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baseline="-2500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)·(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)+…+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)·(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)·…·(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 Ο πίνακας Α από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Vandermorde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γίνεται κάτω τριγωνικός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0" y="2924944"/>
          <a:ext cx="4613746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8" name="Equation" r:id="rId3" imgW="3898800" imgH="1574640" progId="Equation.DSMT4">
                  <p:embed/>
                </p:oleObj>
              </mc:Choice>
              <mc:Fallback>
                <p:oleObj name="Equation" r:id="rId3" imgW="3898800" imgH="1574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944"/>
                        <a:ext cx="4613746" cy="21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5724128" y="3501008"/>
          <a:ext cx="165618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01008"/>
                        <a:ext cx="1656184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716016" y="3645024"/>
            <a:ext cx="978408" cy="340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55</a:t>
            </a:fld>
            <a:endParaRPr lang="el-GR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5796136" y="4581128"/>
          <a:ext cx="158417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581128"/>
                        <a:ext cx="158417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6300192" y="4005064"/>
            <a:ext cx="2880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23528" y="5445224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-1,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-2,…,0 και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+1,…,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-1 χρησιμοποιώντας σαν αρχικές τιμές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=0,1,2,…,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ent-Up Arrow 13"/>
          <p:cNvSpPr/>
          <p:nvPr/>
        </p:nvSpPr>
        <p:spPr>
          <a:xfrm>
            <a:off x="6300192" y="4941168"/>
            <a:ext cx="648072" cy="73152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563888" y="692696"/>
            <a:ext cx="1503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Παράδειγμα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βρεθεί πολυώνυμο παρεμβολής πέμπτου βαθμού που να παρεμβάλει τις τιμές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=0,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=1,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=2,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=3,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=4,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=5 με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)=3,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)=2,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)=1,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)=4,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)=5,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)=6.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79512" y="2636912"/>
          <a:ext cx="3168352" cy="194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1" name="Equation" r:id="rId3" imgW="2184120" imgH="1371600" progId="Equation.DSMT4">
                  <p:embed/>
                </p:oleObj>
              </mc:Choice>
              <mc:Fallback>
                <p:oleObj name="Equation" r:id="rId3" imgW="218412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36912"/>
                        <a:ext cx="3168352" cy="1947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3347864" y="3501008"/>
            <a:ext cx="2634592" cy="2686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6228184" y="3501008"/>
          <a:ext cx="248478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2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501008"/>
                        <a:ext cx="2484784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403648" y="1052736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b="1" u="sng" dirty="0" err="1" smtClean="0">
                <a:latin typeface="Arial" pitchFamily="34" charset="0"/>
                <a:cs typeface="Arial" pitchFamily="34" charset="0"/>
              </a:rPr>
              <a:t>πίλυση</a:t>
            </a:r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958850" y="2814638"/>
          <a:ext cx="3554413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5" name="Equation" r:id="rId3" imgW="2070000" imgH="1371600" progId="Equation.DSMT4">
                  <p:embed/>
                </p:oleObj>
              </mc:Choice>
              <mc:Fallback>
                <p:oleObj name="Equation" r:id="rId3" imgW="20700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2814638"/>
                        <a:ext cx="3554413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4572000" y="3491716"/>
            <a:ext cx="4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και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5076056" y="3505200"/>
          <a:ext cx="26384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6" name="Equation" r:id="rId5" imgW="1574640" imgH="279360" progId="Equation.DSMT4">
                  <p:embed/>
                </p:oleObj>
              </mc:Choice>
              <mc:Fallback>
                <p:oleObj name="Equation" r:id="rId5" imgW="15746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505200"/>
                        <a:ext cx="26384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699792" y="1268760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1124744"/>
            <a:ext cx="341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Πολυώνυμο σε δικτυωτή μορφή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6" idx="2"/>
          </p:cNvCxnSpPr>
          <p:nvPr/>
        </p:nvCxnSpPr>
        <p:spPr>
          <a:xfrm flipH="1">
            <a:off x="3563888" y="1494076"/>
            <a:ext cx="3001708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58</a:t>
            </a:fld>
            <a:endParaRPr lang="el-GR"/>
          </a:p>
        </p:txBody>
      </p:sp>
      <p:pic>
        <p:nvPicPr>
          <p:cNvPr id="5" name="4 - Εικόνα" descr="Original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195736" y="620688"/>
            <a:ext cx="4824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Αποτέλεσμα στο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Matlab</a:t>
            </a:r>
            <a:endParaRPr lang="el-GR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83985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ΖΝΝ για γραμμικά (σταθερά) συστήματα </a:t>
            </a:r>
            <a:endParaRPr lang="el-G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3203848" y="1311176"/>
          <a:ext cx="2808312" cy="38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Equation" r:id="rId3" imgW="1346040" imgH="203040" progId="Equation.DSMT4">
                  <p:embed/>
                </p:oleObj>
              </mc:Choice>
              <mc:Fallback>
                <p:oleObj name="Equation" r:id="rId3" imgW="13460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311176"/>
                        <a:ext cx="2808312" cy="38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3131840" y="2349128"/>
          <a:ext cx="2919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Equation" r:id="rId5" imgW="1104840" imgH="228600" progId="Equation.DSMT4">
                  <p:embed/>
                </p:oleObj>
              </mc:Choice>
              <mc:Fallback>
                <p:oleObj name="Equation" r:id="rId5" imgW="11048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349128"/>
                        <a:ext cx="29194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4283968" y="1772816"/>
            <a:ext cx="412624" cy="6480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>
            <a:off x="4283968" y="2852936"/>
            <a:ext cx="412624" cy="6480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907704" y="3429819"/>
          <a:ext cx="59766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Equation" r:id="rId7" imgW="3085920" imgH="241200" progId="Equation.DSMT4">
                  <p:embed/>
                </p:oleObj>
              </mc:Choice>
              <mc:Fallback>
                <p:oleObj name="Equation" r:id="rId7" imgW="308592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429819"/>
                        <a:ext cx="597666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25946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Συνάρτηση σφάλματος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13472" y="1360192"/>
            <a:ext cx="690376" cy="196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755576" y="2339588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ΖΝΝ μοντέλο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67744" y="2420888"/>
            <a:ext cx="864096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Down Arrow 14"/>
          <p:cNvSpPr/>
          <p:nvPr/>
        </p:nvSpPr>
        <p:spPr>
          <a:xfrm>
            <a:off x="4283968" y="3933056"/>
            <a:ext cx="484632" cy="7200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3059832" y="4581128"/>
          <a:ext cx="33123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Equation" r:id="rId9" imgW="1409400" imgH="253800" progId="Equation.DSMT4">
                  <p:embed/>
                </p:oleObj>
              </mc:Choice>
              <mc:Fallback>
                <p:oleObj name="Equation" r:id="rId9" imgW="14094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581128"/>
                        <a:ext cx="3312368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Up-Down Arrow 16"/>
          <p:cNvSpPr/>
          <p:nvPr/>
        </p:nvSpPr>
        <p:spPr>
          <a:xfrm>
            <a:off x="4355976" y="5013176"/>
            <a:ext cx="412624" cy="79208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3059832" y="5805264"/>
          <a:ext cx="338437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Equation" r:id="rId11" imgW="2044440" imgH="253800" progId="Equation.DSMT4">
                  <p:embed/>
                </p:oleObj>
              </mc:Choice>
              <mc:Fallback>
                <p:oleObj name="Equation" r:id="rId11" imgW="204444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805264"/>
                        <a:ext cx="3384376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644008" y="4096496"/>
            <a:ext cx="1584176" cy="3406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6228184" y="4067780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σταθεροί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2771800" y="4096496"/>
            <a:ext cx="1626480" cy="34061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1475656" y="40677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f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γραμμική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/>
      <p:bldP spid="12" grpId="0" animBg="1"/>
      <p:bldP spid="13" grpId="0"/>
      <p:bldP spid="14" grpId="0" animBg="1"/>
      <p:bldP spid="15" grpId="0" animBg="1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-87495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Ορισμός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Έστω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 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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 μία περιοχή γύρω από την αρχή των αξόνων. Μία συνάρτηση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Mathematica1"/>
              </a:rPr>
              <a:t>V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:U→R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θα ονομάζεται συνάρτηση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Mathematica1"/>
              </a:rPr>
              <a:t>Lyapunov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 εάν για κάθε 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x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U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ικανοποιούνται οι παρακάτω προϋποθέσεις</a:t>
            </a: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1]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δηλαδή η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είναι συνεχής και οι μερικές παράγωγοι πρώτης τάξης ορίζονται και είναι συνεχείς.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l-GR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2]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3]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4]</a:t>
            </a:r>
            <a:endParaRPr lang="el-GR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l-GR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323528" y="5013176"/>
          <a:ext cx="30963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3" imgW="2171520" imgH="393480" progId="Equation.DSMT4">
                  <p:embed/>
                </p:oleObj>
              </mc:Choice>
              <mc:Fallback>
                <p:oleObj name="Equation" r:id="rId3" imgW="2171520" imgH="393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013176"/>
                        <a:ext cx="3096344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0" name="Object 20"/>
          <p:cNvGraphicFramePr>
            <a:graphicFrameLocks noChangeAspect="1"/>
          </p:cNvGraphicFramePr>
          <p:nvPr/>
        </p:nvGraphicFramePr>
        <p:xfrm>
          <a:off x="1115616" y="6453336"/>
          <a:ext cx="208823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0" name="Equation" r:id="rId5" imgW="901440" imgH="203040" progId="Equation.DSMT4">
                  <p:embed/>
                </p:oleObj>
              </mc:Choice>
              <mc:Fallback>
                <p:oleObj name="Equation" r:id="rId5" imgW="901440" imgH="2030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6453336"/>
                        <a:ext cx="208823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</a:t>
            </a:fld>
            <a:endParaRPr lang="el-GR"/>
          </a:p>
        </p:txBody>
      </p:sp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323528" y="4077072"/>
          <a:ext cx="1008112" cy="34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Equation" r:id="rId7" imgW="558720" imgH="203040" progId="Equation.DSMT4">
                  <p:embed/>
                </p:oleObj>
              </mc:Choice>
              <mc:Fallback>
                <p:oleObj name="Equation" r:id="rId7" imgW="558720" imgH="203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77072"/>
                        <a:ext cx="1008112" cy="347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2" name="Object 22"/>
          <p:cNvGraphicFramePr>
            <a:graphicFrameLocks noChangeAspect="1"/>
          </p:cNvGraphicFramePr>
          <p:nvPr/>
        </p:nvGraphicFramePr>
        <p:xfrm>
          <a:off x="323528" y="4665960"/>
          <a:ext cx="1584176" cy="34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Equation" r:id="rId9" imgW="1015920" imgH="203040" progId="Equation.DSMT4">
                  <p:embed/>
                </p:oleObj>
              </mc:Choice>
              <mc:Fallback>
                <p:oleObj name="Equation" r:id="rId9" imgW="1015920" imgH="203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665960"/>
                        <a:ext cx="1584176" cy="347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-36512" y="11874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Σύστημα φραγμένης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εισόδου-εξόδου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43" name="Object 23"/>
          <p:cNvGraphicFramePr>
            <a:graphicFrameLocks noChangeAspect="1"/>
          </p:cNvGraphicFramePr>
          <p:nvPr/>
        </p:nvGraphicFramePr>
        <p:xfrm>
          <a:off x="4139952" y="1196752"/>
          <a:ext cx="496855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Equation" r:id="rId11" imgW="3085920" imgH="253800" progId="Equation.DSMT4">
                  <p:embed/>
                </p:oleObj>
              </mc:Choice>
              <mc:Fallback>
                <p:oleObj name="Equation" r:id="rId11" imgW="3085920" imgH="253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196752"/>
                        <a:ext cx="4968552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-36512" y="90872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Ορισμός</a:t>
            </a:r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-36512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Θεώρημα Ευστάθειας </a:t>
            </a:r>
            <a:r>
              <a:rPr lang="en-US" b="1" u="sng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Lyapunov</a:t>
            </a: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6381328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άν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το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052814" y="6381328"/>
            <a:ext cx="25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sym typeface="Mathematica1"/>
              </a:rPr>
              <a:t>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Lyapunov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(x(t))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5364088" y="6381328"/>
            <a:ext cx="259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ασυμπτωτικά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ευσταθές.</a:t>
            </a:r>
            <a:endParaRPr lang="el-GR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3995936" y="148478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4572000" y="1916832"/>
            <a:ext cx="464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Συμβαίνει όταν έχω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ασυμπτωτική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ευστάθεια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7" grpId="0"/>
      <p:bldP spid="18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0" y="1907540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Zhang Neural Network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(στο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9" name="8 - Οδοντωτό δεξιό βέλος"/>
          <p:cNvSpPr/>
          <p:nvPr/>
        </p:nvSpPr>
        <p:spPr>
          <a:xfrm>
            <a:off x="0" y="2348880"/>
            <a:ext cx="3635896" cy="188640"/>
          </a:xfrm>
          <a:prstGeom prst="notchedRightArrow">
            <a:avLst>
              <a:gd name="adj1" fmla="val 56848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60</a:t>
            </a:fld>
            <a:endParaRPr lang="el-GR"/>
          </a:p>
        </p:txBody>
      </p:sp>
      <p:pic>
        <p:nvPicPr>
          <p:cNvPr id="7" name="6 - Εικόνα" descr="13170727_10208232346498822_1573019725_o.pn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707904" y="116632"/>
            <a:ext cx="5256584" cy="6669360"/>
          </a:xfrm>
          <a:prstGeom prst="rect">
            <a:avLst/>
          </a:prstGeom>
        </p:spPr>
      </p:pic>
      <p:graphicFrame>
        <p:nvGraphicFramePr>
          <p:cNvPr id="254977" name="Object 1"/>
          <p:cNvGraphicFramePr>
            <a:graphicFrameLocks noChangeAspect="1"/>
          </p:cNvGraphicFramePr>
          <p:nvPr/>
        </p:nvGraphicFramePr>
        <p:xfrm>
          <a:off x="179512" y="2636143"/>
          <a:ext cx="3384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79" name="Equation" r:id="rId4" imgW="2044440" imgH="253800" progId="Equation.DSMT4">
                  <p:embed/>
                </p:oleObj>
              </mc:Choice>
              <mc:Fallback>
                <p:oleObj name="Equation" r:id="rId4" imgW="2044440" imgH="253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36143"/>
                        <a:ext cx="33845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Εφαρμογή (</a:t>
            </a:r>
            <a:r>
              <a:rPr lang="en-US" sz="2200" b="1" u="sng" dirty="0" err="1" smtClean="0">
                <a:latin typeface="Arial" pitchFamily="34" charset="0"/>
                <a:cs typeface="Arial" pitchFamily="34" charset="0"/>
              </a:rPr>
              <a:t>Osowski</a:t>
            </a: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)</a:t>
            </a:r>
            <a:endParaRPr lang="el-GR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113751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βρεθεί πολυώνυμο παρεμβολής πέμπτου βαθμού που να παρεμβάλει τις τιμές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=0,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=1,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=2,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=4,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=5 με τιμές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)=3,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)=2,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)=1,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)=4,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)=5,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)=6.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843808" y="2573784"/>
          <a:ext cx="3600400" cy="222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Equation" r:id="rId3" imgW="2311200" imgH="1422360" progId="Equation.DSMT4">
                  <p:embed/>
                </p:oleObj>
              </mc:Choice>
              <mc:Fallback>
                <p:oleObj name="Equation" r:id="rId3" imgW="2311200" imgH="1422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573784"/>
                        <a:ext cx="3600400" cy="2223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61</a:t>
            </a:fld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3608" y="1916832"/>
            <a:ext cx="172819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72200" y="341970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/>
                <a:ea typeface="Calibri" pitchFamily="34" charset="0"/>
                <a:cs typeface="Arial"/>
              </a:rPr>
              <a:t>→</a:t>
            </a:r>
            <a:r>
              <a:rPr lang="en-US" dirty="0" smtClean="0">
                <a:latin typeface="Arial"/>
                <a:ea typeface="Calibri" pitchFamily="34" charset="0"/>
                <a:cs typeface="Arial"/>
              </a:rPr>
              <a:t> </a:t>
            </a:r>
            <a:r>
              <a:rPr lang="el-G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μορφή Α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lang="el-G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931876"/>
            <a:ext cx="183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Μεγάλο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5776" y="4931876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βελτιωμένη νευρωνική προσέγγιση </a:t>
            </a:r>
            <a:endParaRPr lang="el-GR" dirty="0"/>
          </a:p>
        </p:txBody>
      </p:sp>
      <p:sp>
        <p:nvSpPr>
          <p:cNvPr id="17" name="Right Arrow 16"/>
          <p:cNvSpPr/>
          <p:nvPr/>
        </p:nvSpPr>
        <p:spPr>
          <a:xfrm>
            <a:off x="1835696" y="4941168"/>
            <a:ext cx="720080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6300192" y="4941168"/>
            <a:ext cx="720080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7020272" y="4931876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αργό ρυθμό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236296" y="5258904"/>
            <a:ext cx="484632" cy="906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6588224" y="6084004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ZNN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γ=100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75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7504" y="360040"/>
            <a:ext cx="1512168" cy="908720"/>
          </a:xfrm>
        </p:spPr>
        <p:txBody>
          <a:bodyPr/>
          <a:lstStyle/>
          <a:p>
            <a:pPr algn="ctr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Θεωρητική </a:t>
            </a:r>
          </a:p>
          <a:p>
            <a:pPr algn="ctr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Λύση</a:t>
            </a:r>
          </a:p>
          <a:p>
            <a:endParaRPr lang="el-GR" dirty="0"/>
          </a:p>
        </p:txBody>
      </p:sp>
      <p:pic>
        <p:nvPicPr>
          <p:cNvPr id="6" name="6 - Εικόνα" descr="ex2.jpg"/>
          <p:cNvPicPr/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1691680" y="0"/>
            <a:ext cx="7272808" cy="6858000"/>
          </a:xfrm>
          <a:prstGeom prst="rect">
            <a:avLst/>
          </a:prstGeom>
        </p:spPr>
      </p:pic>
      <p:sp>
        <p:nvSpPr>
          <p:cNvPr id="8" name="7 - Βέλος προς τα κάτω"/>
          <p:cNvSpPr/>
          <p:nvPr/>
        </p:nvSpPr>
        <p:spPr>
          <a:xfrm>
            <a:off x="539552" y="1052736"/>
            <a:ext cx="484632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0" y="3501008"/>
          <a:ext cx="151216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Equation" r:id="rId4" imgW="952200" imgH="1371600" progId="Equation.DSMT4">
                  <p:embed/>
                </p:oleObj>
              </mc:Choice>
              <mc:Fallback>
                <p:oleObj name="Equation" r:id="rId4" imgW="952200" imgH="137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1008"/>
                        <a:ext cx="1512168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6004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>
                <a:latin typeface="Arial" pitchFamily="34" charset="0"/>
                <a:cs typeface="Arial" pitchFamily="34" charset="0"/>
              </a:rPr>
              <a:t>Παρατηρήσεις</a:t>
            </a:r>
            <a:endParaRPr lang="el-GR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49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   Από τη παραπάνω θεωρία και παραδείγματα μπορούμε να βγάλουμε τα παρακάτω συμπεράσματα για τη χρησιμότητα της μεθόδου που μόλις αναλύσαμε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Είναι πιο γρήγορη από τη μέθοδο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Osowski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(βελτιωμένη).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Απλή στην εφαρμογή της</a:t>
            </a:r>
            <a:r>
              <a:rPr lang="el-GR" sz="1800" dirty="0" smtClean="0"/>
              <a:t>.</a:t>
            </a:r>
          </a:p>
          <a:p>
            <a:pPr marL="514350" indent="-514350" algn="just">
              <a:buFont typeface="Wingdings" pitchFamily="2" charset="2"/>
              <a:buChar char="q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q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πίνακας Α δε χρειάζεται να είναι κάποιας συγκεκριμένης μορφής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Vandermorde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ή κάτω τριγωνικός).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4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Μπορεί να χρησιμοποιηθεί στη θέση άλλων αριθμητικών μεθόδων (όπως η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LU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παραγοντοποίηση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4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Γρηγορότερη σύγκλιση, αυξάνοντας τη τιμή της παραμέτρου γ.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6064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Μέθοδος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LU</a:t>
            </a:r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u="sng" dirty="0" err="1" smtClean="0">
                <a:latin typeface="Arial" pitchFamily="34" charset="0"/>
                <a:cs typeface="Arial" pitchFamily="34" charset="0"/>
              </a:rPr>
              <a:t>παραγοντοποίησης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3924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l-GR" sz="1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(*)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Από τη γραμμική άλγεβρα γνωρίζουμε ότι αν: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α] Πολλαπλασιάσουμε μία εξίσωση του (*) επί έναν αριθμό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800" dirty="0" err="1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\{0}.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β] Εναλλάξουμε τη σειρά δύο εξισώσεων του (*).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γ] Αντικαταστήσουμε μία εξίσωση του (*) με το άθροισμα αυτής και μίας άλλης πολλαπλασιασμένης επί έναν αριθμό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800" dirty="0" err="1" smtClean="0">
                <a:latin typeface="Arial" pitchFamily="34" charset="0"/>
                <a:cs typeface="Arial" pitchFamily="34" charset="0"/>
                <a:sym typeface="Mathematica1"/>
              </a:rPr>
              <a:t>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\{0}.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Προκύπτει το σύστημα:</a:t>
            </a:r>
          </a:p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1800" baseline="300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1800" baseline="300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που είναι ισοδύναμο με το αρχικό (*).</a:t>
            </a: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025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 Ας υποθέσουμε ότι δίνεται για επίλυση το παρακάτω πραγματικό γραμμικό σύστημα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αλγεβρικών εξισώσεων με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αγνώστους.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Παράδειγμα</a:t>
            </a:r>
            <a:endParaRPr lang="en-US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Να λυθεί το σύστημα με τη μέθοδο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LU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παραγοντοποίησης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το σύστημα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Λύση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det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)=-13≠0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pPr algn="ctr"/>
            <a:endParaRPr lang="en-US" dirty="0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19872" y="2204864"/>
          <a:ext cx="244827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1231560" imgH="711000" progId="Equation.DSMT4">
                  <p:embed/>
                </p:oleObj>
              </mc:Choice>
              <mc:Fallback>
                <p:oleObj name="Equation" r:id="rId3" imgW="123156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204864"/>
                        <a:ext cx="2448272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347864" y="4005064"/>
          <a:ext cx="252028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5" imgW="1650960" imgH="863280" progId="Equation.DSMT4">
                  <p:embed/>
                </p:oleObj>
              </mc:Choice>
              <mc:Fallback>
                <p:oleObj name="Equation" r:id="rId5" imgW="1650960" imgH="863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05064"/>
                        <a:ext cx="2520280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1475656" y="6309320"/>
            <a:ext cx="1800200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275856" y="62280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Α ομαλός και έχει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παραγοντοποίηση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83671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Θεώρημα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 Α ομαλός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όπου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άνω τριγωνικός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κάτω τριγωνικός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=1)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381328"/>
          </a:xfrm>
        </p:spPr>
        <p:txBody>
          <a:bodyPr>
            <a:normAutofit/>
          </a:bodyPr>
          <a:lstStyle/>
          <a:p>
            <a:pPr algn="just"/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 </a:t>
            </a:r>
            <a:r>
              <a:rPr lang="el-GR" sz="3200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παραγοντοποίηση</a:t>
            </a:r>
            <a:r>
              <a:rPr lang="el-G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του πίνακα Α. 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843808" y="2132856"/>
          <a:ext cx="3719513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3" imgW="2958840" imgH="711000" progId="Equation.DSMT4">
                  <p:embed/>
                </p:oleObj>
              </mc:Choice>
              <mc:Fallback>
                <p:oleObj name="Equation" r:id="rId3" imgW="295884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132856"/>
                        <a:ext cx="3719513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-17463" y="3789363"/>
          <a:ext cx="2663826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5" imgW="1879560" imgH="711000" progId="Equation.DSMT4">
                  <p:embed/>
                </p:oleObj>
              </mc:Choice>
              <mc:Fallback>
                <p:oleObj name="Equation" r:id="rId5" imgW="187956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3789363"/>
                        <a:ext cx="2663826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635896" y="3789040"/>
          <a:ext cx="208823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7" imgW="1600200" imgH="711000" progId="Equation.DSMT4">
                  <p:embed/>
                </p:oleObj>
              </mc:Choice>
              <mc:Fallback>
                <p:oleObj name="Equation" r:id="rId7" imgW="16002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789040"/>
                        <a:ext cx="2088232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2657488" y="414908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- Δεξιό βέλος"/>
          <p:cNvSpPr/>
          <p:nvPr/>
        </p:nvSpPr>
        <p:spPr>
          <a:xfrm>
            <a:off x="5753832" y="414908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732240" y="3717032"/>
          <a:ext cx="216024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9" imgW="1562040" imgH="711000" progId="Equation.DSMT4">
                  <p:embed/>
                </p:oleObj>
              </mc:Choice>
              <mc:Fallback>
                <p:oleObj name="Equation" r:id="rId9" imgW="1562040" imgH="71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717032"/>
                        <a:ext cx="2160240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547664" y="5373216"/>
          <a:ext cx="180020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11" imgW="1257120" imgH="711000" progId="Equation.DSMT4">
                  <p:embed/>
                </p:oleObj>
              </mc:Choice>
              <mc:Fallback>
                <p:oleObj name="Equation" r:id="rId11" imgW="125712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373216"/>
                        <a:ext cx="1800200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508104" y="5373216"/>
          <a:ext cx="201622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13" imgW="1168200" imgH="711000" progId="Equation.DSMT4">
                  <p:embed/>
                </p:oleObj>
              </mc:Choice>
              <mc:Fallback>
                <p:oleObj name="Equation" r:id="rId13" imgW="116820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373216"/>
                        <a:ext cx="2016224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95936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και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LU </a:t>
            </a:r>
            <a:r>
              <a:rPr lang="el-GR" sz="3200" b="1" u="sng" dirty="0" err="1" smtClean="0">
                <a:latin typeface="Arial" pitchFamily="34" charset="0"/>
                <a:cs typeface="Arial" pitchFamily="34" charset="0"/>
              </a:rPr>
              <a:t>Παραγοντοποίηση</a:t>
            </a:r>
            <a:endParaRPr lang="el-GR" sz="32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900" dirty="0" smtClean="0">
                <a:latin typeface="Arial" pitchFamily="34" charset="0"/>
                <a:cs typeface="Arial" pitchFamily="34" charset="0"/>
              </a:rPr>
              <a:t>Συνεχίζοντας πρώτα θα πρέπει να επιλύσουμε τα σύστημα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Ly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. Οπότε: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900" dirty="0" smtClean="0">
                <a:latin typeface="Arial" pitchFamily="34" charset="0"/>
                <a:cs typeface="Arial" pitchFamily="34" charset="0"/>
              </a:rPr>
              <a:t>Τελειώνοντας θα χρειαστεί να λύσουμε το σύστημα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Ux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900" dirty="0" smtClean="0">
                <a:latin typeface="Arial" pitchFamily="34" charset="0"/>
                <a:cs typeface="Arial" pitchFamily="34" charset="0"/>
              </a:rPr>
              <a:t>Οπότε το σύστημα λύθηκε με τη μέθοδο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LU </a:t>
            </a:r>
            <a:r>
              <a:rPr lang="el-GR" sz="2900" dirty="0" err="1" smtClean="0">
                <a:latin typeface="Arial" pitchFamily="34" charset="0"/>
                <a:cs typeface="Arial" pitchFamily="34" charset="0"/>
              </a:rPr>
              <a:t>παραγοντοποίησης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907704" y="2348880"/>
          <a:ext cx="5328592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3" imgW="3962160" imgH="1066680" progId="Equation.DSMT4">
                  <p:embed/>
                </p:oleObj>
              </mc:Choice>
              <mc:Fallback>
                <p:oleObj name="Equation" r:id="rId3" imgW="3962160" imgH="106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348880"/>
                        <a:ext cx="5328592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835696" y="4869160"/>
          <a:ext cx="576064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5" imgW="4190760" imgH="888840" progId="Equation.DSMT4">
                  <p:embed/>
                </p:oleObj>
              </mc:Choice>
              <mc:Fallback>
                <p:oleObj name="Equation" r:id="rId5" imgW="4190760" imgH="888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869160"/>
                        <a:ext cx="5760640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134076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Θέτουμε Α=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Άρα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LUx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Θέτουμε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Ux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επιλύουμε τα συστήματα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Ux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Πρώτα επιλύουμε το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err="1" smtClean="0">
                <a:latin typeface="Arial"/>
                <a:cs typeface="Arial"/>
              </a:rPr>
              <a:t>→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/>
                <a:cs typeface="Arial"/>
              </a:rPr>
              <a:t>→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λύνουμε το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Ux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8748464" cy="404664"/>
          </a:xfrm>
        </p:spPr>
        <p:txBody>
          <a:bodyPr>
            <a:normAutofit/>
          </a:bodyPr>
          <a:lstStyle/>
          <a:p>
            <a:pPr algn="ctr"/>
            <a:r>
              <a:rPr lang="el-GR" sz="2000" b="1" u="sng" dirty="0" smtClean="0">
                <a:latin typeface="Arial" pitchFamily="34" charset="0"/>
                <a:cs typeface="Arial" pitchFamily="34" charset="0"/>
              </a:rPr>
              <a:t>Συγκριτική Μελέτη ΖΝΝ-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LU</a:t>
            </a:r>
            <a:r>
              <a:rPr lang="el-GR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u="sng" dirty="0" err="1" smtClean="0">
                <a:latin typeface="Arial" pitchFamily="34" charset="0"/>
                <a:cs typeface="Arial" pitchFamily="34" charset="0"/>
              </a:rPr>
              <a:t>Παραγοντοποίηση</a:t>
            </a:r>
            <a:endParaRPr lang="el-G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616624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n=100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006" y="1717888"/>
          <a:ext cx="896449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075">
                <a:tc>
                  <a:txBody>
                    <a:bodyPr/>
                    <a:lstStyle/>
                    <a:p>
                      <a:r>
                        <a:rPr lang="el-GR" dirty="0" smtClean="0"/>
                        <a:t>Ακριβής</a:t>
                      </a:r>
                      <a:r>
                        <a:rPr lang="el-GR" baseline="0" dirty="0" smtClean="0"/>
                        <a:t> Λύση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Λύση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ΖΝΝ Λύση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σχετικό σφάλμα 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ΖΝΝ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σχετικό σφάλμα %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61"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0.768885311367680</a:t>
                      </a:r>
                      <a:endParaRPr lang="el-GR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-0.768885311367655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-0.768885301424709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0.003162225091287·e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-9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0.129316691319011·e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-5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61"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-0.638081967132791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-0.638081967132783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-0.638081958881403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0.001252755318133·e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-9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0.129315486760691·e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-5</a:t>
                      </a:r>
                      <a:endParaRPr lang="el-GR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44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⁞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⁞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⁞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⁞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⁞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602"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0.918954239703518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0.918954239703438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0.918954227819934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0.008686508209190·e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-9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0.129316387196838·e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-5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861"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-0.753093850351228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-0.753093850351223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-0.753093840612601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0.000678139372788·e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-9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0.129314926240470·e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-5</a:t>
                      </a:r>
                      <a:endParaRPr lang="el-GR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Τα ΖΝΝ μοντέλα όπως παρατηρούμε δίνουν πολύ καλή προσέγγιση (μέχρι και 7 δεκαδικά ψηφία) για τη λύση συστημάτων.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2426405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Η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παραγοντοποίηση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έδωσε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καλύτερα αποτελέσματα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και σε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λιγότερο χρόνο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από τα ΖΝΝ μοντέλα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</a:rPr>
              <a:t>Συμπεράσματα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  <p:bldP spid="6758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276999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Διατύπωση Προβλήματος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Έστω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Mono" pitchFamily="18" charset="2"/>
              </a:rPr>
              <a:t>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Mathematica1Mono" pitchFamily="18" charset="2"/>
              </a:rPr>
              <a:t>     </a:t>
            </a: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  <a:sym typeface="Mathematica1Mono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u="sng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Συνθήκη Αντιστρεψιμότητας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 </a:t>
            </a:r>
            <a:r>
              <a:rPr lang="el-GR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α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&gt;0 τέτοιος ώστε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b="1" u="sng" dirty="0" smtClean="0">
              <a:latin typeface="Arial" pitchFamily="34" charset="0"/>
              <a:ea typeface="Calibri" pitchFamily="34" charset="0"/>
              <a:cs typeface="Arial" pitchFamily="34" charset="0"/>
              <a:sym typeface="Mathematica1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u="sng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Mathematica1Mono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Mathematica1Mono" pitchFamily="18" charset="2"/>
            </a:endParaRPr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563888" y="3140968"/>
          <a:ext cx="273630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4" name="Equation" r:id="rId3" imgW="1777680" imgH="291960" progId="Equation.DSMT4">
                  <p:embed/>
                </p:oleObj>
              </mc:Choice>
              <mc:Fallback>
                <p:oleObj name="Equation" r:id="rId3" imgW="17776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140968"/>
                        <a:ext cx="2736304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37890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                                                                      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μοναδική λύση της εξίσωσης πινάκων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4437112"/>
            <a:ext cx="277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Λήμμα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Εάν ο 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3635896" y="5517232"/>
          <a:ext cx="230425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" name="Equation" r:id="rId5" imgW="1371600" imgH="241200" progId="Equation.DSMT4">
                  <p:embed/>
                </p:oleObj>
              </mc:Choice>
              <mc:Fallback>
                <p:oleObj name="Equation" r:id="rId5" imgW="137160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517232"/>
                        <a:ext cx="230425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5661248"/>
            <a:ext cx="719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όπου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1547664" y="6165304"/>
          <a:ext cx="2664296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Equation" r:id="rId7" imgW="1892160" imgH="444240" progId="Equation.DSMT4">
                  <p:embed/>
                </p:oleObj>
              </mc:Choice>
              <mc:Fallback>
                <p:oleObj name="Equation" r:id="rId7" imgW="189216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165304"/>
                        <a:ext cx="2664296" cy="692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5148064" y="6209928"/>
          <a:ext cx="180020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9" imgW="901440" imgH="419040" progId="Equation.DSMT4">
                  <p:embed/>
                </p:oleObj>
              </mc:Choice>
              <mc:Fallback>
                <p:oleObj name="Equation" r:id="rId9" imgW="901440" imgH="419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6209928"/>
                        <a:ext cx="1800200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355976" y="6309320"/>
            <a:ext cx="886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και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7</a:t>
            </a:fld>
            <a:endParaRPr lang="el-GR"/>
          </a:p>
        </p:txBody>
      </p:sp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3851920" y="1844824"/>
          <a:ext cx="237626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11" imgW="1460160" imgH="203040" progId="Equation.DSMT4">
                  <p:embed/>
                </p:oleObj>
              </mc:Choice>
              <mc:Fallback>
                <p:oleObj name="Equation" r:id="rId11" imgW="146016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844824"/>
                        <a:ext cx="2376264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13 - Ευθύγραμμο βέλος σύνδεσης"/>
          <p:cNvCxnSpPr/>
          <p:nvPr/>
        </p:nvCxnSpPr>
        <p:spPr>
          <a:xfrm>
            <a:off x="4932040" y="14847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2123728" y="2708920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4572000" y="35010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6012160" y="5013176"/>
          <a:ext cx="1224136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Equation" r:id="rId13" imgW="787320" imgH="228600" progId="Equation.DSMT4">
                  <p:embed/>
                </p:oleObj>
              </mc:Choice>
              <mc:Fallback>
                <p:oleObj name="Equation" r:id="rId13" imgW="78732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013176"/>
                        <a:ext cx="1224136" cy="372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755576" y="1197446"/>
          <a:ext cx="6223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Equation" r:id="rId15" imgW="342720" imgH="203040" progId="Equation.DSMT4">
                  <p:embed/>
                </p:oleObj>
              </mc:Choice>
              <mc:Fallback>
                <p:oleObj name="Equation" r:id="rId15" imgW="34272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97446"/>
                        <a:ext cx="6223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3" name="Object 15"/>
          <p:cNvGraphicFramePr>
            <a:graphicFrameLocks noChangeAspect="1"/>
          </p:cNvGraphicFramePr>
          <p:nvPr/>
        </p:nvGraphicFramePr>
        <p:xfrm>
          <a:off x="4860032" y="1196752"/>
          <a:ext cx="57606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Equation" r:id="rId17" imgW="317160" imgH="203040" progId="Equation.DSMT4">
                  <p:embed/>
                </p:oleObj>
              </mc:Choice>
              <mc:Fallback>
                <p:oleObj name="Equation" r:id="rId17" imgW="3171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196752"/>
                        <a:ext cx="576064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4" name="Object 16"/>
          <p:cNvGraphicFramePr>
            <a:graphicFrameLocks noChangeAspect="1"/>
          </p:cNvGraphicFramePr>
          <p:nvPr/>
        </p:nvGraphicFramePr>
        <p:xfrm>
          <a:off x="755576" y="5013176"/>
          <a:ext cx="504056" cy="35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2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013176"/>
                        <a:ext cx="504056" cy="359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19 - TextBox"/>
          <p:cNvSpPr txBox="1"/>
          <p:nvPr/>
        </p:nvSpPr>
        <p:spPr>
          <a:xfrm>
            <a:off x="1331640" y="11154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Ψάχνουμε  να βρούμε ένα πίνακα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203210" y="5003884"/>
            <a:ext cx="452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ικανοποιεί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τη συνθήκη αντιστρεψιμότητας 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5508104" y="5013176"/>
            <a:ext cx="49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και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7236296" y="5003884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τότε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3976" grpId="0"/>
      <p:bldP spid="17" grpId="0"/>
      <p:bldP spid="20" grpId="0"/>
      <p:bldP spid="21" grpId="0"/>
      <p:bldP spid="23" grpId="0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70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267744" y="7647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Γενικά Συμπεράσματα</a:t>
            </a:r>
            <a:endParaRPr lang="el-GR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-108520" y="37797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Δίνουνε καλύτερα αποτελέσματα από τα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GNN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μοντέλα.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-108520" y="21345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Μπορούν να αντικαταστήσουν διάφορες αριθμητικές μεθόδους, για τη λύση συστημάτων.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-108520" y="1556792"/>
            <a:ext cx="266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Τα ΖΝΝ μοντέλα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-108520" y="29876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Μπορούν να παράγουν τον αντίστροφο ενός πίνακα.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107504" y="45811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Λειτουργούν και για αρρωστημένους πίνακες.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4283968" y="3573016"/>
            <a:ext cx="432048" cy="23042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131840" y="5733256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Δημοσίευση</a:t>
            </a:r>
            <a:endParaRPr lang="el-G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20927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Σύστημα Διαφορικών 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H="1">
            <a:off x="3203848" y="2357012"/>
            <a:ext cx="1296144" cy="711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4499992" y="2388950"/>
            <a:ext cx="1152128" cy="68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1403648" y="3212976"/>
            <a:ext cx="266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Ασυμπτωτικά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Ευσταθές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4932040" y="3203684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Επιλύει την εξίσωση πινάκων.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899592" y="764704"/>
            <a:ext cx="759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Ορισμός Συνάρτησης Σφάλματος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Βέλος προς τα κάτω"/>
          <p:cNvSpPr/>
          <p:nvPr/>
        </p:nvSpPr>
        <p:spPr>
          <a:xfrm>
            <a:off x="4355976" y="1154448"/>
            <a:ext cx="216024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7" grpId="0"/>
      <p:bldP spid="18" grpId="0"/>
      <p:bldP spid="27" grpId="0"/>
      <p:bldP spid="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5447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Η εφαρμογή του επαναλαμβανόμενο νευρωνικού δικτύου του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Stanimirovic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τον υπολογισμό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Drazin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inverse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χρονικά μεταβαλλόμενων πινάκων.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191857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Προγραμματισμός των παραπάνω μεθόδων σε άλλα λογισμικά όπως το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Gnu Octave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Scilab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400680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Επίλυση του 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Zhang Open Problem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για την εφαρμογή του ΖΝΝ μοντέλου και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πολυωνυμικούς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πίνακες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50869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Η εφαρμογή των παραπάνω μοντέλων για την επίλυση μη γραμμικών εξισώσεων πινάκων.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55776" y="652626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Μελέτη για περαιτέρω έρευνα</a:t>
            </a:r>
            <a:endParaRPr lang="el-G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60230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εφαρμογή των ΖΝΝ μοντέλων για επίλυση και άλλων εξισώσεων πινάκων όπως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Riccati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Διοφαντικές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Εξισώσεις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72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-36512" y="292668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Την εφαρμογή και άλλων προσεγγιστικών μεθόδων επίλυσης διαφορικών εξισώσεων εκτός της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ode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en-US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1441" grpId="0"/>
      <p:bldP spid="9" grpId="0"/>
      <p:bldP spid="10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/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Σας ευχαριστώ για την προσοχή σας!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4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b="1" u="sng" dirty="0" smtClean="0">
                <a:latin typeface="Arial" pitchFamily="34" charset="0"/>
                <a:cs typeface="Arial" pitchFamily="34" charset="0"/>
              </a:rPr>
              <a:t>Παρατήρηση</a:t>
            </a:r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Η συνθήκη αντιστρεψιμότητας μεταφράζεται στο γεγονός ότι όλες οι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ιδιοτιμές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του πίνακα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θα πρέπει να είναι διάφορες από τη τιμή 0 για κάθε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≥0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155272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Συνάρτηση Σφάλματος</a:t>
            </a:r>
            <a:endParaRPr kumimoji="0" lang="el-G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Ορίζουμε τη συνάρτηση πίνακα σφάλματος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Στόχος 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  <a:sym typeface="Mathematica1"/>
              </a:rPr>
              <a:t></a:t>
            </a:r>
            <a:endParaRPr kumimoji="0" lang="el-GR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915816" y="4221088"/>
          <a:ext cx="374441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Equation" r:id="rId3" imgW="1930320" imgH="393480" progId="Equation.DSMT4">
                  <p:embed/>
                </p:oleObj>
              </mc:Choice>
              <mc:Fallback>
                <p:oleObj name="Equation" r:id="rId3" imgW="19303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21088"/>
                        <a:ext cx="3744416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430741"/>
            <a:ext cx="4274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u="sng" dirty="0" smtClean="0">
                <a:latin typeface="Arial" pitchFamily="34" charset="0"/>
                <a:cs typeface="Arial" pitchFamily="34" charset="0"/>
              </a:rPr>
              <a:t>ΖΝΝ (Ζ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hang Neural Network)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 μοντέλο</a:t>
            </a:r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3803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Όπου 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0 αρκετά μεγάλος αριθμός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όσο μας το επιτρέπει το λογισμικό).</a:t>
            </a: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πολυμεταβλητή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συνάρτηση ενεργοποίησης,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που στη κάθε θέση περιέχει μία γνήσια αύξουσα περιττή συνάρτηση.</a:t>
            </a:r>
            <a:endParaRPr lang="el-GR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Το παραπάνω δίκτυο </a:t>
            </a:r>
            <a:r>
              <a:rPr lang="el-GR" dirty="0" smtClean="0">
                <a:latin typeface="Arial" pitchFamily="34" charset="0"/>
                <a:cs typeface="Arial" pitchFamily="34" charset="0"/>
                <a:sym typeface="Mathematica1"/>
              </a:rPr>
              <a:t>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ασυμπτωτικά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ευσταθές.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4644008" y="2420888"/>
          <a:ext cx="2928590" cy="3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Equation" r:id="rId5" imgW="1536480" imgH="203040" progId="Equation.DSMT4">
                  <p:embed/>
                </p:oleObj>
              </mc:Choice>
              <mc:Fallback>
                <p:oleObj name="Equation" r:id="rId5" imgW="15364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420888"/>
                        <a:ext cx="2928590" cy="317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8</a:t>
            </a:fld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539552" y="2636912"/>
            <a:ext cx="41044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187624" y="3212976"/>
            <a:ext cx="596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 τη πάροδο του χρόνου να τείνει στο μηδενικό πίνακα.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 smtClean="0">
                <a:latin typeface="Arial" pitchFamily="34" charset="0"/>
                <a:cs typeface="Arial" pitchFamily="34" charset="0"/>
              </a:rPr>
              <a:t>Διάφορες Συναρτήσεις Ενεργοποίησης</a:t>
            </a:r>
            <a:endParaRPr lang="el-G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389120"/>
          </a:xfrm>
        </p:spPr>
        <p:txBody>
          <a:bodyPr/>
          <a:lstStyle/>
          <a:p>
            <a:pPr>
              <a:buNone/>
            </a:pPr>
            <a:endParaRPr lang="el-GR" dirty="0" smtClean="0">
              <a:latin typeface="Arial"/>
              <a:cs typeface="Arial"/>
            </a:endParaRPr>
          </a:p>
          <a:p>
            <a:endParaRPr lang="el-GR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755576" y="1484784"/>
          <a:ext cx="1872208" cy="6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3" imgW="583920" imgH="203040" progId="Equation.DSMT4">
                  <p:embed/>
                </p:oleObj>
              </mc:Choice>
              <mc:Fallback>
                <p:oleObj name="Equation" r:id="rId3" imgW="5839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84784"/>
                        <a:ext cx="1872208" cy="605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27584" y="3068960"/>
          <a:ext cx="1872208" cy="61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068960"/>
                        <a:ext cx="1872208" cy="618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899592" y="4653136"/>
          <a:ext cx="187220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53136"/>
                        <a:ext cx="1872208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7984" y="155679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Arial" pitchFamily="34" charset="0"/>
                <a:cs typeface="Arial" pitchFamily="34" charset="0"/>
              </a:rPr>
              <a:t>Γραμμική συνάρτηση ενεργοποίησης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87824" y="1628800"/>
            <a:ext cx="1368152" cy="340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ight Arrow 9"/>
          <p:cNvSpPr/>
          <p:nvPr/>
        </p:nvSpPr>
        <p:spPr>
          <a:xfrm>
            <a:off x="2915816" y="3284984"/>
            <a:ext cx="151216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2987824" y="5013176"/>
            <a:ext cx="151216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4427984" y="3212976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Arial" pitchFamily="34" charset="0"/>
                <a:cs typeface="Arial" pitchFamily="34" charset="0"/>
              </a:rPr>
              <a:t> Συνάρτηση  Δύναμης με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p≥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3,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περιττό 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941168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Arial" pitchFamily="34" charset="0"/>
                <a:cs typeface="Arial" pitchFamily="34" charset="0"/>
              </a:rPr>
              <a:t> Διπολική Σιγμοειδής 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F5D6-0C6E-4249-838D-353CBEEDAAB4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                              ΑΡΙΣΤΟΤΕΛΕΙΟ ΠΑΝΕΠΙΣΤΗΜΙΟ ΘΕΣΣΑΛΟΝΙΚΗΣ&amp;#x0D;&amp;#x0A;                                 ΤΜΗΜΑ ΜΑΘΗ&quot;/&gt;&lt;property id=&quot;20307&quot; value=&quot;267&quot;/&gt;&lt;/object&gt;&lt;object type=&quot;3&quot; unique_id=&quot;10005&quot;&gt;&lt;property id=&quot;20148&quot; value=&quot;5&quot;/&gt;&lt;property id=&quot;20300&quot; value=&quot;Slide 2 - &amp;quot;Στόχος&amp;quot;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93&quot;/&gt;&lt;/object&gt;&lt;object type=&quot;3&quot; unique_id=&quot;10007&quot;&gt;&lt;property id=&quot;20148&quot; value=&quot;5&quot;/&gt;&lt;property id=&quot;20300&quot; value=&quot;Slide 4&quot;/&gt;&lt;property id=&quot;20307&quot; value=&quot;337&quot;/&gt;&lt;/object&gt;&lt;object type=&quot;3&quot; unique_id=&quot;10008&quot;&gt;&lt;property id=&quot;20148&quot; value=&quot;5&quot;/&gt;&lt;property id=&quot;20300&quot; value=&quot;Slide 5 - &amp;quot;   Βασικοί Ορισμοί&amp;quot;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 - &amp;quot;Διάφορες Συναρτήσεις Ενεργοποίησης&amp;quot;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0&quot;/&gt;&lt;/object&gt;&lt;object type=&quot;3&quot; unique_id=&quot;10015&quot;&gt;&lt;property id=&quot;20148&quot; value=&quot;5&quot;/&gt;&lt;property id=&quot;20300&quot; value=&quot;Slide 12&quot;/&gt;&lt;property id=&quot;20307&quot; value=&quot;334&quot;/&gt;&lt;/object&gt;&lt;object type=&quot;3&quot; unique_id=&quot;10016&quot;&gt;&lt;property id=&quot;20148&quot; value=&quot;5&quot;/&gt;&lt;property id=&quot;20300&quot; value=&quot;Slide 13&quot;/&gt;&lt;property id=&quot;20307&quot; value=&quot;301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8&quot;&gt;&lt;property id=&quot;20148&quot; value=&quot;5&quot;/&gt;&lt;property id=&quot;20300&quot; value=&quot;Slide 15&quot;/&gt;&lt;property id=&quot;20307&quot; value=&quot;303&quot;/&gt;&lt;/object&gt;&lt;object type=&quot;3&quot; unique_id=&quot;10019&quot;&gt;&lt;property id=&quot;20148&quot; value=&quot;5&quot;/&gt;&lt;property id=&quot;20300&quot; value=&quot;Slide 16&quot;/&gt;&lt;property id=&quot;20307&quot; value=&quot;349&quot;/&gt;&lt;/object&gt;&lt;object type=&quot;3&quot; unique_id=&quot;10020&quot;&gt;&lt;property id=&quot;20148&quot; value=&quot;5&quot;/&gt;&lt;property id=&quot;20300&quot; value=&quot;Slide 17&quot;/&gt;&lt;property id=&quot;20307&quot; value=&quot;348&quot;/&gt;&lt;/object&gt;&lt;object type=&quot;3&quot; unique_id=&quot;10021&quot;&gt;&lt;property id=&quot;20148&quot; value=&quot;5&quot;/&gt;&lt;property id=&quot;20300&quot; value=&quot;Slide 18&quot;/&gt;&lt;property id=&quot;20307&quot; value=&quot;350&quot;/&gt;&lt;/object&gt;&lt;object type=&quot;3&quot; unique_id=&quot;10022&quot;&gt;&lt;property id=&quot;20148&quot; value=&quot;5&quot;/&gt;&lt;property id=&quot;20300&quot; value=&quot;Slide 19&quot;/&gt;&lt;property id=&quot;20307&quot; value=&quot;305&quot;/&gt;&lt;/object&gt;&lt;object type=&quot;3&quot; unique_id=&quot;10023&quot;&gt;&lt;property id=&quot;20148&quot; value=&quot;5&quot;/&gt;&lt;property id=&quot;20300&quot; value=&quot;Slide 20&quot;/&gt;&lt;property id=&quot;20307&quot; value=&quot;306&quot;/&gt;&lt;/object&gt;&lt;object type=&quot;3&quot; unique_id=&quot;10024&quot;&gt;&lt;property id=&quot;20148&quot; value=&quot;5&quot;/&gt;&lt;property id=&quot;20300&quot; value=&quot;Slide 21&quot;/&gt;&lt;property id=&quot;20307&quot; value=&quot;307&quot;/&gt;&lt;/object&gt;&lt;object type=&quot;3&quot; unique_id=&quot;10025&quot;&gt;&lt;property id=&quot;20148&quot; value=&quot;5&quot;/&gt;&lt;property id=&quot;20300&quot; value=&quot;Slide 22&quot;/&gt;&lt;property id=&quot;20307&quot; value=&quot;308&quot;/&gt;&lt;/object&gt;&lt;object type=&quot;3&quot; unique_id=&quot;10026&quot;&gt;&lt;property id=&quot;20148&quot; value=&quot;5&quot;/&gt;&lt;property id=&quot;20300&quot; value=&quot;Slide 23&quot;/&gt;&lt;property id=&quot;20307&quot; value=&quot;309&quot;/&gt;&lt;/object&gt;&lt;object type=&quot;3&quot; unique_id=&quot;10027&quot;&gt;&lt;property id=&quot;20148&quot; value=&quot;5&quot;/&gt;&lt;property id=&quot;20300&quot; value=&quot;Slide 24&quot;/&gt;&lt;property id=&quot;20307&quot; value=&quot;310&quot;/&gt;&lt;/object&gt;&lt;object type=&quot;3&quot; unique_id=&quot;10028&quot;&gt;&lt;property id=&quot;20148&quot; value=&quot;5&quot;/&gt;&lt;property id=&quot;20300&quot; value=&quot;Slide 25&quot;/&gt;&lt;property id=&quot;20307&quot; value=&quot;311&quot;/&gt;&lt;/object&gt;&lt;object type=&quot;3&quot; unique_id=&quot;10029&quot;&gt;&lt;property id=&quot;20148&quot; value=&quot;5&quot;/&gt;&lt;property id=&quot;20300&quot; value=&quot;Slide 26&quot;/&gt;&lt;property id=&quot;20307&quot; value=&quot;312&quot;/&gt;&lt;/object&gt;&lt;object type=&quot;3&quot; unique_id=&quot;10030&quot;&gt;&lt;property id=&quot;20148&quot; value=&quot;5&quot;/&gt;&lt;property id=&quot;20300&quot; value=&quot;Slide 27&quot;/&gt;&lt;property id=&quot;20307&quot; value=&quot;313&quot;/&gt;&lt;/object&gt;&lt;object type=&quot;3&quot; unique_id=&quot;10031&quot;&gt;&lt;property id=&quot;20148&quot; value=&quot;5&quot;/&gt;&lt;property id=&quot;20300&quot; value=&quot;Slide 28&quot;/&gt;&lt;property id=&quot;20307&quot; value=&quot;314&quot;/&gt;&lt;/object&gt;&lt;object type=&quot;3&quot; unique_id=&quot;10032&quot;&gt;&lt;property id=&quot;20148&quot; value=&quot;5&quot;/&gt;&lt;property id=&quot;20300&quot; value=&quot;Slide 29&quot;/&gt;&lt;property id=&quot;20307&quot; value=&quot;315&quot;/&gt;&lt;/object&gt;&lt;object type=&quot;3&quot; unique_id=&quot;10033&quot;&gt;&lt;property id=&quot;20148&quot; value=&quot;5&quot;/&gt;&lt;property id=&quot;20300&quot; value=&quot;Slide 30&quot;/&gt;&lt;property id=&quot;20307&quot; value=&quot;352&quot;/&gt;&lt;/object&gt;&lt;object type=&quot;3&quot; unique_id=&quot;10034&quot;&gt;&lt;property id=&quot;20148&quot; value=&quot;5&quot;/&gt;&lt;property id=&quot;20300&quot; value=&quot;Slide 31&quot;/&gt;&lt;property id=&quot;20307&quot; value=&quot;316&quot;/&gt;&lt;/object&gt;&lt;object type=&quot;3&quot; unique_id=&quot;10035&quot;&gt;&lt;property id=&quot;20148&quot; value=&quot;5&quot;/&gt;&lt;property id=&quot;20300&quot; value=&quot;Slide 32&quot;/&gt;&lt;property id=&quot;20307&quot; value=&quot;317&quot;/&gt;&lt;/object&gt;&lt;object type=&quot;3&quot; unique_id=&quot;10036&quot;&gt;&lt;property id=&quot;20148&quot; value=&quot;5&quot;/&gt;&lt;property id=&quot;20300&quot; value=&quot;Slide 33 - &amp;quot;Συγκριτική Μελέτη GNN-ZNN&amp;quot;&quot;/&gt;&lt;property id=&quot;20307&quot; value=&quot;318&quot;/&gt;&lt;/object&gt;&lt;object type=&quot;3&quot; unique_id=&quot;10037&quot;&gt;&lt;property id=&quot;20148&quot; value=&quot;5&quot;/&gt;&lt;property id=&quot;20300&quot; value=&quot;Slide 34&quot;/&gt;&lt;property id=&quot;20307&quot; value=&quot;319&quot;/&gt;&lt;/object&gt;&lt;object type=&quot;3&quot; unique_id=&quot;10038&quot;&gt;&lt;property id=&quot;20148&quot; value=&quot;5&quot;/&gt;&lt;property id=&quot;20300&quot; value=&quot;Slide 35&quot;/&gt;&lt;property id=&quot;20307&quot; value=&quot;338&quot;/&gt;&lt;/object&gt;&lt;object type=&quot;3&quot; unique_id=&quot;10039&quot;&gt;&lt;property id=&quot;20148&quot; value=&quot;5&quot;/&gt;&lt;property id=&quot;20300&quot; value=&quot;Slide 36&quot;/&gt;&lt;property id=&quot;20307&quot; value=&quot;320&quot;/&gt;&lt;/object&gt;&lt;object type=&quot;3&quot; unique_id=&quot;10040&quot;&gt;&lt;property id=&quot;20148&quot; value=&quot;5&quot;/&gt;&lt;property id=&quot;20300&quot; value=&quot;Slide 37 - &amp;quot;Κατασκευή Δικτύου&amp;quot;&quot;/&gt;&lt;property id=&quot;20307&quot; value=&quot;321&quot;/&gt;&lt;/object&gt;&lt;object type=&quot;3&quot; unique_id=&quot;10041&quot;&gt;&lt;property id=&quot;20148&quot; value=&quot;5&quot;/&gt;&lt;property id=&quot;20300&quot; value=&quot;Slide 38&quot;/&gt;&lt;property id=&quot;20307&quot; value=&quot;343&quot;/&gt;&lt;/object&gt;&lt;object type=&quot;3&quot; unique_id=&quot;10042&quot;&gt;&lt;property id=&quot;20148&quot; value=&quot;5&quot;/&gt;&lt;property id=&quot;20300&quot; value=&quot;Slide 39&quot;/&gt;&lt;property id=&quot;20307&quot; value=&quot;327&quot;/&gt;&lt;/object&gt;&lt;object type=&quot;3&quot; unique_id=&quot;10043&quot;&gt;&lt;property id=&quot;20148&quot; value=&quot;5&quot;/&gt;&lt;property id=&quot;20300&quot; value=&quot;Slide 40&quot;/&gt;&lt;property id=&quot;20307&quot; value=&quot;330&quot;/&gt;&lt;/object&gt;&lt;object type=&quot;3&quot; unique_id=&quot;10044&quot;&gt;&lt;property id=&quot;20148&quot; value=&quot;5&quot;/&gt;&lt;property id=&quot;20300&quot; value=&quot;Slide 41&quot;/&gt;&lt;property id=&quot;20307&quot; value=&quot;346&quot;/&gt;&lt;/object&gt;&lt;object type=&quot;3&quot; unique_id=&quot;10045&quot;&gt;&lt;property id=&quot;20148&quot; value=&quot;5&quot;/&gt;&lt;property id=&quot;20300&quot; value=&quot;Slide 42&quot;/&gt;&lt;property id=&quot;20307&quot; value=&quot;274&quot;/&gt;&lt;/object&gt;&lt;object type=&quot;3&quot; unique_id=&quot;10046&quot;&gt;&lt;property id=&quot;20148&quot; value=&quot;5&quot;/&gt;&lt;property id=&quot;20300&quot; value=&quot;Slide 43&quot;/&gt;&lt;property id=&quot;20307&quot; value=&quot;331&quot;/&gt;&lt;/object&gt;&lt;object type=&quot;3&quot; unique_id=&quot;10047&quot;&gt;&lt;property id=&quot;20148&quot; value=&quot;5&quot;/&gt;&lt;property id=&quot;20300&quot; value=&quot;Slide 44&quot;/&gt;&lt;property id=&quot;20307&quot; value=&quot;275&quot;/&gt;&lt;/object&gt;&lt;object type=&quot;3&quot; unique_id=&quot;10048&quot;&gt;&lt;property id=&quot;20148&quot; value=&quot;5&quot;/&gt;&lt;property id=&quot;20300&quot; value=&quot;Slide 45&quot;/&gt;&lt;property id=&quot;20307&quot; value=&quot;276&quot;/&gt;&lt;/object&gt;&lt;object type=&quot;3&quot; unique_id=&quot;10049&quot;&gt;&lt;property id=&quot;20148&quot; value=&quot;5&quot;/&gt;&lt;property id=&quot;20300&quot; value=&quot;Slide 46 - &amp;quot;Εφαρμογή (αντιστρέψιμος πίνακα).&amp;quot;&quot;/&gt;&lt;property id=&quot;20307&quot; value=&quot;277&quot;/&gt;&lt;/object&gt;&lt;object type=&quot;3&quot; unique_id=&quot;10050&quot;&gt;&lt;property id=&quot;20148&quot; value=&quot;5&quot;/&gt;&lt;property id=&quot;20300&quot; value=&quot;Slide 47&quot;/&gt;&lt;property id=&quot;20307&quot; value=&quot;279&quot;/&gt;&lt;/object&gt;&lt;object type=&quot;3&quot; unique_id=&quot;10051&quot;&gt;&lt;property id=&quot;20148&quot; value=&quot;5&quot;/&gt;&lt;property id=&quot;20300&quot; value=&quot;Slide 48&quot;/&gt;&lt;property id=&quot;20307&quot; value=&quot;280&quot;/&gt;&lt;/object&gt;&lt;object type=&quot;3&quot; unique_id=&quot;10052&quot;&gt;&lt;property id=&quot;20148&quot; value=&quot;5&quot;/&gt;&lt;property id=&quot;20300&quot; value=&quot;Slide 49&quot;/&gt;&lt;property id=&quot;20307&quot; value=&quot;332&quot;/&gt;&lt;/object&gt;&lt;object type=&quot;3&quot; unique_id=&quot;10053&quot;&gt;&lt;property id=&quot;20148&quot; value=&quot;5&quot;/&gt;&lt;property id=&quot;20300&quot; value=&quot;Slide 50&quot;/&gt;&lt;property id=&quot;20307&quot; value=&quot;333&quot;/&gt;&lt;/object&gt;&lt;object type=&quot;3&quot; unique_id=&quot;10054&quot;&gt;&lt;property id=&quot;20148&quot; value=&quot;5&quot;/&gt;&lt;property id=&quot;20300&quot; value=&quot;Slide 51 - &amp;quot;Συμπεράσματα&amp;quot;&quot;/&gt;&lt;property id=&quot;20307&quot; value=&quot;282&quot;/&gt;&lt;/object&gt;&lt;object type=&quot;3&quot; unique_id=&quot;10055&quot;&gt;&lt;property id=&quot;20148&quot; value=&quot;5&quot;/&gt;&lt;property id=&quot;20300&quot; value=&quot;Slide 52&quot;/&gt;&lt;property id=&quot;20307&quot; value=&quot;323&quot;/&gt;&lt;/object&gt;&lt;object type=&quot;3&quot; unique_id=&quot;10056&quot;&gt;&lt;property id=&quot;20148&quot; value=&quot;5&quot;/&gt;&lt;property id=&quot;20300&quot; value=&quot;Slide 53&quot;/&gt;&lt;property id=&quot;20307&quot; value=&quot;324&quot;/&gt;&lt;/object&gt;&lt;object type=&quot;3&quot; unique_id=&quot;10057&quot;&gt;&lt;property id=&quot;20148&quot; value=&quot;5&quot;/&gt;&lt;property id=&quot;20300&quot; value=&quot;Slide 54&quot;/&gt;&lt;property id=&quot;20307&quot; value=&quot;325&quot;/&gt;&lt;/object&gt;&lt;object type=&quot;3&quot; unique_id=&quot;10058&quot;&gt;&lt;property id=&quot;20148&quot; value=&quot;5&quot;/&gt;&lt;property id=&quot;20300&quot; value=&quot;Slide 55&quot;/&gt;&lt;property id=&quot;20307&quot; value=&quot;328&quot;/&gt;&lt;/object&gt;&lt;object type=&quot;3&quot; unique_id=&quot;10059&quot;&gt;&lt;property id=&quot;20148&quot; value=&quot;5&quot;/&gt;&lt;property id=&quot;20300&quot; value=&quot;Slide 56&quot;/&gt;&lt;property id=&quot;20307&quot; value=&quot;351&quot;/&gt;&lt;/object&gt;&lt;object type=&quot;3&quot; unique_id=&quot;10060&quot;&gt;&lt;property id=&quot;20148&quot; value=&quot;5&quot;/&gt;&lt;property id=&quot;20300&quot; value=&quot;Slide 57&quot;/&gt;&lt;property id=&quot;20307&quot; value=&quot;329&quot;/&gt;&lt;/object&gt;&lt;object type=&quot;3&quot; unique_id=&quot;10061&quot;&gt;&lt;property id=&quot;20148&quot; value=&quot;5&quot;/&gt;&lt;property id=&quot;20300&quot; value=&quot;Slide 58&quot;/&gt;&lt;property id=&quot;20307&quot; value=&quot;336&quot;/&gt;&lt;/object&gt;&lt;object type=&quot;3&quot; unique_id=&quot;10062&quot;&gt;&lt;property id=&quot;20148&quot; value=&quot;5&quot;/&gt;&lt;property id=&quot;20300&quot; value=&quot;Slide 59&quot;/&gt;&lt;property id=&quot;20307&quot; value=&quot;304&quot;/&gt;&lt;/object&gt;&lt;object type=&quot;3&quot; unique_id=&quot;10063&quot;&gt;&lt;property id=&quot;20148&quot; value=&quot;5&quot;/&gt;&lt;property id=&quot;20300&quot; value=&quot;Slide 60&quot;/&gt;&lt;property id=&quot;20307&quot; value=&quot;292&quot;/&gt;&lt;/object&gt;&lt;object type=&quot;3&quot; unique_id=&quot;10064&quot;&gt;&lt;property id=&quot;20148&quot; value=&quot;5&quot;/&gt;&lt;property id=&quot;20300&quot; value=&quot;Slide 61 - &amp;quot;Εφαρμογή (Osowski)&amp;quot;&quot;/&gt;&lt;property id=&quot;20307&quot; value=&quot;288&quot;/&gt;&lt;/object&gt;&lt;object type=&quot;3&quot; unique_id=&quot;10065&quot;&gt;&lt;property id=&quot;20148&quot; value=&quot;5&quot;/&gt;&lt;property id=&quot;20300&quot; value=&quot;Slide 62&quot;/&gt;&lt;property id=&quot;20307&quot; value=&quot;289&quot;/&gt;&lt;/object&gt;&lt;object type=&quot;3&quot; unique_id=&quot;10066&quot;&gt;&lt;property id=&quot;20148&quot; value=&quot;5&quot;/&gt;&lt;property id=&quot;20300&quot; value=&quot;Slide 63 - &amp;quot;Παρατηρήσεις&amp;quot;&quot;/&gt;&lt;property id=&quot;20307&quot; value=&quot;257&quot;/&gt;&lt;/object&gt;&lt;object type=&quot;3&quot; unique_id=&quot;10067&quot;&gt;&lt;property id=&quot;20148&quot; value=&quot;5&quot;/&gt;&lt;property id=&quot;20300&quot; value=&quot;Slide 64 - &amp;quot;Μέθοδος LU παραγοντοποίησης&amp;quot;&quot;/&gt;&lt;property id=&quot;20307&quot; value=&quot;262&quot;/&gt;&lt;/object&gt;&lt;object type=&quot;3&quot; unique_id=&quot;10068&quot;&gt;&lt;property id=&quot;20148&quot; value=&quot;5&quot;/&gt;&lt;property id=&quot;20300&quot; value=&quot;Slide 65&quot;/&gt;&lt;property id=&quot;20307&quot; value=&quot;270&quot;/&gt;&lt;/object&gt;&lt;object type=&quot;3&quot; unique_id=&quot;10069&quot;&gt;&lt;property id=&quot;20148&quot; value=&quot;5&quot;/&gt;&lt;property id=&quot;20300&quot; value=&quot;Slide 66&quot;/&gt;&lt;property id=&quot;20307&quot; value=&quot;271&quot;/&gt;&lt;/object&gt;&lt;object type=&quot;3&quot; unique_id=&quot;10070&quot;&gt;&lt;property id=&quot;20148&quot; value=&quot;5&quot;/&gt;&lt;property id=&quot;20300&quot; value=&quot;Slide 67 - &amp;quot;LU Παραγοντοποίηση&amp;quot;&quot;/&gt;&lt;property id=&quot;20307&quot; value=&quot;272&quot;/&gt;&lt;/object&gt;&lt;object type=&quot;3&quot; unique_id=&quot;10071&quot;&gt;&lt;property id=&quot;20148&quot; value=&quot;5&quot;/&gt;&lt;property id=&quot;20300&quot; value=&quot;Slide 68 - &amp;quot;Συγκριτική Μελέτη ΖΝΝ-LU Παραγοντοποίηση&amp;quot;&quot;/&gt;&lt;property id=&quot;20307&quot; value=&quot;278&quot;/&gt;&lt;/object&gt;&lt;object type=&quot;3&quot; unique_id=&quot;10072&quot;&gt;&lt;property id=&quot;20148&quot; value=&quot;5&quot;/&gt;&lt;property id=&quot;20300&quot; value=&quot;Slide 69 - &amp;quot;Συμπεράσματα&amp;quot;&quot;/&gt;&lt;property id=&quot;20307&quot; value=&quot;287&quot;/&gt;&lt;/object&gt;&lt;object type=&quot;3&quot; unique_id=&quot;10073&quot;&gt;&lt;property id=&quot;20148&quot; value=&quot;5&quot;/&gt;&lt;property id=&quot;20300&quot; value=&quot;Slide 70&quot;/&gt;&lt;property id=&quot;20307&quot; value=&quot;344&quot;/&gt;&lt;/object&gt;&lt;object type=&quot;3&quot; unique_id=&quot;10074&quot;&gt;&lt;property id=&quot;20148&quot; value=&quot;5&quot;/&gt;&lt;property id=&quot;20300&quot; value=&quot;Slide 71&quot;/&gt;&lt;property id=&quot;20307&quot; value=&quot;339&quot;/&gt;&lt;/object&gt;&lt;object type=&quot;3&quot; unique_id=&quot;10075&quot;&gt;&lt;property id=&quot;20148&quot; value=&quot;5&quot;/&gt;&lt;property id=&quot;20300&quot; value=&quot;Slide 72&quot;/&gt;&lt;property id=&quot;20307&quot; value=&quot;286&quot;/&gt;&lt;/object&gt;&lt;object type=&quot;3&quot; unique_id=&quot;10076&quot;&gt;&lt;property id=&quot;20148&quot; value=&quot;5&quot;/&gt;&lt;property id=&quot;20300&quot; value=&quot;Slide 73&quot;/&gt;&lt;property id=&quot;20307&quot; value=&quot;26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9588</TotalTime>
  <Words>3135</Words>
  <Application>Microsoft Office PowerPoint</Application>
  <PresentationFormat>On-screen Show (4:3)</PresentationFormat>
  <Paragraphs>672</Paragraphs>
  <Slides>73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Calibri</vt:lpstr>
      <vt:lpstr>Constantia</vt:lpstr>
      <vt:lpstr>Mathematica1</vt:lpstr>
      <vt:lpstr>Mathematica1Mono</vt:lpstr>
      <vt:lpstr>Times New Roman</vt:lpstr>
      <vt:lpstr>Wingdings</vt:lpstr>
      <vt:lpstr>Wingdings 2</vt:lpstr>
      <vt:lpstr>Flow</vt:lpstr>
      <vt:lpstr>Equation</vt:lpstr>
      <vt:lpstr>                                 ΑΡΙΣΤΟΤΕΛΕΙΟ ΠΑΝΕΠΙΣΤΗΜΙΟ ΘΕΣΣΑΛΟΝΙΚΗΣ                                  ΤΜΗΜΑ ΜΑΘΗΜΑΤΙΚΩΝ                                  ΜΕΤΑΠΤΥΧΙΑΚΟ ΠΡΟΓΡΑΜΜΑ ΣΠΟΥΔΩΝ                                  ΘΕΩΡΗΤΙΚΗ ΠΛΗΡΟΦΟΡΙΚΗ ΚΑΙ ΘΕΩΡΙΑ ΣΥΣΤΗΜΑΤΩΝ ΚΑΙ ΕΛΕΓΧΟΥ</vt:lpstr>
      <vt:lpstr>Στόχος</vt:lpstr>
      <vt:lpstr>PowerPoint Presentation</vt:lpstr>
      <vt:lpstr>PowerPoint Presentation</vt:lpstr>
      <vt:lpstr>   Βασικοί Ορισμοί</vt:lpstr>
      <vt:lpstr>PowerPoint Presentation</vt:lpstr>
      <vt:lpstr>PowerPoint Presentation</vt:lpstr>
      <vt:lpstr>PowerPoint Presentation</vt:lpstr>
      <vt:lpstr>Διάφορες Συναρτήσεις Ενεργοποίησης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Συγκριτική Μελέτη GNN-ZNN</vt:lpstr>
      <vt:lpstr>PowerPoint Presentation</vt:lpstr>
      <vt:lpstr>PowerPoint Presentation</vt:lpstr>
      <vt:lpstr>PowerPoint Presentation</vt:lpstr>
      <vt:lpstr>Κατασκευή Δικτύου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Εφαρμογή (αντιστρέψιμος πίνακα).</vt:lpstr>
      <vt:lpstr>PowerPoint Presentation</vt:lpstr>
      <vt:lpstr>PowerPoint Presentation</vt:lpstr>
      <vt:lpstr>PowerPoint Presentation</vt:lpstr>
      <vt:lpstr>PowerPoint Presentation</vt:lpstr>
      <vt:lpstr>Συμπεράσματα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Εφαρμογή (Osowski)</vt:lpstr>
      <vt:lpstr>PowerPoint Presentation</vt:lpstr>
      <vt:lpstr>Παρατηρήσεις</vt:lpstr>
      <vt:lpstr>Μέθοδος LU παραγοντοποίησης</vt:lpstr>
      <vt:lpstr>PowerPoint Presentation</vt:lpstr>
      <vt:lpstr>PowerPoint Presentation</vt:lpstr>
      <vt:lpstr>LU Παραγοντοποίηση</vt:lpstr>
      <vt:lpstr>Συγκριτική Μελέτη ΖΝΝ-LU Παραγοντοποίηση</vt:lpstr>
      <vt:lpstr>Συμπεράσματα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acer</dc:creator>
  <cp:lastModifiedBy>Nikos</cp:lastModifiedBy>
  <cp:revision>1156</cp:revision>
  <dcterms:created xsi:type="dcterms:W3CDTF">2016-04-03T09:57:44Z</dcterms:created>
  <dcterms:modified xsi:type="dcterms:W3CDTF">2016-07-05T18:27:12Z</dcterms:modified>
</cp:coreProperties>
</file>