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84" r:id="rId10"/>
    <p:sldId id="262" r:id="rId11"/>
    <p:sldId id="271" r:id="rId12"/>
    <p:sldId id="283" r:id="rId13"/>
    <p:sldId id="263" r:id="rId14"/>
    <p:sldId id="272" r:id="rId15"/>
    <p:sldId id="273" r:id="rId16"/>
    <p:sldId id="274" r:id="rId17"/>
    <p:sldId id="282" r:id="rId18"/>
    <p:sldId id="264" r:id="rId19"/>
    <p:sldId id="265" r:id="rId20"/>
    <p:sldId id="275" r:id="rId21"/>
    <p:sldId id="266" r:id="rId22"/>
    <p:sldId id="277" r:id="rId23"/>
    <p:sldId id="278" r:id="rId24"/>
    <p:sldId id="285" r:id="rId25"/>
    <p:sldId id="286" r:id="rId26"/>
    <p:sldId id="287" r:id="rId27"/>
    <p:sldId id="267" r:id="rId28"/>
    <p:sldId id="288" r:id="rId29"/>
    <p:sldId id="276" r:id="rId30"/>
    <p:sldId id="279" r:id="rId31"/>
    <p:sldId id="281" r:id="rId32"/>
    <p:sldId id="268" r:id="rId33"/>
  </p:sldIdLst>
  <p:sldSz cx="9144000" cy="6858000" type="screen4x3"/>
  <p:notesSz cx="6877050" cy="965358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9" autoAdjust="0"/>
  </p:normalViewPr>
  <p:slideViewPr>
    <p:cSldViewPr>
      <p:cViewPr>
        <p:scale>
          <a:sx n="100" d="100"/>
          <a:sy n="100" d="100"/>
        </p:scale>
        <p:origin x="-1932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r>
              <a:rPr lang="el-GR" smtClean="0"/>
              <a:t>Η Συμβολή της Επίλυσης του Προβλήματος του Βραχυστόχρονου στη Γέννηση του Λογισμού των Μεταβολών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39E635FA-5EE5-4682-A427-238C2990698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>
              <a:defRPr sz="1200"/>
            </a:lvl1pPr>
          </a:lstStyle>
          <a:p>
            <a:r>
              <a:rPr lang="el-GR" smtClean="0"/>
              <a:t>Η Συμβολή της Επίλυσης του Προβλήματος του Βραχυστόχρονου στη Γέννηση του Λογισμού των Μεταβολών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>
              <a:defRPr sz="1200"/>
            </a:lvl1pPr>
          </a:lstStyle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5454"/>
            <a:ext cx="5501640" cy="4344115"/>
          </a:xfrm>
          <a:prstGeom prst="rect">
            <a:avLst/>
          </a:prstGeom>
        </p:spPr>
        <p:txBody>
          <a:bodyPr vert="horz" lIns="94458" tIns="47229" rIns="94458" bIns="472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>
              <a:defRPr sz="1200"/>
            </a:lvl1pPr>
          </a:lstStyle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69233"/>
            <a:ext cx="2980055" cy="482679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r">
              <a:defRPr sz="1200"/>
            </a:lvl1pPr>
          </a:lstStyle>
          <a:p>
            <a:fld id="{D0FE2FF2-C6EA-4262-8A93-7C5DDF46A28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Περιγραφή</a:t>
            </a:r>
            <a:r>
              <a:rPr lang="el-GR" baseline="0" dirty="0" smtClean="0"/>
              <a:t> Σκοπού της Εργασίας</a:t>
            </a:r>
            <a:r>
              <a:rPr lang="en-US" baseline="0" dirty="0" smtClean="0"/>
              <a:t>:</a:t>
            </a:r>
          </a:p>
          <a:p>
            <a:pPr>
              <a:buFontTx/>
              <a:buChar char="-"/>
            </a:pPr>
            <a:r>
              <a:rPr lang="el-GR" baseline="0" dirty="0" smtClean="0"/>
              <a:t>Συμβολή επίλυσης βραχυστόχρονου στη γέννηση...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E2FF2-C6EA-4262-8A93-7C5DDF46A286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l-GR" smtClean="0"/>
              <a:t>Η Συμβολή της Επίλυσης του Προβλήματος του Βραχυστόχρονου στη Γέννηση του Λογισμού των Μεταβολών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το σκοπό αυτό, ιστορικό πλαίσιο...</a:t>
            </a:r>
            <a:endParaRPr lang="el-GR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l-GR" smtClean="0"/>
              <a:t>Η Συμβολή της Επίλυσης του Προβλήματος του Βραχυστόχρονου στη Γέννηση του Λογισμού των Μεταβολών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0FE2FF2-C6EA-4262-8A93-7C5DDF46A286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 συνέχεια, ορισμός προβλήματος,</a:t>
            </a:r>
            <a:r>
              <a:rPr lang="el-GR" baseline="0" dirty="0" smtClean="0"/>
              <a:t> ...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E2FF2-C6EA-4262-8A93-7C5DDF46A286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l-GR" smtClean="0"/>
              <a:t>Η Συμβολή της Επίλυσης του Προβλήματος του Βραχυστόχρονου στη Γέννηση του Λογισμού των Μεταβολών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9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9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3DA2979-0066-44CB-B5E2-91EA820829D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Η Συμβολή της Επίλυσης του Προβλήματος του Βραχυστόχρονου στη Γέννηση του Λογισμού των Μεταβολών</a:t>
            </a:r>
            <a:br>
              <a:rPr lang="el-GR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472122" cy="1752600"/>
          </a:xfrm>
        </p:spPr>
        <p:txBody>
          <a:bodyPr anchor="ctr"/>
          <a:lstStyle/>
          <a:p>
            <a:r>
              <a:rPr lang="el-GR" dirty="0" smtClean="0"/>
              <a:t>Μεταπτυχιακή Διπλωματική Εργασία</a:t>
            </a:r>
          </a:p>
          <a:p>
            <a:r>
              <a:rPr lang="el-GR" dirty="0" smtClean="0"/>
              <a:t>Ολυμπία Ι. Ηλιοπούλου</a:t>
            </a:r>
          </a:p>
        </p:txBody>
      </p:sp>
      <p:pic>
        <p:nvPicPr>
          <p:cNvPr id="4" name="Picture 3" descr="Saintdi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4929198"/>
            <a:ext cx="763465" cy="79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de Fermat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Beaumont de Lomagne </a:t>
            </a:r>
            <a:r>
              <a:rPr lang="el-GR" dirty="0" smtClean="0"/>
              <a:t>1601-1665</a:t>
            </a:r>
          </a:p>
          <a:p>
            <a:r>
              <a:rPr lang="el-GR" dirty="0" smtClean="0"/>
              <a:t>Ακαδημαϊκά ιδρύματα</a:t>
            </a:r>
          </a:p>
          <a:p>
            <a:pPr lvl="1"/>
            <a:r>
              <a:rPr lang="el-GR" dirty="0" smtClean="0"/>
              <a:t>Πανεπιστήμιο </a:t>
            </a:r>
            <a:r>
              <a:rPr lang="en-US" dirty="0" smtClean="0"/>
              <a:t>Toulouse</a:t>
            </a:r>
            <a:endParaRPr lang="el-GR" dirty="0" smtClean="0"/>
          </a:p>
          <a:p>
            <a:r>
              <a:rPr lang="el-GR" dirty="0" smtClean="0"/>
              <a:t>Πεδία</a:t>
            </a:r>
          </a:p>
          <a:p>
            <a:pPr lvl="1"/>
            <a:r>
              <a:rPr lang="el-GR" dirty="0" smtClean="0"/>
              <a:t>Νομική</a:t>
            </a:r>
          </a:p>
          <a:p>
            <a:pPr lvl="1"/>
            <a:r>
              <a:rPr lang="el-GR" dirty="0" smtClean="0"/>
              <a:t>Μαθηματικά</a:t>
            </a:r>
          </a:p>
          <a:p>
            <a:r>
              <a:rPr lang="el-GR" dirty="0" smtClean="0"/>
              <a:t>Ελάχιστα δημοσιευμένα έργα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7" name="Picture 6" descr="ferma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357562"/>
            <a:ext cx="1702435" cy="172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de Fermat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Αρχή του Ελαχίστου Χρόνου</a:t>
            </a:r>
          </a:p>
          <a:p>
            <a:pPr lvl="1"/>
            <a:r>
              <a:rPr lang="el-GR" i="1" dirty="0" smtClean="0"/>
              <a:t>Η φύση λειτουργεί με τον ευκολότερο και γρηγορότερο τρόπο</a:t>
            </a:r>
          </a:p>
          <a:p>
            <a:r>
              <a:rPr lang="el-GR" dirty="0" smtClean="0"/>
              <a:t>Πρόβλημα</a:t>
            </a:r>
          </a:p>
          <a:p>
            <a:pPr lvl="1"/>
            <a:r>
              <a:rPr lang="el-GR" dirty="0" smtClean="0"/>
              <a:t>Αναζητούμε τη διαδρομή μίας ακτίνας φωτός</a:t>
            </a:r>
          </a:p>
          <a:p>
            <a:pPr lvl="1"/>
            <a:r>
              <a:rPr lang="el-GR" dirty="0" smtClean="0"/>
              <a:t>ταξιδεύει από ένα μέσο σε ένα άλλο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Pierre de Fermat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Νόμος του </a:t>
            </a:r>
            <a:r>
              <a:rPr lang="en-US" dirty="0" smtClean="0"/>
              <a:t>Snell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l-GR" dirty="0" smtClean="0"/>
              <a:t>Απέδειξε:</a:t>
            </a:r>
          </a:p>
          <a:p>
            <a:pPr lvl="1"/>
            <a:r>
              <a:rPr lang="el-GR" dirty="0" smtClean="0"/>
              <a:t> </a:t>
            </a:r>
            <a:endParaRPr lang="en-US" dirty="0" smtClean="0"/>
          </a:p>
          <a:p>
            <a:pPr lvl="1"/>
            <a:endParaRPr lang="el-GR" dirty="0" smtClean="0"/>
          </a:p>
          <a:p>
            <a:r>
              <a:rPr lang="el-GR" dirty="0" smtClean="0"/>
              <a:t>Χρησιμοποιήθηκε αργότερα από τον </a:t>
            </a:r>
            <a:r>
              <a:rPr lang="en-US" dirty="0" smtClean="0"/>
              <a:t>Johann Bernoulli</a:t>
            </a:r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5057" name="Object 1"/>
          <p:cNvGraphicFramePr>
            <a:graphicFrameLocks noChangeAspect="1"/>
          </p:cNvGraphicFramePr>
          <p:nvPr/>
        </p:nvGraphicFramePr>
        <p:xfrm>
          <a:off x="1214414" y="2786058"/>
          <a:ext cx="850906" cy="571504"/>
        </p:xfrm>
        <a:graphic>
          <a:graphicData uri="http://schemas.openxmlformats.org/presentationml/2006/ole">
            <p:oleObj spid="_x0000_s45057" name="Equation" r:id="rId3" imgW="647700" imgH="431800" progId="Equation.3">
              <p:embed/>
            </p:oleObj>
          </a:graphicData>
        </a:graphic>
      </p:graphicFrame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1203908" y="4000504"/>
          <a:ext cx="939200" cy="571504"/>
        </p:xfrm>
        <a:graphic>
          <a:graphicData uri="http://schemas.openxmlformats.org/presentationml/2006/ole">
            <p:oleObj spid="_x0000_s45059" name="Equation" r:id="rId4" imgW="711000" imgH="431640" progId="Equation.3">
              <p:embed/>
            </p:oleObj>
          </a:graphicData>
        </a:graphic>
      </p:graphicFrame>
      <p:pic>
        <p:nvPicPr>
          <p:cNvPr id="14" name="Content Placeholder 13" descr="snell01"/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2962" y="2786058"/>
            <a:ext cx="4029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6429388" y="2928934"/>
            <a:ext cx="221457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dfreyKneller-IsaacNewton-1689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3286116" y="2428868"/>
            <a:ext cx="237871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Woolsthorpe</a:t>
            </a:r>
            <a:r>
              <a:rPr lang="el-GR" dirty="0" smtClean="0"/>
              <a:t>, </a:t>
            </a:r>
            <a:r>
              <a:rPr lang="en-US" dirty="0" smtClean="0"/>
              <a:t>Lincolnshire</a:t>
            </a:r>
            <a:r>
              <a:rPr lang="el-GR" dirty="0" smtClean="0"/>
              <a:t>, 1643-1727</a:t>
            </a:r>
          </a:p>
          <a:p>
            <a:r>
              <a:rPr lang="el-GR" dirty="0" smtClean="0"/>
              <a:t>Ακαδημαϊκά ιδρύματα</a:t>
            </a:r>
          </a:p>
          <a:p>
            <a:pPr lvl="1"/>
            <a:r>
              <a:rPr lang="en-US" dirty="0" smtClean="0"/>
              <a:t>Trinity College, Cambridge University</a:t>
            </a:r>
          </a:p>
          <a:p>
            <a:pPr lvl="1"/>
            <a:r>
              <a:rPr lang="en-US" dirty="0" smtClean="0"/>
              <a:t>Royal Society</a:t>
            </a:r>
          </a:p>
          <a:p>
            <a:r>
              <a:rPr lang="el-GR" dirty="0" smtClean="0"/>
              <a:t>Πεδία</a:t>
            </a:r>
          </a:p>
          <a:p>
            <a:pPr lvl="1"/>
            <a:r>
              <a:rPr lang="el-GR" dirty="0" smtClean="0"/>
              <a:t>Μηχανική</a:t>
            </a:r>
          </a:p>
          <a:p>
            <a:pPr lvl="1"/>
            <a:r>
              <a:rPr lang="el-GR" dirty="0" smtClean="0"/>
              <a:t>Μαθηματικά</a:t>
            </a:r>
          </a:p>
          <a:p>
            <a:pPr lvl="1"/>
            <a:r>
              <a:rPr lang="el-GR" dirty="0" smtClean="0"/>
              <a:t>Οπτικά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Επιρροές</a:t>
            </a:r>
          </a:p>
          <a:p>
            <a:pPr lvl="1"/>
            <a:r>
              <a:rPr lang="el-GR" dirty="0" smtClean="0"/>
              <a:t>Ευκλείδης</a:t>
            </a:r>
          </a:p>
          <a:p>
            <a:pPr lvl="1"/>
            <a:r>
              <a:rPr lang="en-US" dirty="0" smtClean="0"/>
              <a:t>Descartes</a:t>
            </a:r>
            <a:endParaRPr lang="el-GR" dirty="0" smtClean="0"/>
          </a:p>
          <a:p>
            <a:pPr lvl="1"/>
            <a:r>
              <a:rPr lang="en-US" dirty="0" smtClean="0"/>
              <a:t>Copernicus</a:t>
            </a:r>
            <a:endParaRPr lang="el-GR" dirty="0" smtClean="0"/>
          </a:p>
          <a:p>
            <a:pPr lvl="1"/>
            <a:r>
              <a:rPr lang="en-US" dirty="0" smtClean="0"/>
              <a:t>Galileo</a:t>
            </a:r>
            <a:endParaRPr lang="el-GR" dirty="0" smtClean="0"/>
          </a:p>
          <a:p>
            <a:pPr lvl="1"/>
            <a:r>
              <a:rPr lang="en-US" dirty="0" smtClean="0"/>
              <a:t>Kepler</a:t>
            </a:r>
            <a:endParaRPr lang="el-GR" dirty="0" smtClean="0"/>
          </a:p>
          <a:p>
            <a:r>
              <a:rPr lang="en-US" dirty="0" smtClean="0"/>
              <a:t>Principia </a:t>
            </a:r>
            <a:endParaRPr lang="el-GR" dirty="0" smtClean="0"/>
          </a:p>
          <a:p>
            <a:pPr lvl="1"/>
            <a:r>
              <a:rPr lang="en-US" dirty="0" smtClean="0"/>
              <a:t>Philosophiae Naturalis Principia Mathematica</a:t>
            </a:r>
            <a:r>
              <a:rPr lang="el-GR" dirty="0" smtClean="0"/>
              <a:t>, </a:t>
            </a:r>
            <a:r>
              <a:rPr lang="en-US" dirty="0" smtClean="0"/>
              <a:t>1687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Principia </a:t>
            </a:r>
            <a:r>
              <a:rPr lang="el-GR" dirty="0" smtClean="0"/>
              <a:t>πρόταση </a:t>
            </a:r>
            <a:r>
              <a:rPr lang="en-US" dirty="0" smtClean="0"/>
              <a:t>XXXIV</a:t>
            </a:r>
          </a:p>
          <a:p>
            <a:pPr lvl="1"/>
            <a:r>
              <a:rPr lang="el-GR" dirty="0" smtClean="0"/>
              <a:t>Αντίσταση σφαίρας-κυλίνδρου</a:t>
            </a:r>
            <a:endParaRPr lang="en-US" dirty="0" smtClean="0"/>
          </a:p>
          <a:p>
            <a:r>
              <a:rPr lang="el-GR" dirty="0" smtClean="0"/>
              <a:t>Πρόβλημα Κόλουρου Κώνου</a:t>
            </a:r>
          </a:p>
          <a:p>
            <a:pPr lvl="1"/>
            <a:r>
              <a:rPr lang="el-GR" dirty="0" smtClean="0"/>
              <a:t>Ελαχιστοποίηση αντίστασης</a:t>
            </a:r>
          </a:p>
          <a:p>
            <a:r>
              <a:rPr lang="el-GR" dirty="0" smtClean="0"/>
              <a:t>Υποθέσεις</a:t>
            </a:r>
          </a:p>
          <a:p>
            <a:pPr lvl="1"/>
            <a:r>
              <a:rPr lang="el-GR" dirty="0" smtClean="0"/>
              <a:t>ταχύτητα </a:t>
            </a:r>
            <a:r>
              <a:rPr lang="en-US" dirty="0" smtClean="0"/>
              <a:t>v </a:t>
            </a:r>
            <a:r>
              <a:rPr lang="el-GR" dirty="0" smtClean="0"/>
              <a:t>σταθερή</a:t>
            </a:r>
          </a:p>
          <a:p>
            <a:pPr lvl="1"/>
            <a:r>
              <a:rPr lang="el-GR" dirty="0" smtClean="0"/>
              <a:t>ύψος Η, ακτίνα </a:t>
            </a:r>
            <a:r>
              <a:rPr lang="en-US" dirty="0" smtClean="0"/>
              <a:t>R </a:t>
            </a:r>
            <a:r>
              <a:rPr lang="el-GR" dirty="0" smtClean="0"/>
              <a:t>γνωστά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14</a:t>
            </a:fld>
            <a:endParaRPr lang="el-GR"/>
          </a:p>
        </p:txBody>
      </p:sp>
      <p:pic>
        <p:nvPicPr>
          <p:cNvPr id="737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491" r="24056"/>
          <a:stretch>
            <a:fillRect/>
          </a:stretch>
        </p:blipFill>
        <p:spPr bwMode="auto">
          <a:xfrm>
            <a:off x="5715008" y="2392844"/>
            <a:ext cx="2357454" cy="333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Πρόβλημα τεθλασμένης τριών κορυφών</a:t>
            </a:r>
          </a:p>
          <a:p>
            <a:pPr lvl="1"/>
            <a:r>
              <a:rPr lang="el-GR" dirty="0" smtClean="0"/>
              <a:t>Ελαχιστοποίηση αντίστασης</a:t>
            </a:r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15</a:t>
            </a:fld>
            <a:endParaRPr lang="el-GR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31446" t="38386" r="52892" b="29340"/>
          <a:stretch>
            <a:fillRect/>
          </a:stretch>
        </p:blipFill>
        <p:spPr bwMode="auto">
          <a:xfrm>
            <a:off x="5351071" y="2285992"/>
            <a:ext cx="2864267" cy="332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28662" y="3857628"/>
          <a:ext cx="3521388" cy="1143008"/>
        </p:xfrm>
        <a:graphic>
          <a:graphicData uri="http://schemas.openxmlformats.org/presentationml/2006/ole">
            <p:oleObj spid="_x0000_s4097" name="Equation" r:id="rId4" imgW="2908300" imgH="9398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Πρόβλημα τεθλασμένης </a:t>
            </a:r>
            <a:r>
              <a:rPr lang="en-US" dirty="0" smtClean="0"/>
              <a:t>n </a:t>
            </a:r>
            <a:r>
              <a:rPr lang="el-GR" dirty="0" smtClean="0"/>
              <a:t>κορυφών</a:t>
            </a:r>
          </a:p>
          <a:p>
            <a:pPr lvl="1"/>
            <a:r>
              <a:rPr lang="el-GR" dirty="0" smtClean="0"/>
              <a:t>Ελαχιστοποίηση αντίστασης</a:t>
            </a:r>
          </a:p>
          <a:p>
            <a:r>
              <a:rPr lang="el-GR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4294967295"/>
          </p:nvPr>
        </p:nvPicPr>
        <p:blipFill>
          <a:blip r:embed="rId3" cstate="print"/>
          <a:srcRect l="36512" t="46359" r="34728" b="18204"/>
          <a:stretch>
            <a:fillRect/>
          </a:stretch>
        </p:blipFill>
        <p:spPr bwMode="auto">
          <a:xfrm>
            <a:off x="1643042" y="4223523"/>
            <a:ext cx="3286148" cy="227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928662" y="3429000"/>
          <a:ext cx="4913913" cy="642942"/>
        </p:xfrm>
        <a:graphic>
          <a:graphicData uri="http://schemas.openxmlformats.org/presentationml/2006/ole">
            <p:oleObj spid="_x0000_s3073" name="Equation" r:id="rId4" imgW="3060700" imgH="393700" progId="Equation.3">
              <p:embed/>
            </p:oleObj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Isaac Newton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Συμπέρασμα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1448338" y="3357562"/>
          <a:ext cx="2695034" cy="928694"/>
        </p:xfrm>
        <a:graphic>
          <a:graphicData uri="http://schemas.openxmlformats.org/presentationml/2006/ole">
            <p:oleObj spid="_x0000_s46081" name="Equation" r:id="rId3" imgW="1409088" imgH="482391" progId="Equation.3">
              <p:embed/>
            </p:oleObj>
          </a:graphicData>
        </a:graphic>
      </p:graphicFrame>
      <p:pic>
        <p:nvPicPr>
          <p:cNvPr id="9" name="Picture 8" descr="newton3-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191" y="2022488"/>
            <a:ext cx="2267585" cy="326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Βραχυστόχρονο πρόβλημα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8" name="Picture 1" descr="C:\Users\Olympia\Documents\Διπλωματική\Εικόνες\ParabNickF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09903"/>
            <a:ext cx="4429125" cy="2733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 Bernoulli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Δημοσίευση προβλήματος</a:t>
            </a:r>
          </a:p>
          <a:p>
            <a:pPr lvl="1"/>
            <a:r>
              <a:rPr lang="en-US" dirty="0" smtClean="0"/>
              <a:t>Acta Eruditorum (</a:t>
            </a:r>
            <a:r>
              <a:rPr lang="el-GR" dirty="0" smtClean="0"/>
              <a:t>Ιούνιος 1696)</a:t>
            </a:r>
          </a:p>
          <a:p>
            <a:r>
              <a:rPr lang="el-GR" dirty="0" smtClean="0"/>
              <a:t>Λύσεις:</a:t>
            </a:r>
          </a:p>
          <a:p>
            <a:pPr lvl="1"/>
            <a:r>
              <a:rPr lang="en-US" dirty="0" smtClean="0"/>
              <a:t>Johann Bernoulli</a:t>
            </a:r>
          </a:p>
          <a:p>
            <a:pPr lvl="1"/>
            <a:r>
              <a:rPr lang="en-US" dirty="0" smtClean="0"/>
              <a:t>Jacob Bernoulli</a:t>
            </a:r>
          </a:p>
          <a:p>
            <a:pPr lvl="1"/>
            <a:r>
              <a:rPr lang="en-US" dirty="0" smtClean="0"/>
              <a:t>Leibniz</a:t>
            </a:r>
          </a:p>
          <a:p>
            <a:pPr lvl="1"/>
            <a:r>
              <a:rPr lang="en-US" dirty="0" smtClean="0"/>
              <a:t>Newton</a:t>
            </a:r>
          </a:p>
          <a:p>
            <a:pPr lvl="1"/>
            <a:r>
              <a:rPr lang="en-US" dirty="0" smtClean="0"/>
              <a:t>De L’ Hospital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0221" y="2071678"/>
            <a:ext cx="2393745" cy="3459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Η Συμβολή της Επίλυσης του Προβλήματος του Βραχυστόχρονου στη Γέννηση του Λογισμού των Μεταβολών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l-GR" dirty="0" smtClean="0"/>
              <a:t>Τα πρώτα προβλήματα βελτιστοποίησης</a:t>
            </a:r>
          </a:p>
          <a:p>
            <a:pPr lvl="1">
              <a:lnSpc>
                <a:spcPts val="4000"/>
              </a:lnSpc>
            </a:pPr>
            <a:r>
              <a:rPr lang="el-GR" dirty="0" smtClean="0"/>
              <a:t>Το πρόβλημα της Διδούς</a:t>
            </a:r>
          </a:p>
          <a:p>
            <a:pPr lvl="1">
              <a:lnSpc>
                <a:spcPts val="4000"/>
              </a:lnSpc>
            </a:pPr>
            <a:r>
              <a:rPr lang="el-GR" dirty="0" smtClean="0"/>
              <a:t>Ήρων ο Αλεξανδρεύς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Galileo Galilei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Pierre de Fermat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Sir Isaac Newton</a:t>
            </a:r>
            <a:endParaRPr lang="el-GR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 Bernoulli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Βασιλεία, 1667-1748</a:t>
            </a:r>
          </a:p>
          <a:p>
            <a:r>
              <a:rPr lang="el-GR" dirty="0" smtClean="0"/>
              <a:t>Ακαδημαϊκά ιδρύματα</a:t>
            </a:r>
          </a:p>
          <a:p>
            <a:pPr lvl="1"/>
            <a:r>
              <a:rPr lang="el-GR" dirty="0" smtClean="0"/>
              <a:t>Πανεπιστήμιο Βασιλείας (1683)</a:t>
            </a:r>
          </a:p>
          <a:p>
            <a:pPr lvl="1"/>
            <a:r>
              <a:rPr lang="el-GR" dirty="0" smtClean="0"/>
              <a:t>Πανεπιστήμιο </a:t>
            </a:r>
            <a:r>
              <a:rPr lang="en-US" dirty="0" smtClean="0"/>
              <a:t>Groningen (1695)</a:t>
            </a:r>
            <a:endParaRPr lang="el-GR" dirty="0" smtClean="0"/>
          </a:p>
          <a:p>
            <a:r>
              <a:rPr lang="el-GR" dirty="0" smtClean="0"/>
              <a:t>Διδακτορικοί φοιτητές</a:t>
            </a:r>
          </a:p>
          <a:p>
            <a:pPr lvl="1"/>
            <a:r>
              <a:rPr lang="en-US" dirty="0" smtClean="0"/>
              <a:t>Daniel Bernoulli</a:t>
            </a:r>
          </a:p>
          <a:p>
            <a:pPr lvl="1"/>
            <a:r>
              <a:rPr lang="en-US" dirty="0" smtClean="0"/>
              <a:t>Euler</a:t>
            </a:r>
          </a:p>
          <a:p>
            <a:r>
              <a:rPr lang="el-GR" dirty="0" smtClean="0"/>
              <a:t>Συνεργασίες</a:t>
            </a:r>
          </a:p>
          <a:p>
            <a:pPr lvl="1"/>
            <a:r>
              <a:rPr lang="en-US" dirty="0" smtClean="0"/>
              <a:t>Jacob Bernoulli</a:t>
            </a:r>
          </a:p>
          <a:p>
            <a:pPr lvl="1"/>
            <a:r>
              <a:rPr lang="en-US" dirty="0" smtClean="0"/>
              <a:t>De L’ Hospital</a:t>
            </a:r>
          </a:p>
          <a:p>
            <a:pPr lvl="1"/>
            <a:r>
              <a:rPr lang="en-US" dirty="0" smtClean="0"/>
              <a:t>Leibniz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8" name="Picture 7" descr="C:\Users\Olympia\Documents\Διπλωματική\Εικόνες\bernoulli_johan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718719"/>
            <a:ext cx="1367636" cy="2139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του προβλήματος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Johann Bernoulli</a:t>
            </a:r>
            <a:endParaRPr lang="el-GR" dirty="0" smtClean="0"/>
          </a:p>
          <a:p>
            <a:r>
              <a:rPr lang="el-GR" dirty="0" smtClean="0"/>
              <a:t>Διάδοση ακτίνας φωτός σε διαδοχικά μέσα</a:t>
            </a:r>
            <a:endParaRPr lang="en-US" dirty="0" smtClean="0"/>
          </a:p>
          <a:p>
            <a:r>
              <a:rPr lang="el-GR" dirty="0" smtClean="0"/>
              <a:t>Στηρίζεται στην Αρχή Ελαχίστου Χρόνου (</a:t>
            </a:r>
            <a:r>
              <a:rPr lang="en-US" dirty="0" smtClean="0"/>
              <a:t>Fermat)</a:t>
            </a:r>
            <a:endParaRPr lang="el-GR" dirty="0" smtClean="0"/>
          </a:p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928661" y="4786322"/>
            <a:ext cx="3214711" cy="857256"/>
            <a:chOff x="928661" y="4143380"/>
            <a:chExt cx="3214711" cy="857256"/>
          </a:xfrm>
        </p:grpSpPr>
        <p:graphicFrame>
          <p:nvGraphicFramePr>
            <p:cNvPr id="11265" name="Object 1"/>
            <p:cNvGraphicFramePr>
              <a:graphicFrameLocks noChangeAspect="1"/>
            </p:cNvGraphicFramePr>
            <p:nvPr/>
          </p:nvGraphicFramePr>
          <p:xfrm>
            <a:off x="928661" y="4143380"/>
            <a:ext cx="1678033" cy="857256"/>
          </p:xfrm>
          <a:graphic>
            <a:graphicData uri="http://schemas.openxmlformats.org/presentationml/2006/ole">
              <p:oleObj spid="_x0000_s11265" name="Equation" r:id="rId3" imgW="875920" imgH="444307" progId="Equation.3">
                <p:embed/>
              </p:oleObj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2643174" y="434555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: σταθερό</a:t>
              </a:r>
              <a:endParaRPr lang="el-GR" dirty="0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του προβλήματος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066" y="2643182"/>
            <a:ext cx="7926024" cy="350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 του προβλήματος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Παριστάνει ένα κυκλοειδές με παραμετρικές εξισώσεις</a:t>
            </a:r>
          </a:p>
          <a:p>
            <a:pPr lvl="1"/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928662" y="2357430"/>
          <a:ext cx="1210072" cy="714380"/>
        </p:xfrm>
        <a:graphic>
          <a:graphicData uri="http://schemas.openxmlformats.org/presentationml/2006/ole">
            <p:oleObj spid="_x0000_s39937" name="Equation" r:id="rId3" imgW="787400" imgH="469900" progId="Equation.3">
              <p:embed/>
            </p:oleObj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1214438" y="4648213"/>
          <a:ext cx="1827212" cy="566737"/>
        </p:xfrm>
        <a:graphic>
          <a:graphicData uri="http://schemas.openxmlformats.org/presentationml/2006/ole">
            <p:oleObj spid="_x0000_s39939" name="Equation" r:id="rId4" imgW="1269449" imgH="393529" progId="Equation.3">
              <p:embed/>
            </p:oleObj>
          </a:graphicData>
        </a:graphic>
      </p:graphicFrame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1214438" y="5214938"/>
          <a:ext cx="1443037" cy="566737"/>
        </p:xfrm>
        <a:graphic>
          <a:graphicData uri="http://schemas.openxmlformats.org/presentationml/2006/ole">
            <p:oleObj spid="_x0000_s39941" name="Equation" r:id="rId5" imgW="1002865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λύσεις: </a:t>
            </a:r>
            <a:r>
              <a:rPr lang="en-US" dirty="0" smtClean="0"/>
              <a:t>Leibniz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Διατύπωσε χωρίς απόδειξη τη σχέση</a:t>
            </a:r>
          </a:p>
          <a:p>
            <a:endParaRPr lang="el-GR" dirty="0" smtClean="0"/>
          </a:p>
          <a:p>
            <a:r>
              <a:rPr lang="el-GR" dirty="0" smtClean="0"/>
              <a:t>Επειδή ισχύει</a:t>
            </a:r>
          </a:p>
          <a:p>
            <a:endParaRPr lang="el-GR" dirty="0" smtClean="0"/>
          </a:p>
          <a:p>
            <a:r>
              <a:rPr lang="el-GR" dirty="0" smtClean="0"/>
              <a:t>Προκύπτει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3969" name="Object 1"/>
          <p:cNvGraphicFramePr>
            <a:graphicFrameLocks noChangeAspect="1"/>
          </p:cNvGraphicFramePr>
          <p:nvPr/>
        </p:nvGraphicFramePr>
        <p:xfrm>
          <a:off x="1714480" y="2857496"/>
          <a:ext cx="1214446" cy="703100"/>
        </p:xfrm>
        <a:graphic>
          <a:graphicData uri="http://schemas.openxmlformats.org/presentationml/2006/ole">
            <p:oleObj spid="_x0000_s83969" name="Equation" r:id="rId3" imgW="723586" imgH="418918" progId="Equation.3">
              <p:embed/>
            </p:oleObj>
          </a:graphicData>
        </a:graphic>
      </p:graphicFrame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1714480" y="4214818"/>
          <a:ext cx="1518058" cy="357190"/>
        </p:xfrm>
        <a:graphic>
          <a:graphicData uri="http://schemas.openxmlformats.org/presentationml/2006/ole">
            <p:oleObj spid="_x0000_s83971" name="Equation" r:id="rId4" imgW="977900" imgH="228600" progId="Equation.3">
              <p:embed/>
            </p:oleObj>
          </a:graphicData>
        </a:graphic>
      </p:graphicFrame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714480" y="5357826"/>
          <a:ext cx="1285884" cy="642942"/>
        </p:xfrm>
        <a:graphic>
          <a:graphicData uri="http://schemas.openxmlformats.org/presentationml/2006/ole">
            <p:oleObj spid="_x0000_s83973" name="Equation" r:id="rId5" imgW="888614" imgH="444307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28926" y="550070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, με</a:t>
            </a:r>
            <a:endParaRPr lang="el-GR" dirty="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/>
        </p:nvGraphicFramePr>
        <p:xfrm>
          <a:off x="3433759" y="5524500"/>
          <a:ext cx="707576" cy="285752"/>
        </p:xfrm>
        <a:graphic>
          <a:graphicData uri="http://schemas.openxmlformats.org/presentationml/2006/ole">
            <p:oleObj spid="_x0000_s83975" name="Equation" r:id="rId6" imgW="494870" imgH="203024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</a:t>
            </a:r>
            <a:r>
              <a:rPr lang="el-GR" dirty="0" smtClean="0"/>
              <a:t>λύσεις:</a:t>
            </a:r>
            <a:r>
              <a:rPr lang="en-US" dirty="0" smtClean="0"/>
              <a:t> Jacob Bernoulli</a:t>
            </a:r>
            <a:endParaRPr lang="el-GR" dirty="0"/>
          </a:p>
        </p:txBody>
      </p:sp>
      <p:pic>
        <p:nvPicPr>
          <p:cNvPr id="17" name="Content Placeholder 16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70124" y="2530702"/>
            <a:ext cx="4803751" cy="29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3921120" y="5857892"/>
          <a:ext cx="1222384" cy="428628"/>
        </p:xfrm>
        <a:graphic>
          <a:graphicData uri="http://schemas.openxmlformats.org/presentationml/2006/ole">
            <p:oleObj spid="_x0000_s82948" name="Equation" r:id="rId4" imgW="736280" imgH="25389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λύσεις</a:t>
            </a:r>
            <a:r>
              <a:rPr lang="el-GR" dirty="0" smtClean="0"/>
              <a:t>:</a:t>
            </a:r>
            <a:r>
              <a:rPr lang="en-US" dirty="0" smtClean="0"/>
              <a:t> Newton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καμπύλη ΑΔΒ είναι η ζητούμενη καμπύλη ελαχίστου χρόνου</a:t>
            </a:r>
            <a:endParaRPr lang="el-GR" dirty="0"/>
          </a:p>
        </p:txBody>
      </p:sp>
      <p:pic>
        <p:nvPicPr>
          <p:cNvPr id="10" name="Content Placeholder 7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4500594" cy="236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Βασιλεία, 1707-1783</a:t>
            </a:r>
            <a:endParaRPr lang="en-US" dirty="0" smtClean="0"/>
          </a:p>
          <a:p>
            <a:r>
              <a:rPr lang="el-GR" dirty="0" smtClean="0"/>
              <a:t>Ακαδημαϊκά ιδρύματα</a:t>
            </a:r>
          </a:p>
          <a:p>
            <a:pPr lvl="1"/>
            <a:r>
              <a:rPr lang="el-GR" dirty="0" smtClean="0"/>
              <a:t>Ακαδημία Επιστημών Ρωσίας</a:t>
            </a:r>
          </a:p>
          <a:p>
            <a:pPr lvl="1"/>
            <a:r>
              <a:rPr lang="el-GR" dirty="0" smtClean="0"/>
              <a:t>Ακαδημία Βερολίνου</a:t>
            </a:r>
          </a:p>
          <a:p>
            <a:r>
              <a:rPr lang="el-GR" dirty="0" smtClean="0"/>
              <a:t>Καθηγητές</a:t>
            </a:r>
          </a:p>
          <a:p>
            <a:pPr lvl="1"/>
            <a:r>
              <a:rPr lang="en-US" dirty="0" smtClean="0"/>
              <a:t>Johann Bernoulli</a:t>
            </a:r>
          </a:p>
          <a:p>
            <a:r>
              <a:rPr lang="el-GR" dirty="0" smtClean="0"/>
              <a:t>Διδακτορικοί φοιτητές</a:t>
            </a:r>
          </a:p>
          <a:p>
            <a:pPr lvl="1"/>
            <a:r>
              <a:rPr lang="en-US" dirty="0" smtClean="0"/>
              <a:t>Lagrange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Lagrange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Τορίνο, 1736-1813</a:t>
            </a:r>
          </a:p>
          <a:p>
            <a:r>
              <a:rPr lang="el-GR" dirty="0" smtClean="0"/>
              <a:t>Ακαδημαϊκά ιδρύματα</a:t>
            </a:r>
            <a:endParaRPr lang="en-US" dirty="0" smtClean="0"/>
          </a:p>
          <a:p>
            <a:pPr lvl="1"/>
            <a:r>
              <a:rPr lang="en-US" dirty="0" smtClean="0"/>
              <a:t>Prussian Academy of Sciences</a:t>
            </a:r>
            <a:endParaRPr lang="el-GR" dirty="0" smtClean="0"/>
          </a:p>
          <a:p>
            <a:pPr lvl="1"/>
            <a:r>
              <a:rPr lang="en-US" dirty="0" err="1" smtClean="0"/>
              <a:t>Ecole</a:t>
            </a:r>
            <a:r>
              <a:rPr lang="en-US" dirty="0" smtClean="0"/>
              <a:t> </a:t>
            </a:r>
            <a:r>
              <a:rPr lang="en-US" dirty="0" err="1" smtClean="0"/>
              <a:t>Polytechnique</a:t>
            </a:r>
            <a:endParaRPr lang="en-US" dirty="0" smtClean="0"/>
          </a:p>
          <a:p>
            <a:r>
              <a:rPr lang="el-GR" dirty="0" smtClean="0"/>
              <a:t>Καθηγητές</a:t>
            </a:r>
          </a:p>
          <a:p>
            <a:pPr lvl="1"/>
            <a:r>
              <a:rPr lang="en-US" dirty="0" smtClean="0"/>
              <a:t>Leonhard Euler</a:t>
            </a:r>
          </a:p>
          <a:p>
            <a:r>
              <a:rPr lang="el-GR" dirty="0" smtClean="0"/>
              <a:t>Διδακτορικοί φοιτητές</a:t>
            </a:r>
          </a:p>
          <a:p>
            <a:pPr lvl="1"/>
            <a:r>
              <a:rPr lang="en-US" dirty="0" smtClean="0"/>
              <a:t>Fourier</a:t>
            </a:r>
            <a:endParaRPr lang="el-GR" dirty="0" smtClean="0"/>
          </a:p>
          <a:p>
            <a:pPr lvl="1"/>
            <a:r>
              <a:rPr lang="en-US" dirty="0" smtClean="0"/>
              <a:t>Poisson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Συστηματοποίηση μεθόδου επίλυσης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 </a:t>
            </a:r>
            <a:r>
              <a:rPr lang="el-GR" dirty="0" smtClean="0"/>
              <a:t>Διαφορική εξίσωση </a:t>
            </a:r>
            <a:r>
              <a:rPr lang="en-US" dirty="0" smtClean="0"/>
              <a:t>Euler</a:t>
            </a:r>
            <a:r>
              <a:rPr lang="en-US" dirty="0" smtClean="0"/>
              <a:t>-Lagrange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Τέχνη </a:t>
            </a:r>
            <a:r>
              <a:rPr lang="el-GR" dirty="0" smtClean="0"/>
              <a:t>ανακάλυψης (γεωμετρικές μέθοδοι) </a:t>
            </a:r>
            <a:r>
              <a:rPr lang="el-GR" dirty="0" smtClean="0">
                <a:sym typeface="Wingdings" pitchFamily="2" charset="2"/>
              </a:rPr>
              <a:t> Μέθοδος </a:t>
            </a:r>
            <a:r>
              <a:rPr lang="el-GR" dirty="0" smtClean="0">
                <a:sym typeface="Wingdings" pitchFamily="2" charset="2"/>
              </a:rPr>
              <a:t>ανακάλυψης (ανάλυση)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2786050" y="3000372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όπου                  ,                  ,           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57223" y="2857496"/>
          <a:ext cx="1937069" cy="714380"/>
        </p:xfrm>
        <a:graphic>
          <a:graphicData uri="http://schemas.openxmlformats.org/presentationml/2006/ole">
            <p:oleObj spid="_x0000_s1025" name="Equation" r:id="rId3" imgW="1345616" imgH="495085" progId="Equation.3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928662" y="4378337"/>
          <a:ext cx="1773238" cy="693737"/>
        </p:xfrm>
        <a:graphic>
          <a:graphicData uri="http://schemas.openxmlformats.org/presentationml/2006/ole">
            <p:oleObj spid="_x0000_s1027" name="Equation" r:id="rId4" imgW="1231366" imgH="482391" progId="Equation.3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460749" y="3028950"/>
          <a:ext cx="968375" cy="328612"/>
        </p:xfrm>
        <a:graphic>
          <a:graphicData uri="http://schemas.openxmlformats.org/presentationml/2006/ole">
            <p:oleObj spid="_x0000_s1029" name="Equation" r:id="rId5" imgW="672808" imgH="228501" progId="Equation.3">
              <p:embed/>
            </p:oleObj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516443" y="3028950"/>
          <a:ext cx="912813" cy="311150"/>
        </p:xfrm>
        <a:graphic>
          <a:graphicData uri="http://schemas.openxmlformats.org/presentationml/2006/ole">
            <p:oleObj spid="_x0000_s1031" name="Equation" r:id="rId6" imgW="634449" imgH="215713" progId="Equation.3">
              <p:embed/>
            </p:oleObj>
          </a:graphicData>
        </a:graphic>
      </p:graphicFrame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5572132" y="3028950"/>
          <a:ext cx="658812" cy="328612"/>
        </p:xfrm>
        <a:graphic>
          <a:graphicData uri="http://schemas.openxmlformats.org/presentationml/2006/ole">
            <p:oleObj spid="_x0000_s1033" name="Equation" r:id="rId7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Η Συμβολή της Επίλυσης του Προβλήματος του Βραχυστόχρονου στη Γέννηση του Λογισμού των Μεταβολών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l-GR" dirty="0" smtClean="0"/>
              <a:t>Το Βραχυστόχρονο πρόβλημα</a:t>
            </a:r>
          </a:p>
          <a:p>
            <a:pPr lvl="1"/>
            <a:r>
              <a:rPr lang="el-GR" dirty="0" smtClean="0"/>
              <a:t>Ορισμός</a:t>
            </a:r>
          </a:p>
          <a:p>
            <a:pPr lvl="1"/>
            <a:r>
              <a:rPr lang="en-US" dirty="0" smtClean="0"/>
              <a:t>Johann Bernoulli</a:t>
            </a:r>
          </a:p>
          <a:p>
            <a:pPr lvl="2"/>
            <a:r>
              <a:rPr lang="el-GR" dirty="0" smtClean="0"/>
              <a:t>Δημοσίευση</a:t>
            </a:r>
            <a:endParaRPr lang="en-US" dirty="0" smtClean="0"/>
          </a:p>
          <a:p>
            <a:pPr lvl="2"/>
            <a:r>
              <a:rPr lang="el-GR" dirty="0" smtClean="0"/>
              <a:t>Λύση</a:t>
            </a:r>
          </a:p>
          <a:p>
            <a:pPr lvl="1"/>
            <a:r>
              <a:rPr lang="el-GR" dirty="0" smtClean="0"/>
              <a:t>Άλλες λύσεις</a:t>
            </a:r>
          </a:p>
          <a:p>
            <a:pPr lvl="2"/>
            <a:r>
              <a:rPr lang="en-US" dirty="0" smtClean="0"/>
              <a:t>Leibniz</a:t>
            </a:r>
          </a:p>
          <a:p>
            <a:pPr lvl="2"/>
            <a:r>
              <a:rPr lang="en-US" dirty="0" smtClean="0"/>
              <a:t>Jacob Bernoulli</a:t>
            </a:r>
          </a:p>
          <a:p>
            <a:pPr lvl="2"/>
            <a:r>
              <a:rPr lang="en-US" dirty="0" smtClean="0"/>
              <a:t>Newton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786058"/>
            <a:ext cx="4038600" cy="3989329"/>
          </a:xfrm>
        </p:spPr>
        <p:txBody>
          <a:bodyPr/>
          <a:lstStyle/>
          <a:p>
            <a:pPr lvl="1"/>
            <a:r>
              <a:rPr lang="el-GR" dirty="0" smtClean="0"/>
              <a:t>Συστηματοποίηση λύσης</a:t>
            </a:r>
          </a:p>
          <a:p>
            <a:pPr lvl="2"/>
            <a:r>
              <a:rPr lang="en-US" dirty="0" smtClean="0"/>
              <a:t>Euler</a:t>
            </a:r>
          </a:p>
          <a:p>
            <a:pPr lvl="2"/>
            <a:r>
              <a:rPr lang="en-US" dirty="0" smtClean="0"/>
              <a:t>Lagrange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Διατύπωση του Βραχυστόχρονου προβλήματος</a:t>
            </a:r>
          </a:p>
          <a:p>
            <a:pPr lvl="1"/>
            <a:r>
              <a:rPr lang="el-GR" i="1" dirty="0" smtClean="0"/>
              <a:t>Να βρεθεί η καμπύλη </a:t>
            </a:r>
            <a:r>
              <a:rPr lang="en-US" i="1" dirty="0" smtClean="0"/>
              <a:t>y(x)</a:t>
            </a:r>
            <a:r>
              <a:rPr lang="el-GR" i="1" dirty="0" smtClean="0"/>
              <a:t> που να ελαχιστοποιεί το συναρτησιακό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 </a:t>
            </a:r>
          </a:p>
          <a:p>
            <a:endParaRPr lang="el-G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30</a:t>
            </a:fld>
            <a:endParaRPr lang="el-GR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3286116" y="4214818"/>
          <a:ext cx="2618456" cy="849322"/>
        </p:xfrm>
        <a:graphic>
          <a:graphicData uri="http://schemas.openxmlformats.org/presentationml/2006/ole">
            <p:oleObj spid="_x0000_s43009" name="Equation" r:id="rId3" imgW="1574640" imgH="520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Παριστάνει ένα κυκλοειδές με παραμετρικές εξισώσεις</a:t>
            </a:r>
          </a:p>
          <a:p>
            <a:pPr lvl="1"/>
            <a:r>
              <a:rPr lang="el-GR" dirty="0" smtClean="0"/>
              <a:t> </a:t>
            </a:r>
          </a:p>
          <a:p>
            <a:pPr lvl="1"/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31</a:t>
            </a:fld>
            <a:endParaRPr lang="el-GR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008050" y="2214563"/>
          <a:ext cx="1778000" cy="857250"/>
        </p:xfrm>
        <a:graphic>
          <a:graphicData uri="http://schemas.openxmlformats.org/presentationml/2006/ole">
            <p:oleObj spid="_x0000_s44037" name="Equation" r:id="rId3" imgW="1079280" imgH="533160" progId="Equation.3">
              <p:embed/>
            </p:oleObj>
          </a:graphicData>
        </a:graphic>
      </p:graphicFrame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214414" y="4714884"/>
          <a:ext cx="1956780" cy="357190"/>
        </p:xfrm>
        <a:graphic>
          <a:graphicData uri="http://schemas.openxmlformats.org/presentationml/2006/ole">
            <p:oleObj spid="_x0000_s44039" name="Equation" r:id="rId4" imgW="1205977" imgH="215806" progId="Equation.3">
              <p:embed/>
            </p:oleObj>
          </a:graphicData>
        </a:graphic>
      </p:graphicFrame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214414" y="5286388"/>
          <a:ext cx="1553000" cy="357190"/>
        </p:xfrm>
        <a:graphic>
          <a:graphicData uri="http://schemas.openxmlformats.org/presentationml/2006/ole">
            <p:oleObj spid="_x0000_s44041" name="Equation" r:id="rId5" imgW="952087" imgH="21580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Σύνοψη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Βραχυστόχρονο έχει ρίζες στα αρχαία χρόνια</a:t>
            </a:r>
          </a:p>
          <a:p>
            <a:r>
              <a:rPr lang="el-GR" dirty="0" smtClean="0"/>
              <a:t>Εξέλιξη στο 17</a:t>
            </a:r>
            <a:r>
              <a:rPr lang="el-GR" baseline="30000" dirty="0" smtClean="0"/>
              <a:t>ο</a:t>
            </a:r>
            <a:r>
              <a:rPr lang="el-GR" dirty="0" smtClean="0"/>
              <a:t> αιώνα</a:t>
            </a:r>
          </a:p>
          <a:p>
            <a:r>
              <a:rPr lang="el-GR" dirty="0" smtClean="0"/>
              <a:t>Διατύπωση από </a:t>
            </a:r>
            <a:r>
              <a:rPr lang="en-US" dirty="0" smtClean="0"/>
              <a:t>Johann Bernoulli</a:t>
            </a:r>
          </a:p>
          <a:p>
            <a:r>
              <a:rPr lang="el-GR" dirty="0" smtClean="0"/>
              <a:t>Εξέλιξη από </a:t>
            </a:r>
            <a:r>
              <a:rPr lang="en-US" dirty="0" smtClean="0"/>
              <a:t>Euler</a:t>
            </a:r>
            <a:r>
              <a:rPr lang="el-GR" dirty="0" smtClean="0"/>
              <a:t>-</a:t>
            </a:r>
            <a:r>
              <a:rPr lang="en-US" dirty="0" smtClean="0"/>
              <a:t>Lagrange</a:t>
            </a:r>
            <a:endParaRPr lang="en-US" dirty="0" smtClean="0"/>
          </a:p>
          <a:p>
            <a:r>
              <a:rPr lang="el-GR" dirty="0" smtClean="0"/>
              <a:t>Προεκτάσεις σε θεωρία</a:t>
            </a:r>
            <a:br>
              <a:rPr lang="el-GR" dirty="0" smtClean="0"/>
            </a:br>
            <a:r>
              <a:rPr lang="el-GR" dirty="0" smtClean="0"/>
              <a:t>Βέλτιστου Ελέγχου</a:t>
            </a:r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32</a:t>
            </a:fld>
            <a:endParaRPr lang="el-GR"/>
          </a:p>
        </p:txBody>
      </p:sp>
      <p:pic>
        <p:nvPicPr>
          <p:cNvPr id="7" name="Picture 6" descr="http://www.math.rug.nl/~desnoo/bernoulli/geschiedenis/maanen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122" y="4214818"/>
            <a:ext cx="32371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πρόβλημα της Διδούς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l-GR" sz="2400" dirty="0" smtClean="0"/>
              <a:t>Το αρχαιότερο ισοπεριμετρικό πρόβλημα</a:t>
            </a:r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Ίδρυση Καρχηδόνας</a:t>
            </a:r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Περί το 850 </a:t>
            </a:r>
            <a:r>
              <a:rPr lang="el-GR" sz="2400" dirty="0" err="1" smtClean="0"/>
              <a:t>π.Χ.</a:t>
            </a:r>
            <a:endParaRPr lang="el-GR" sz="2400" dirty="0" smtClean="0"/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Δέρμα ενός ταύρου στη μεγαλύτερη δυνατή επιφάνεια</a:t>
            </a:r>
          </a:p>
          <a:p>
            <a:pPr>
              <a:lnSpc>
                <a:spcPct val="130000"/>
              </a:lnSpc>
            </a:pPr>
            <a:r>
              <a:rPr lang="el-GR" sz="2400" dirty="0" smtClean="0"/>
              <a:t>Διατύπωση</a:t>
            </a:r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Βέλτιστο σχήμα απλής καμπύλης</a:t>
            </a:r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δοσμένο μήκος περιμέτρου</a:t>
            </a:r>
          </a:p>
          <a:p>
            <a:pPr lvl="1">
              <a:lnSpc>
                <a:spcPct val="130000"/>
              </a:lnSpc>
            </a:pPr>
            <a:r>
              <a:rPr lang="el-GR" sz="2400" dirty="0" smtClean="0"/>
              <a:t>περικλείει το μέγιστο δυνατό εμβαδό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Ήρων ο Αλεξανδρεύς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Αλεξάνδρεια, 2</a:t>
            </a:r>
            <a:r>
              <a:rPr lang="el-GR" baseline="30000" dirty="0" smtClean="0"/>
              <a:t>ος</a:t>
            </a:r>
            <a:r>
              <a:rPr lang="el-GR" dirty="0" smtClean="0"/>
              <a:t>-1</a:t>
            </a:r>
            <a:r>
              <a:rPr lang="el-GR" baseline="30000" dirty="0" smtClean="0"/>
              <a:t>ος</a:t>
            </a:r>
            <a:r>
              <a:rPr lang="el-GR" dirty="0" smtClean="0"/>
              <a:t> </a:t>
            </a:r>
            <a:r>
              <a:rPr lang="el-GR" dirty="0" err="1" smtClean="0"/>
              <a:t>π.Χ.</a:t>
            </a:r>
            <a:r>
              <a:rPr lang="el-GR" dirty="0" smtClean="0"/>
              <a:t> αιώνας</a:t>
            </a:r>
          </a:p>
          <a:p>
            <a:r>
              <a:rPr lang="el-GR" dirty="0" smtClean="0"/>
              <a:t>Ανώτατη Τεχνική Ελληνική Σχολή</a:t>
            </a:r>
          </a:p>
          <a:p>
            <a:r>
              <a:rPr lang="el-GR" dirty="0" smtClean="0"/>
              <a:t>Κατοπτρικά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17409" name="Group 1"/>
          <p:cNvGrpSpPr>
            <a:grpSpLocks noChangeAspect="1"/>
          </p:cNvGrpSpPr>
          <p:nvPr/>
        </p:nvGrpSpPr>
        <p:grpSpPr bwMode="auto">
          <a:xfrm>
            <a:off x="1142976" y="4071942"/>
            <a:ext cx="4673600" cy="2578100"/>
            <a:chOff x="2947" y="1701"/>
            <a:chExt cx="7361" cy="4059"/>
          </a:xfrm>
        </p:grpSpPr>
        <p:sp>
          <p:nvSpPr>
            <p:cNvPr id="1742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947" y="1701"/>
              <a:ext cx="7361" cy="40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V="1">
              <a:off x="3317" y="2066"/>
              <a:ext cx="1" cy="3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3137" y="5256"/>
              <a:ext cx="52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>
              <a:off x="3317" y="3043"/>
              <a:ext cx="2160" cy="22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V="1">
              <a:off x="5477" y="3274"/>
              <a:ext cx="1979" cy="19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3354" y="2808"/>
              <a:ext cx="10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Α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(0, y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6" name="Text Box 8"/>
            <p:cNvSpPr txBox="1">
              <a:spLocks noChangeArrowheads="1"/>
            </p:cNvSpPr>
            <p:nvPr/>
          </p:nvSpPr>
          <p:spPr bwMode="auto">
            <a:xfrm>
              <a:off x="7456" y="2890"/>
              <a:ext cx="10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B(x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, y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5" name="Text Box 7"/>
            <p:cNvSpPr txBox="1">
              <a:spLocks noChangeArrowheads="1"/>
            </p:cNvSpPr>
            <p:nvPr/>
          </p:nvSpPr>
          <p:spPr bwMode="auto">
            <a:xfrm>
              <a:off x="4896" y="4932"/>
              <a:ext cx="3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θ</a:t>
              </a:r>
              <a:r>
                <a:rPr kumimoji="0" lang="el-GR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5196" y="5257"/>
              <a:ext cx="10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Γ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(x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, 0)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3" name="Text Box 5"/>
            <p:cNvSpPr txBox="1">
              <a:spLocks noChangeArrowheads="1"/>
            </p:cNvSpPr>
            <p:nvPr/>
          </p:nvSpPr>
          <p:spPr bwMode="auto">
            <a:xfrm>
              <a:off x="8808" y="3444"/>
              <a:ext cx="114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sin</a:t>
              </a: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θ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1</a:t>
              </a: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=sin</a:t>
              </a:r>
              <a:r>
                <a:rPr kumimoji="0" lang="en-US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θ</a:t>
              </a:r>
              <a:r>
                <a:rPr kumimoji="0" lang="en-US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5772" y="4956"/>
              <a:ext cx="349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9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θ</a:t>
              </a:r>
              <a:r>
                <a:rPr kumimoji="0" lang="el-GR" sz="900" b="0" i="0" u="none" strike="noStrike" cap="none" normalizeH="0" baseline="-30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2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11" name="Arc 3"/>
            <p:cNvSpPr>
              <a:spLocks/>
            </p:cNvSpPr>
            <p:nvPr/>
          </p:nvSpPr>
          <p:spPr bwMode="auto">
            <a:xfrm flipH="1">
              <a:off x="5138" y="5070"/>
              <a:ext cx="143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410" name="Arc 2"/>
            <p:cNvSpPr>
              <a:spLocks/>
            </p:cNvSpPr>
            <p:nvPr/>
          </p:nvSpPr>
          <p:spPr bwMode="auto">
            <a:xfrm>
              <a:off x="5664" y="5070"/>
              <a:ext cx="143" cy="18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Μετά το Μεσαίωνα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Μικρή πρόοδος κατά το Μεσαίωνα</a:t>
            </a:r>
          </a:p>
          <a:p>
            <a:pPr lvl="1"/>
            <a:r>
              <a:rPr lang="el-GR" dirty="0" smtClean="0"/>
              <a:t>Ανάπτυξη άλγεβρας και γεωμετρίας</a:t>
            </a:r>
          </a:p>
          <a:p>
            <a:r>
              <a:rPr lang="el-GR" dirty="0" smtClean="0"/>
              <a:t>17</a:t>
            </a:r>
            <a:r>
              <a:rPr lang="el-GR" baseline="30000" dirty="0" smtClean="0"/>
              <a:t>ος</a:t>
            </a:r>
            <a:r>
              <a:rPr lang="el-GR" dirty="0" smtClean="0"/>
              <a:t> αιώνας</a:t>
            </a:r>
          </a:p>
          <a:p>
            <a:pPr lvl="1"/>
            <a:r>
              <a:rPr lang="el-GR" dirty="0" smtClean="0"/>
              <a:t>Νέος Κόσμος της Επιστήμης</a:t>
            </a:r>
          </a:p>
          <a:p>
            <a:pPr lvl="1"/>
            <a:r>
              <a:rPr lang="en-US" dirty="0" smtClean="0"/>
              <a:t>Galileo, Fermat, Newton, Bernoulli</a:t>
            </a:r>
            <a:r>
              <a:rPr lang="el-GR" dirty="0" smtClean="0"/>
              <a:t> κλπ.</a:t>
            </a:r>
          </a:p>
          <a:p>
            <a:r>
              <a:rPr lang="el-GR" dirty="0" smtClean="0"/>
              <a:t>Καμπύλες</a:t>
            </a:r>
          </a:p>
          <a:p>
            <a:pPr lvl="1"/>
            <a:r>
              <a:rPr lang="el-GR" dirty="0" smtClean="0"/>
              <a:t>Κυκλοειδής</a:t>
            </a:r>
          </a:p>
          <a:p>
            <a:pPr lvl="1"/>
            <a:r>
              <a:rPr lang="el-GR" dirty="0" smtClean="0"/>
              <a:t>Ισόχρονη</a:t>
            </a:r>
          </a:p>
          <a:p>
            <a:pPr lvl="1"/>
            <a:r>
              <a:rPr lang="el-GR" dirty="0" smtClean="0"/>
              <a:t>Βραχυστόχρονη</a:t>
            </a:r>
          </a:p>
          <a:p>
            <a:pPr lvl="1"/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Galilei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Πίζα, 1564-1642</a:t>
            </a:r>
          </a:p>
          <a:p>
            <a:r>
              <a:rPr lang="el-GR" dirty="0" smtClean="0"/>
              <a:t>Ακαδημαϊκά ιδρύματα</a:t>
            </a:r>
          </a:p>
          <a:p>
            <a:pPr lvl="1"/>
            <a:r>
              <a:rPr lang="el-GR" dirty="0" smtClean="0"/>
              <a:t>Πανεπιστήμιο Πίζα (1581)</a:t>
            </a:r>
          </a:p>
          <a:p>
            <a:pPr lvl="1"/>
            <a:r>
              <a:rPr lang="el-GR" dirty="0" smtClean="0"/>
              <a:t>Πανεπιστήμιο Πάντοβα (1610)</a:t>
            </a:r>
          </a:p>
          <a:p>
            <a:r>
              <a:rPr lang="el-GR" dirty="0" smtClean="0"/>
              <a:t>Πεδία</a:t>
            </a:r>
          </a:p>
          <a:p>
            <a:pPr lvl="1"/>
            <a:r>
              <a:rPr lang="el-GR" dirty="0" smtClean="0"/>
              <a:t>Μαθηματικά</a:t>
            </a:r>
          </a:p>
          <a:p>
            <a:pPr lvl="1"/>
            <a:r>
              <a:rPr lang="el-GR" dirty="0" smtClean="0"/>
              <a:t>Μηχανική</a:t>
            </a:r>
          </a:p>
          <a:p>
            <a:pPr lvl="1"/>
            <a:r>
              <a:rPr lang="el-GR" dirty="0" smtClean="0"/>
              <a:t>Αστρονομία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r>
              <a:rPr lang="el-GR" dirty="0" smtClean="0"/>
              <a:t>Επιβεβαίωσε Ηλιοκεντρική Θεωρία Κοπέρνικου</a:t>
            </a:r>
          </a:p>
          <a:p>
            <a:pPr lvl="1"/>
            <a:r>
              <a:rPr lang="en-US" i="1" dirty="0" smtClean="0"/>
              <a:t>Dialogue Concerning Two Chief Systems of the World</a:t>
            </a:r>
            <a:r>
              <a:rPr lang="el-GR" i="1" dirty="0" smtClean="0"/>
              <a:t>: </a:t>
            </a:r>
            <a:r>
              <a:rPr lang="en-US" i="1" dirty="0" smtClean="0"/>
              <a:t>Ptolemaic and Copernican (1632)</a:t>
            </a:r>
            <a:endParaRPr lang="el-GR" i="1" dirty="0" smtClean="0"/>
          </a:p>
          <a:p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7</a:t>
            </a:fld>
            <a:endParaRPr lang="el-GR"/>
          </a:p>
        </p:txBody>
      </p:sp>
      <p:pic>
        <p:nvPicPr>
          <p:cNvPr id="8" name="Picture 7" descr="galile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947917"/>
            <a:ext cx="1214446" cy="162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Galilei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Πρώιμη διατύπωση του Βραχυστόχρονου προβλήματος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Κυκλικό τόξο</a:t>
            </a:r>
          </a:p>
          <a:p>
            <a:endParaRPr lang="el-GR" dirty="0" smtClean="0"/>
          </a:p>
          <a:p>
            <a:r>
              <a:rPr lang="en-US" dirty="0" smtClean="0"/>
              <a:t>Bouvelles </a:t>
            </a:r>
            <a:r>
              <a:rPr lang="el-GR" dirty="0" smtClean="0"/>
              <a:t>ανακάλυψη κυκλοειδούς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21" name="Group 1"/>
          <p:cNvGrpSpPr>
            <a:grpSpLocks noGrp="1" noChangeAspect="1"/>
          </p:cNvGrpSpPr>
          <p:nvPr>
            <p:ph sz="half" idx="2"/>
          </p:nvPr>
        </p:nvGrpSpPr>
        <p:grpSpPr bwMode="auto">
          <a:xfrm>
            <a:off x="4791076" y="2214554"/>
            <a:ext cx="3710014" cy="4157724"/>
            <a:chOff x="3364" y="4701"/>
            <a:chExt cx="5178" cy="4383"/>
          </a:xfrm>
        </p:grpSpPr>
        <p:sp>
          <p:nvSpPr>
            <p:cNvPr id="2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3364" y="4701"/>
              <a:ext cx="5178" cy="438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7850" y="5107"/>
              <a:ext cx="1" cy="3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4070" y="5107"/>
              <a:ext cx="37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Arc 8"/>
            <p:cNvSpPr>
              <a:spLocks/>
            </p:cNvSpPr>
            <p:nvPr/>
          </p:nvSpPr>
          <p:spPr bwMode="auto">
            <a:xfrm rot="10800000">
              <a:off x="3998" y="5107"/>
              <a:ext cx="3829" cy="3657"/>
            </a:xfrm>
            <a:custGeom>
              <a:avLst/>
              <a:gdLst>
                <a:gd name="G0" fmla="+- 2585 0 0"/>
                <a:gd name="G1" fmla="+- 21600 0 0"/>
                <a:gd name="G2" fmla="+- 21600 0 0"/>
                <a:gd name="T0" fmla="*/ 0 w 24185"/>
                <a:gd name="T1" fmla="*/ 155 h 25810"/>
                <a:gd name="T2" fmla="*/ 23771 w 24185"/>
                <a:gd name="T3" fmla="*/ 25810 h 25810"/>
                <a:gd name="T4" fmla="*/ 2585 w 24185"/>
                <a:gd name="T5" fmla="*/ 21600 h 25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185" h="25810" fill="none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4" y="0"/>
                    <a:pt x="24185" y="9670"/>
                    <a:pt x="24185" y="21600"/>
                  </a:cubicBezTo>
                  <a:cubicBezTo>
                    <a:pt x="24185" y="23013"/>
                    <a:pt x="24046" y="24423"/>
                    <a:pt x="23770" y="25809"/>
                  </a:cubicBezTo>
                </a:path>
                <a:path w="24185" h="25810" stroke="0" extrusionOk="0">
                  <a:moveTo>
                    <a:pt x="0" y="155"/>
                  </a:moveTo>
                  <a:cubicBezTo>
                    <a:pt x="857" y="51"/>
                    <a:pt x="1721" y="-1"/>
                    <a:pt x="2585" y="0"/>
                  </a:cubicBezTo>
                  <a:cubicBezTo>
                    <a:pt x="14514" y="0"/>
                    <a:pt x="24185" y="9670"/>
                    <a:pt x="24185" y="21600"/>
                  </a:cubicBezTo>
                  <a:cubicBezTo>
                    <a:pt x="24185" y="23013"/>
                    <a:pt x="24046" y="24423"/>
                    <a:pt x="23770" y="25809"/>
                  </a:cubicBezTo>
                  <a:lnTo>
                    <a:pt x="2585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4082" y="5131"/>
              <a:ext cx="720" cy="2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4790" y="7634"/>
              <a:ext cx="3060" cy="1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070" y="5107"/>
              <a:ext cx="3757" cy="36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3830" y="4855"/>
              <a:ext cx="371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0292" tIns="30292" rIns="30292" bIns="302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Α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3"/>
            <p:cNvSpPr txBox="1">
              <a:spLocks noChangeArrowheads="1"/>
            </p:cNvSpPr>
            <p:nvPr/>
          </p:nvSpPr>
          <p:spPr bwMode="auto">
            <a:xfrm>
              <a:off x="4580" y="7569"/>
              <a:ext cx="24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0292" tIns="30292" rIns="30292" bIns="302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Β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 Box 2"/>
            <p:cNvSpPr txBox="1">
              <a:spLocks noChangeArrowheads="1"/>
            </p:cNvSpPr>
            <p:nvPr/>
          </p:nvSpPr>
          <p:spPr bwMode="auto">
            <a:xfrm>
              <a:off x="7798" y="8700"/>
              <a:ext cx="39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0292" tIns="30292" rIns="30292" bIns="30292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Γ</a:t>
              </a: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Galileo Galilei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Huygens </a:t>
            </a:r>
            <a:r>
              <a:rPr lang="el-GR" dirty="0" smtClean="0"/>
              <a:t>απόδειξη κυκλοειδούς στο ισόχρονο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23/12/2009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Ολυμπία Ι. Ηλιοπούλου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A2979-0066-44CB-B5E2-91EA820829D8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pSp>
        <p:nvGrpSpPr>
          <p:cNvPr id="47105" name="Group 1"/>
          <p:cNvGrpSpPr>
            <a:grpSpLocks noChangeAspect="1"/>
          </p:cNvGrpSpPr>
          <p:nvPr/>
        </p:nvGrpSpPr>
        <p:grpSpPr bwMode="auto">
          <a:xfrm>
            <a:off x="785786" y="3286124"/>
            <a:ext cx="7286676" cy="2758742"/>
            <a:chOff x="1701" y="11044"/>
            <a:chExt cx="8504" cy="3220"/>
          </a:xfrm>
        </p:grpSpPr>
        <p:sp>
          <p:nvSpPr>
            <p:cNvPr id="47123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701" y="11044"/>
              <a:ext cx="8504" cy="32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22" name="AutoShape 18"/>
            <p:cNvSpPr>
              <a:spLocks noChangeShapeType="1"/>
            </p:cNvSpPr>
            <p:nvPr/>
          </p:nvSpPr>
          <p:spPr bwMode="auto">
            <a:xfrm>
              <a:off x="2169" y="11748"/>
              <a:ext cx="756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21" name="AutoShape 17"/>
            <p:cNvSpPr>
              <a:spLocks noChangeShapeType="1"/>
            </p:cNvSpPr>
            <p:nvPr/>
          </p:nvSpPr>
          <p:spPr bwMode="auto">
            <a:xfrm>
              <a:off x="3076" y="11573"/>
              <a:ext cx="1" cy="23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6267" y="11748"/>
              <a:ext cx="1820" cy="18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3498" y="11748"/>
              <a:ext cx="1820" cy="18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4925" y="11748"/>
              <a:ext cx="1820" cy="18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2169" y="11748"/>
              <a:ext cx="1820" cy="18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7681" y="11748"/>
              <a:ext cx="1820" cy="182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5" name="Arc 11"/>
            <p:cNvSpPr>
              <a:spLocks/>
            </p:cNvSpPr>
            <p:nvPr/>
          </p:nvSpPr>
          <p:spPr bwMode="auto">
            <a:xfrm flipH="1" flipV="1">
              <a:off x="3070" y="11044"/>
              <a:ext cx="5491" cy="2524"/>
            </a:xfrm>
            <a:custGeom>
              <a:avLst/>
              <a:gdLst>
                <a:gd name="G0" fmla="+- 20699 0 0"/>
                <a:gd name="G1" fmla="+- 21600 0 0"/>
                <a:gd name="G2" fmla="+- 21600 0 0"/>
                <a:gd name="T0" fmla="*/ 0 w 41396"/>
                <a:gd name="T1" fmla="*/ 15425 h 21600"/>
                <a:gd name="T2" fmla="*/ 41396 w 41396"/>
                <a:gd name="T3" fmla="*/ 15421 h 21600"/>
                <a:gd name="T4" fmla="*/ 20699 w 4139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396" h="21600" fill="none" extrusionOk="0">
                  <a:moveTo>
                    <a:pt x="0" y="15425"/>
                  </a:moveTo>
                  <a:cubicBezTo>
                    <a:pt x="2730" y="6272"/>
                    <a:pt x="11147" y="-1"/>
                    <a:pt x="20699" y="0"/>
                  </a:cubicBezTo>
                  <a:cubicBezTo>
                    <a:pt x="30248" y="0"/>
                    <a:pt x="38664" y="6270"/>
                    <a:pt x="41396" y="15420"/>
                  </a:cubicBezTo>
                </a:path>
                <a:path w="41396" h="21600" stroke="0" extrusionOk="0">
                  <a:moveTo>
                    <a:pt x="0" y="15425"/>
                  </a:moveTo>
                  <a:cubicBezTo>
                    <a:pt x="2730" y="6272"/>
                    <a:pt x="11147" y="-1"/>
                    <a:pt x="20699" y="0"/>
                  </a:cubicBezTo>
                  <a:cubicBezTo>
                    <a:pt x="30248" y="0"/>
                    <a:pt x="38664" y="6270"/>
                    <a:pt x="41396" y="15420"/>
                  </a:cubicBezTo>
                  <a:lnTo>
                    <a:pt x="20699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4" name="Arc 10"/>
            <p:cNvSpPr>
              <a:spLocks/>
            </p:cNvSpPr>
            <p:nvPr/>
          </p:nvSpPr>
          <p:spPr bwMode="auto">
            <a:xfrm flipH="1" flipV="1">
              <a:off x="3081" y="11044"/>
              <a:ext cx="4154" cy="2524"/>
            </a:xfrm>
            <a:custGeom>
              <a:avLst/>
              <a:gdLst>
                <a:gd name="G0" fmla="+- 10616 0 0"/>
                <a:gd name="G1" fmla="+- 21600 0 0"/>
                <a:gd name="G2" fmla="+- 21600 0 0"/>
                <a:gd name="T0" fmla="*/ 0 w 31313"/>
                <a:gd name="T1" fmla="*/ 2789 h 21600"/>
                <a:gd name="T2" fmla="*/ 31313 w 31313"/>
                <a:gd name="T3" fmla="*/ 15421 h 21600"/>
                <a:gd name="T4" fmla="*/ 10616 w 313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313" h="21600" fill="none" extrusionOk="0">
                  <a:moveTo>
                    <a:pt x="-1" y="2788"/>
                  </a:moveTo>
                  <a:cubicBezTo>
                    <a:pt x="3239" y="960"/>
                    <a:pt x="6896" y="-1"/>
                    <a:pt x="10616" y="0"/>
                  </a:cubicBezTo>
                  <a:cubicBezTo>
                    <a:pt x="20165" y="0"/>
                    <a:pt x="28581" y="6270"/>
                    <a:pt x="31313" y="15420"/>
                  </a:cubicBezTo>
                </a:path>
                <a:path w="31313" h="21600" stroke="0" extrusionOk="0">
                  <a:moveTo>
                    <a:pt x="-1" y="2788"/>
                  </a:moveTo>
                  <a:cubicBezTo>
                    <a:pt x="3239" y="960"/>
                    <a:pt x="6896" y="-1"/>
                    <a:pt x="10616" y="0"/>
                  </a:cubicBezTo>
                  <a:cubicBezTo>
                    <a:pt x="20165" y="0"/>
                    <a:pt x="28581" y="6270"/>
                    <a:pt x="31313" y="15420"/>
                  </a:cubicBezTo>
                  <a:lnTo>
                    <a:pt x="10616" y="21600"/>
                  </a:lnTo>
                  <a:close/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3" name="AutoShape 9"/>
            <p:cNvSpPr>
              <a:spLocks noChangeShapeType="1"/>
            </p:cNvSpPr>
            <p:nvPr/>
          </p:nvSpPr>
          <p:spPr bwMode="auto">
            <a:xfrm flipV="1">
              <a:off x="5841" y="12650"/>
              <a:ext cx="1" cy="89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2" name="Text Box 8"/>
            <p:cNvSpPr txBox="1">
              <a:spLocks noChangeArrowheads="1"/>
            </p:cNvSpPr>
            <p:nvPr/>
          </p:nvSpPr>
          <p:spPr bwMode="auto">
            <a:xfrm>
              <a:off x="5853" y="12862"/>
              <a:ext cx="102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r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11" name="Oval 7"/>
            <p:cNvSpPr>
              <a:spLocks noChangeAspect="1" noChangeArrowheads="1"/>
            </p:cNvSpPr>
            <p:nvPr/>
          </p:nvSpPr>
          <p:spPr bwMode="auto">
            <a:xfrm>
              <a:off x="3016" y="11677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10" name="Oval 6"/>
            <p:cNvSpPr>
              <a:spLocks noChangeAspect="1" noChangeArrowheads="1"/>
            </p:cNvSpPr>
            <p:nvPr/>
          </p:nvSpPr>
          <p:spPr bwMode="auto">
            <a:xfrm>
              <a:off x="3455" y="12475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09" name="Oval 5"/>
            <p:cNvSpPr>
              <a:spLocks noChangeAspect="1" noChangeArrowheads="1"/>
            </p:cNvSpPr>
            <p:nvPr/>
          </p:nvSpPr>
          <p:spPr bwMode="auto">
            <a:xfrm>
              <a:off x="5783" y="13505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08" name="Oval 4"/>
            <p:cNvSpPr>
              <a:spLocks noChangeAspect="1" noChangeArrowheads="1"/>
            </p:cNvSpPr>
            <p:nvPr/>
          </p:nvSpPr>
          <p:spPr bwMode="auto">
            <a:xfrm>
              <a:off x="7205" y="13173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07" name="Oval 3"/>
            <p:cNvSpPr>
              <a:spLocks noChangeAspect="1" noChangeArrowheads="1"/>
            </p:cNvSpPr>
            <p:nvPr/>
          </p:nvSpPr>
          <p:spPr bwMode="auto">
            <a:xfrm>
              <a:off x="8027" y="12525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106" name="Oval 2"/>
            <p:cNvSpPr>
              <a:spLocks noChangeAspect="1" noChangeArrowheads="1"/>
            </p:cNvSpPr>
            <p:nvPr/>
          </p:nvSpPr>
          <p:spPr bwMode="auto">
            <a:xfrm>
              <a:off x="8511" y="11683"/>
              <a:ext cx="113" cy="11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512</TotalTime>
  <Words>903</Words>
  <Application>Microsoft Office PowerPoint</Application>
  <PresentationFormat>On-screen Show (4:3)</PresentationFormat>
  <Paragraphs>337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Urban</vt:lpstr>
      <vt:lpstr>Equation</vt:lpstr>
      <vt:lpstr>Microsoft Equation 3.0</vt:lpstr>
      <vt:lpstr>Η Συμβολή της Επίλυσης του Προβλήματος του Βραχυστόχρονου στη Γέννηση του Λογισμού των Μεταβολών </vt:lpstr>
      <vt:lpstr>Η Συμβολή της Επίλυσης του Προβλήματος του Βραχυστόχρονου στη Γέννηση του Λογισμού των Μεταβολών</vt:lpstr>
      <vt:lpstr>Η Συμβολή της Επίλυσης του Προβλήματος του Βραχυστόχρονου στη Γέννηση του Λογισμού των Μεταβολών</vt:lpstr>
      <vt:lpstr>Το πρόβλημα της Διδούς</vt:lpstr>
      <vt:lpstr>Ήρων ο Αλεξανδρεύς</vt:lpstr>
      <vt:lpstr>Μετά το Μεσαίωνα</vt:lpstr>
      <vt:lpstr>Galileo Galilei</vt:lpstr>
      <vt:lpstr>Galileo Galilei</vt:lpstr>
      <vt:lpstr>Galileo Galilei</vt:lpstr>
      <vt:lpstr>Pierre de Fermat</vt:lpstr>
      <vt:lpstr>Pierre de Fermat</vt:lpstr>
      <vt:lpstr>Pierre de Fermat</vt:lpstr>
      <vt:lpstr>Sir Isaac Newton</vt:lpstr>
      <vt:lpstr>Sir Isaac Newton</vt:lpstr>
      <vt:lpstr>Sir Isaac Newton</vt:lpstr>
      <vt:lpstr>Sir Isaac Newton</vt:lpstr>
      <vt:lpstr>Sir Isaac Newton</vt:lpstr>
      <vt:lpstr>Το Βραχυστόχρονο πρόβλημα</vt:lpstr>
      <vt:lpstr>Johann Bernoulli</vt:lpstr>
      <vt:lpstr>Johann Bernoulli</vt:lpstr>
      <vt:lpstr>Λύση του προβλήματος</vt:lpstr>
      <vt:lpstr>Λύση του προβλήματος</vt:lpstr>
      <vt:lpstr>Λύση του προβλήματος</vt:lpstr>
      <vt:lpstr>Άλλες λύσεις: Leibniz</vt:lpstr>
      <vt:lpstr>Άλλες λύσεις: Jacob Bernoulli</vt:lpstr>
      <vt:lpstr>Άλλες λύσεις: Newton</vt:lpstr>
      <vt:lpstr>Euler</vt:lpstr>
      <vt:lpstr>Lagrange</vt:lpstr>
      <vt:lpstr>Το πρόβλημα</vt:lpstr>
      <vt:lpstr>Το πρόβλημα</vt:lpstr>
      <vt:lpstr>Το πρόβλημα</vt:lpstr>
      <vt:lpstr>Σύνοψη</vt:lpstr>
    </vt:vector>
  </TitlesOfParts>
  <Company>Europrofil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Συμβολή της Επίλυσης του Προβλήματος του Βραχυστόχρονου στη Γέννηση του Λογισμού των Μεταβολών</dc:title>
  <dc:creator>George Karakostas</dc:creator>
  <cp:lastModifiedBy>George Karakostas</cp:lastModifiedBy>
  <cp:revision>87</cp:revision>
  <dcterms:created xsi:type="dcterms:W3CDTF">2009-12-22T17:33:09Z</dcterms:created>
  <dcterms:modified xsi:type="dcterms:W3CDTF">2010-01-14T23:46:22Z</dcterms:modified>
</cp:coreProperties>
</file>