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81" r:id="rId12"/>
    <p:sldId id="266" r:id="rId13"/>
    <p:sldId id="275" r:id="rId14"/>
    <p:sldId id="267" r:id="rId15"/>
    <p:sldId id="268" r:id="rId16"/>
    <p:sldId id="269" r:id="rId17"/>
    <p:sldId id="270" r:id="rId18"/>
    <p:sldId id="280" r:id="rId19"/>
    <p:sldId id="271" r:id="rId20"/>
    <p:sldId id="274" r:id="rId21"/>
    <p:sldId id="27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FA52387-45CC-48AC-BE98-2FF0080E0184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EDAAA4F-CFCE-49CF-8B67-D4EFE7E056B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09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3B9EE7-4D9F-4ADC-9587-EFBBA9B995F4}" type="slidenum">
              <a:t>10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"/>
          <p:cNvSpPr/>
          <p:nvPr/>
        </p:nvSpPr>
        <p:spPr>
          <a:xfrm rot="16200004">
            <a:off x="7554357" y="5254275"/>
            <a:ext cx="1892945" cy="1294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1323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B6004A"/>
              </a:gs>
              <a:gs pos="100000">
                <a:srgbClr val="FF0083"/>
              </a:gs>
            </a:gsLst>
            <a:lin ang="154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7"/>
          <p:cNvSpPr txBox="1">
            <a:spLocks noGrp="1"/>
          </p:cNvSpPr>
          <p:nvPr>
            <p:ph type="ctrTitle"/>
          </p:nvPr>
        </p:nvSpPr>
        <p:spPr>
          <a:xfrm>
            <a:off x="540547" y="776289"/>
            <a:ext cx="8062914" cy="1470026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8"/>
          <p:cNvSpPr txBox="1">
            <a:spLocks noGrp="1"/>
          </p:cNvSpPr>
          <p:nvPr>
            <p:ph type="subTitle" idx="1"/>
          </p:nvPr>
        </p:nvSpPr>
        <p:spPr>
          <a:xfrm>
            <a:off x="540547" y="2250283"/>
            <a:ext cx="8062914" cy="1752603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 txBox="1">
            <a:spLocks noGrp="1"/>
          </p:cNvSpPr>
          <p:nvPr>
            <p:ph type="dt" sz="half" idx="7"/>
          </p:nvPr>
        </p:nvSpPr>
        <p:spPr>
          <a:xfrm>
            <a:off x="1371600" y="6012655"/>
            <a:ext cx="5791196" cy="365129"/>
          </a:xfrm>
        </p:spPr>
        <p:txBody>
          <a:bodyPr tIns="0" bIns="0" anchor="t"/>
          <a:lstStyle>
            <a:lvl1pPr algn="r">
              <a:defRPr/>
            </a:lvl1pPr>
          </a:lstStyle>
          <a:p>
            <a:pPr lvl="0"/>
            <a:fld id="{448BACCA-A4CE-427E-A76D-F776BF6BCAB9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6" name="Footer Placeholder 16"/>
          <p:cNvSpPr txBox="1">
            <a:spLocks noGrp="1"/>
          </p:cNvSpPr>
          <p:nvPr>
            <p:ph type="ftr" sz="quarter" idx="9"/>
          </p:nvPr>
        </p:nvSpPr>
        <p:spPr>
          <a:xfrm>
            <a:off x="1371600" y="5650708"/>
            <a:ext cx="5791196" cy="365129"/>
          </a:xfrm>
        </p:spPr>
        <p:txBody>
          <a:bodyPr tIns="0" bIns="0"/>
          <a:lstStyle>
            <a:lvl1pPr>
              <a:defRPr sz="1100"/>
            </a:lvl1pPr>
          </a:lstStyle>
          <a:p>
            <a:pPr lvl="0"/>
            <a:endParaRPr lang="el-GR"/>
          </a:p>
        </p:txBody>
      </p:sp>
      <p:sp>
        <p:nvSpPr>
          <p:cNvPr id="7" name="Slide Number Placeholder 28"/>
          <p:cNvSpPr txBox="1">
            <a:spLocks noGrp="1"/>
          </p:cNvSpPr>
          <p:nvPr>
            <p:ph type="sldNum" sz="quarter" idx="8"/>
          </p:nvPr>
        </p:nvSpPr>
        <p:spPr>
          <a:xfrm>
            <a:off x="8392244" y="5752307"/>
            <a:ext cx="502920" cy="365129"/>
          </a:xfrm>
        </p:spPr>
        <p:txBody>
          <a:bodyPr anchor="ctr"/>
          <a:lstStyle>
            <a:lvl1pPr>
              <a:defRPr sz="1300"/>
            </a:lvl1pPr>
          </a:lstStyle>
          <a:p>
            <a:pPr lvl="0"/>
            <a:fld id="{9A9EA01A-3DB3-4486-8013-7E726DA558D2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766DA-7960-4BAC-B537-9A47530A0A97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1E299C-D40B-42B7-8847-FBE4FEBDECD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8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781803" y="381003"/>
            <a:ext cx="1904996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381003"/>
            <a:ext cx="62483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4F870-59C2-4482-A318-4C1F3048BA9B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4F5AD0-1CFF-4E43-98B5-6F6EE1E9B64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6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791456" y="6480051"/>
            <a:ext cx="2133596" cy="301752"/>
          </a:xfrm>
        </p:spPr>
        <p:txBody>
          <a:bodyPr/>
          <a:lstStyle>
            <a:lvl1pPr>
              <a:defRPr/>
            </a:lvl1pPr>
          </a:lstStyle>
          <a:p>
            <a:pPr lvl="0"/>
            <a:fld id="{33A54638-481E-470D-B27F-138ED59987D6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57200" y="6480965"/>
            <a:ext cx="4260052" cy="30082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467549-B576-425E-BD02-1E328DD73AA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8"/>
          <p:cNvSpPr/>
          <p:nvPr/>
        </p:nvSpPr>
        <p:spPr>
          <a:xfrm flipV="1">
            <a:off x="7031" y="7031"/>
            <a:ext cx="9129936" cy="68368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100000">
                <a:srgbClr val="D2D2D2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Isosceles Triangle 7"/>
          <p:cNvSpPr/>
          <p:nvPr/>
        </p:nvSpPr>
        <p:spPr>
          <a:xfrm rot="5399996" flipV="1">
            <a:off x="7554356" y="309483"/>
            <a:ext cx="1892945" cy="1294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1323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gradFill>
            <a:gsLst>
              <a:gs pos="0">
                <a:srgbClr val="B6004A"/>
              </a:gs>
              <a:gs pos="100000">
                <a:srgbClr val="FF0083"/>
              </a:gs>
            </a:gsLst>
            <a:lin ang="154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955630" y="6476996"/>
            <a:ext cx="2133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2E6E7CB7-3C74-4CF6-9DBE-F69CD4044D6C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619371" y="6480965"/>
            <a:ext cx="4260052" cy="30082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451058" y="809628"/>
            <a:ext cx="502920" cy="300828"/>
          </a:xfrm>
        </p:spPr>
        <p:txBody>
          <a:bodyPr/>
          <a:lstStyle>
            <a:lvl1pPr>
              <a:defRPr/>
            </a:lvl1pPr>
          </a:lstStyle>
          <a:p>
            <a:pPr lvl="0"/>
            <a:fld id="{D10E8A63-111C-45F1-BFCD-BBCB6F97ACB4}" type="slidenum">
              <a:t>‹#›</a:t>
            </a:fld>
            <a:endParaRPr lang="el-GR"/>
          </a:p>
        </p:txBody>
      </p:sp>
      <p:cxnSp>
        <p:nvCxnSpPr>
          <p:cNvPr id="7" name="Straight Connector 10"/>
          <p:cNvCxnSpPr/>
          <p:nvPr/>
        </p:nvCxnSpPr>
        <p:spPr>
          <a:xfrm rot="10799991">
            <a:off x="6468793" y="9409"/>
            <a:ext cx="2672865" cy="1900205"/>
          </a:xfrm>
          <a:prstGeom prst="straightConnector1">
            <a:avLst/>
          </a:prstGeom>
          <a:noFill/>
          <a:ln w="5998">
            <a:solidFill>
              <a:srgbClr val="C6C6C6">
                <a:alpha val="45000"/>
              </a:srgbClr>
            </a:solidFill>
            <a:prstDash val="solid"/>
          </a:ln>
        </p:spPr>
      </p:cxnSp>
      <p:cxnSp>
        <p:nvCxnSpPr>
          <p:cNvPr id="8" name="Straight Connector 9"/>
          <p:cNvCxnSpPr/>
          <p:nvPr/>
        </p:nvCxnSpPr>
        <p:spPr>
          <a:xfrm flipV="1">
            <a:off x="0" y="7031"/>
            <a:ext cx="9136968" cy="6843937"/>
          </a:xfrm>
          <a:prstGeom prst="straightConnector1">
            <a:avLst/>
          </a:prstGeom>
          <a:noFill/>
          <a:ln w="5001">
            <a:solidFill>
              <a:srgbClr val="BFBFBF">
                <a:alpha val="35000"/>
              </a:srgbClr>
            </a:solidFill>
            <a:prstDash val="solid"/>
          </a:ln>
        </p:spPr>
      </p:cxn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381003" y="271467"/>
            <a:ext cx="7239003" cy="1362071"/>
          </a:xfrm>
        </p:spPr>
        <p:txBody>
          <a:bodyPr/>
          <a:lstStyle>
            <a:lvl1pPr marL="0">
              <a:defRPr sz="36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 txBox="1">
            <a:spLocks noGrp="1"/>
          </p:cNvSpPr>
          <p:nvPr>
            <p:ph type="body" idx="1"/>
          </p:nvPr>
        </p:nvSpPr>
        <p:spPr>
          <a:xfrm>
            <a:off x="381003" y="1633539"/>
            <a:ext cx="3886200" cy="2286000"/>
          </a:xfrm>
        </p:spPr>
        <p:txBody>
          <a:bodyPr/>
          <a:lstStyle>
            <a:lvl1pPr marL="54864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7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722436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ACBC49-AD32-4EE3-B2B4-98C131E194BA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457200" y="6480965"/>
            <a:ext cx="4260052" cy="30175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42528C-C054-4187-81D2-9DBC4BD8DCF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5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8195" y="290733"/>
            <a:ext cx="1066803" cy="6153912"/>
          </a:xfrm>
        </p:spPr>
        <p:txBody>
          <a:bodyPr anchor="b" anchorCtr="1"/>
          <a:lstStyle>
            <a:lvl1pPr marL="0" algn="ctr"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65007" y="290733"/>
            <a:ext cx="581028" cy="3017520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3"/>
          </p:nvPr>
        </p:nvSpPr>
        <p:spPr>
          <a:xfrm>
            <a:off x="1365007" y="3427125"/>
            <a:ext cx="581028" cy="3017520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2"/>
          </p:nvPr>
        </p:nvSpPr>
        <p:spPr>
          <a:xfrm>
            <a:off x="2022232" y="290733"/>
            <a:ext cx="6858000" cy="301752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2022232" y="3427125"/>
            <a:ext cx="6858000" cy="301752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>
          <a:xfrm>
            <a:off x="4791456" y="6480965"/>
            <a:ext cx="2130551" cy="301752"/>
          </a:xfrm>
        </p:spPr>
        <p:txBody>
          <a:bodyPr/>
          <a:lstStyle>
            <a:lvl1pPr>
              <a:defRPr/>
            </a:lvl1pPr>
          </a:lstStyle>
          <a:p>
            <a:pPr lvl="0"/>
            <a:fld id="{4BB04DED-0EC4-404D-A8FB-277CFD19D46D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457200" y="6480965"/>
            <a:ext cx="4261103" cy="30175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>
              <a:defRPr/>
            </a:lvl1pPr>
          </a:lstStyle>
          <a:p>
            <a:pPr lvl="0"/>
            <a:fld id="{2E443546-FA17-4062-974F-63BD7BA5711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5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881BA-0A27-4B6A-A8CC-C8AC3ABA840E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8C362-453C-45C3-8673-7BC91523F3D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0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7CFDD-8486-4F7B-AF99-6F3592052EF1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AFDC51-5ED3-4B88-83F6-C9A6061205A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0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19456" y="367661"/>
            <a:ext cx="914400" cy="5943600"/>
          </a:xfrm>
        </p:spPr>
        <p:txBody>
          <a:bodyPr anchor="b"/>
          <a:lstStyle>
            <a:lvl1pPr marL="0" marR="18288" algn="r">
              <a:defRPr sz="29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1135858" y="367661"/>
            <a:ext cx="2438403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651254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6278974" y="6556248"/>
            <a:ext cx="2133596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EE364AD8-6918-42EF-BAC0-4B29036EDBF8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1135858" y="6556248"/>
            <a:ext cx="5143115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410578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BFBF348A-15C5-41C1-B6CE-767D3D6A9C0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9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19456" y="150894"/>
            <a:ext cx="914400" cy="6400800"/>
          </a:xfrm>
        </p:spPr>
        <p:txBody>
          <a:bodyPr anchor="b"/>
          <a:lstStyle>
            <a:lvl1pPr marL="0">
              <a:defRPr sz="3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138235" y="373962"/>
            <a:ext cx="7333488" cy="5486400"/>
          </a:xfrm>
          <a:solidFill>
            <a:srgbClr val="494949"/>
          </a:solidFill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3000" y="5867403"/>
            <a:ext cx="7333488" cy="685800"/>
          </a:xfrm>
          <a:solidFill>
            <a:srgbClr val="FF388C">
              <a:alpha val="15000"/>
            </a:srgbClr>
          </a:solidFill>
          <a:ln w="9528">
            <a:solidFill>
              <a:srgbClr val="FF388C"/>
            </a:solidFill>
            <a:prstDash val="solid"/>
            <a:miter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5C722C89-A6E8-4D3C-A3F1-378C83D52A77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1170432" y="6557171"/>
            <a:ext cx="4948074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217191" y="6556248"/>
            <a:ext cx="365760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25923A9A-37A9-42CC-91DB-D50E6184A66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5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0"/>
          <p:cNvSpPr/>
          <p:nvPr/>
        </p:nvSpPr>
        <p:spPr>
          <a:xfrm>
            <a:off x="7031" y="14063"/>
            <a:ext cx="9129936" cy="68368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100000">
                <a:srgbClr val="D2D2D2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cxnSp>
        <p:nvCxnSpPr>
          <p:cNvPr id="3" name="Straight Connector 7"/>
          <p:cNvCxnSpPr/>
          <p:nvPr/>
        </p:nvCxnSpPr>
        <p:spPr>
          <a:xfrm>
            <a:off x="0" y="7031"/>
            <a:ext cx="9136968" cy="6843937"/>
          </a:xfrm>
          <a:prstGeom prst="straightConnector1">
            <a:avLst/>
          </a:prstGeom>
          <a:noFill/>
          <a:ln w="5001">
            <a:solidFill>
              <a:srgbClr val="BFBFBF">
                <a:alpha val="35000"/>
              </a:srgbClr>
            </a:solidFill>
            <a:prstDash val="solid"/>
          </a:ln>
        </p:spPr>
      </p:cxnSp>
      <p:cxnSp>
        <p:nvCxnSpPr>
          <p:cNvPr id="4" name="Straight Connector 8"/>
          <p:cNvCxnSpPr/>
          <p:nvPr/>
        </p:nvCxnSpPr>
        <p:spPr>
          <a:xfrm rot="10800009" flipV="1">
            <a:off x="6468793" y="4948385"/>
            <a:ext cx="2672865" cy="1900205"/>
          </a:xfrm>
          <a:prstGeom prst="straightConnector1">
            <a:avLst/>
          </a:prstGeom>
          <a:noFill/>
          <a:ln w="5998">
            <a:solidFill>
              <a:srgbClr val="C6C6C6">
                <a:alpha val="45000"/>
              </a:srgbClr>
            </a:solidFill>
            <a:prstDash val="solid"/>
          </a:ln>
        </p:spPr>
      </p:cxnSp>
      <p:sp>
        <p:nvSpPr>
          <p:cNvPr id="5" name="Title Placeholder 21"/>
          <p:cNvSpPr txBox="1">
            <a:spLocks noGrp="1"/>
          </p:cNvSpPr>
          <p:nvPr>
            <p:ph type="title"/>
          </p:nvPr>
        </p:nvSpPr>
        <p:spPr>
          <a:xfrm>
            <a:off x="457200" y="267489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12"/>
          <p:cNvSpPr txBox="1">
            <a:spLocks noGrp="1"/>
          </p:cNvSpPr>
          <p:nvPr>
            <p:ph type="body" idx="1"/>
          </p:nvPr>
        </p:nvSpPr>
        <p:spPr>
          <a:xfrm>
            <a:off x="457200" y="188280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4791456" y="6480965"/>
            <a:ext cx="2133596" cy="30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CA79AF7F-DF81-4670-AC81-6F677A950A8F}" type="datetime1">
              <a:rPr lang="el-GR"/>
              <a:pPr lvl="0"/>
              <a:t>17/12/2012</a:t>
            </a:fld>
            <a:endParaRPr lang="el-GR"/>
          </a:p>
        </p:txBody>
      </p:sp>
      <p:sp>
        <p:nvSpPr>
          <p:cNvPr id="8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57200" y="6481888"/>
            <a:ext cx="4260052" cy="300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l-GR"/>
          </a:p>
        </p:txBody>
      </p:sp>
      <p:sp>
        <p:nvSpPr>
          <p:cNvPr id="9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7589520" y="6480965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75ED33A4-8023-4F2C-83CE-0C4B061CD00D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632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00" b="0" i="0" u="none" strike="noStrike" kern="1200" cap="none" spc="0" baseline="0">
          <a:solidFill>
            <a:srgbClr val="FF5C9C"/>
          </a:solidFill>
          <a:effectLst>
            <a:outerShdw dist="26004" dir="14499600">
              <a:srgbClr val="000000"/>
            </a:outerShdw>
          </a:effectLst>
          <a:uFillTx/>
          <a:latin typeface="Century Gothic"/>
        </a:defRPr>
      </a:lvl1pPr>
    </p:titleStyle>
    <p:bodyStyle>
      <a:lvl1pPr marL="448056" marR="0" lvl="0" indent="-384048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F388C"/>
        </a:buClr>
        <a:buSzPct val="80000"/>
        <a:buFont typeface="Wingdings 2"/>
        <a:buChar char=""/>
        <a:tabLst/>
        <a:defRPr lang="en-US" sz="3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822960" marR="0" lvl="1" indent="-28575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388C"/>
        </a:buClr>
        <a:buSzPct val="95000"/>
        <a:buFont typeface="Verdana"/>
        <a:buChar char="›"/>
        <a:tabLst/>
        <a:defRPr lang="en-US" sz="26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06424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388C"/>
        </a:buClr>
        <a:buSzPct val="100000"/>
        <a:buFont typeface="Wingdings 2"/>
        <a:buChar char="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371600" marR="0" lvl="3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388C"/>
        </a:buClr>
        <a:buSzPct val="100000"/>
        <a:buFont typeface="Wingdings 2"/>
        <a:buChar char="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1600200" marR="0" lvl="4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90B2"/>
        </a:buClr>
        <a:buSzPct val="100000"/>
        <a:buFont typeface="Wingdings 2"/>
        <a:buChar char=""/>
        <a:tabLst/>
        <a:defRPr lang="en-US" sz="19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40547" y="0"/>
            <a:ext cx="8062914" cy="2852937"/>
          </a:xfrm>
        </p:spPr>
        <p:txBody>
          <a:bodyPr/>
          <a:lstStyle/>
          <a:p>
            <a:pPr lvl="0"/>
            <a:r>
              <a:rPr lang="el-GR" dirty="0">
                <a:latin typeface="Comic Sans MS" pitchFamily="66"/>
              </a:rPr>
              <a:t>Αριστοτέλειο Πανεπιστήμιο Θεσσαλονίκης </a:t>
            </a:r>
            <a:br>
              <a:rPr lang="el-GR" dirty="0">
                <a:latin typeface="Comic Sans MS" pitchFamily="66"/>
              </a:rPr>
            </a:br>
            <a:r>
              <a:rPr lang="el-GR" dirty="0">
                <a:latin typeface="Comic Sans MS" pitchFamily="66"/>
              </a:rPr>
              <a:t>Σχολή Θετικών Επιστημών Τμήμα Μαθηματικών</a:t>
            </a:r>
            <a:endParaRPr lang="el-GR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55577" y="3284982"/>
            <a:ext cx="7847883" cy="2088233"/>
          </a:xfrm>
        </p:spPr>
        <p:txBody>
          <a:bodyPr/>
          <a:lstStyle/>
          <a:p>
            <a:pPr lvl="0"/>
            <a:r>
              <a:rPr lang="el-GR">
                <a:latin typeface="Comic Sans MS" pitchFamily="66"/>
              </a:rPr>
              <a:t>Μεταπτυχιακό Πρόγραμμα Σπουδών</a:t>
            </a:r>
            <a:br>
              <a:rPr lang="el-GR">
                <a:latin typeface="Comic Sans MS" pitchFamily="66"/>
              </a:rPr>
            </a:br>
            <a:r>
              <a:rPr lang="el-GR">
                <a:latin typeface="Comic Sans MS" pitchFamily="66"/>
              </a:rPr>
              <a:t>Ειδίκευση Θεωρητικής Πληροφορικής &amp;</a:t>
            </a:r>
            <a:r>
              <a:rPr lang="en-US">
                <a:latin typeface="Comic Sans MS" pitchFamily="66"/>
              </a:rPr>
              <a:t/>
            </a:r>
            <a:br>
              <a:rPr lang="en-US">
                <a:latin typeface="Comic Sans MS" pitchFamily="66"/>
              </a:rPr>
            </a:br>
            <a:r>
              <a:rPr lang="el-GR">
                <a:latin typeface="Comic Sans MS" pitchFamily="66"/>
              </a:rPr>
              <a:t>Θεωρίας Συστημάτων και Ελέγχου</a:t>
            </a:r>
            <a:endParaRPr lang="el-GR"/>
          </a:p>
          <a:p>
            <a:pPr lvl="0"/>
            <a:endParaRPr lang="el-GR"/>
          </a:p>
          <a:p>
            <a:pPr lvl="0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67489"/>
            <a:ext cx="8229600" cy="1217295"/>
          </a:xfrm>
        </p:spPr>
        <p:txBody>
          <a:bodyPr anchorCtr="1"/>
          <a:lstStyle/>
          <a:p>
            <a:pPr lvl="0" algn="ctr"/>
            <a:r>
              <a:rPr lang="el-GR" sz="3200" i="1" dirty="0"/>
              <a:t>Χρονικά-Αναδρομικός Υπολογισμός του </a:t>
            </a:r>
            <a:r>
              <a:rPr lang="en-US" sz="3200" i="1" dirty="0"/>
              <a:t>MPUM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8229600" cy="5114036"/>
              </a:xfrm>
            </p:spPr>
            <p:txBody>
              <a:bodyPr/>
              <a:lstStyle/>
              <a:p>
                <a:pPr marL="438912" lvl="1" indent="0" algn="just">
                  <a:buNone/>
                </a:pPr>
                <a:r>
                  <a:rPr lang="el-GR" sz="140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←</m:t>
                    </m:r>
                    <m:r>
                      <a:rPr lang="el-GR" sz="1600" i="1">
                        <a:latin typeface="Cambria Math"/>
                      </a:rPr>
                      <m:t>𝐼</m:t>
                    </m:r>
                    <m:r>
                      <a:rPr lang="el-GR" sz="1600">
                        <a:latin typeface="Cambria Math"/>
                      </a:rPr>
                      <m:t> </m:t>
                    </m:r>
                  </m:oMath>
                </a14:m>
                <a:r>
                  <a:rPr lang="el-GR" sz="1600" dirty="0">
                    <a:latin typeface="Comic Sans MS" pitchFamily="66" charset="0"/>
                  </a:rPr>
                  <a:t>  </a:t>
                </a:r>
              </a:p>
              <a:p>
                <a:pPr marL="438912" lvl="1" indent="0" algn="just">
                  <a:buNone/>
                </a:pPr>
                <a:r>
                  <a:rPr lang="el-GR" sz="1600" dirty="0">
                    <a:latin typeface="Comic Sans MS" pitchFamily="66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←0</m:t>
                    </m:r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438912" lvl="1" indent="0" algn="just">
                  <a:buNone/>
                </a:pPr>
                <a:r>
                  <a:rPr lang="el-GR" sz="1600" b="1" dirty="0">
                    <a:latin typeface="Comic Sans MS" pitchFamily="66" charset="0"/>
                  </a:rPr>
                  <a:t>			Για</a:t>
                </a:r>
                <a:r>
                  <a:rPr lang="el-GR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/>
                      </a:rPr>
                      <m:t>𝑘</m:t>
                    </m:r>
                  </m:oMath>
                </a14:m>
                <a:r>
                  <a:rPr lang="el-GR" sz="1600" dirty="0">
                    <a:latin typeface="Comic Sans MS" pitchFamily="66" charset="0"/>
                  </a:rPr>
                  <a:t> </a:t>
                </a:r>
                <a:r>
                  <a:rPr lang="el-GR" sz="1600" b="1" dirty="0">
                    <a:latin typeface="Comic Sans MS" pitchFamily="66" charset="0"/>
                  </a:rPr>
                  <a:t>από</a:t>
                </a:r>
                <a:r>
                  <a:rPr lang="el-GR" sz="1600" dirty="0">
                    <a:latin typeface="Comic Sans MS" pitchFamily="66" charset="0"/>
                  </a:rPr>
                  <a:t> 1 </a:t>
                </a:r>
                <a:r>
                  <a:rPr lang="el-GR" sz="1600" b="1" dirty="0">
                    <a:latin typeface="Comic Sans MS" pitchFamily="66" charset="0"/>
                  </a:rPr>
                  <a:t>έως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/>
                      </a:rPr>
                      <m:t>𝛵</m:t>
                    </m:r>
                  </m:oMath>
                </a14:m>
                <a:endParaRPr lang="el-GR" sz="1600" i="1" dirty="0">
                  <a:latin typeface="Comic Sans MS" pitchFamily="66" charset="0"/>
                </a:endParaRPr>
              </a:p>
              <a:p>
                <a:pPr marL="438912" lvl="1" indent="0" algn="just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l-GR" sz="160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l-GR" sz="16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l-GR" sz="1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l-GR" sz="1600">
                                    <a:latin typeface="Cambria Math"/>
                                  </a:rPr>
                                  <m:t>11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l-GR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6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60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l-GR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l-GR" sz="16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l-GR" sz="160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l-G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16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6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438912" lvl="1" indent="0" algn="just">
                  <a:buNone/>
                </a:pPr>
                <a:r>
                  <a:rPr lang="el-GR" sz="1600" b="1" dirty="0">
                    <a:latin typeface="Comic Sans MS" pitchFamily="66" charset="0"/>
                  </a:rPr>
                  <a:t>			Αν</a:t>
                </a:r>
                <a:r>
                  <a:rPr lang="el-GR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=0</m:t>
                    </m:r>
                  </m:oMath>
                </a14:m>
                <a:r>
                  <a:rPr lang="el-GR" sz="1600" dirty="0">
                    <a:latin typeface="Comic Sans MS" pitchFamily="66" charset="0"/>
                  </a:rPr>
                  <a:t> </a:t>
                </a:r>
                <a:r>
                  <a:rPr lang="el-GR" sz="1600" b="1" dirty="0">
                    <a:latin typeface="Comic Sans MS" pitchFamily="66" charset="0"/>
                  </a:rPr>
                  <a:t>ή</a:t>
                </a:r>
                <a:r>
                  <a:rPr lang="el-GR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l-GR" sz="160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&gt;</m:t>
                    </m:r>
                    <m:f>
                      <m:fPr>
                        <m:type m:val="lin"/>
                        <m:ctrlPr>
                          <a:rPr lang="el-G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6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l-GR" sz="16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1600" dirty="0">
                    <a:latin typeface="Comic Sans MS" pitchFamily="66" charset="0"/>
                  </a:rPr>
                  <a:t> </a:t>
                </a:r>
                <a:r>
                  <a:rPr lang="el-GR" sz="1600" b="1" dirty="0">
                    <a:latin typeface="Comic Sans MS" pitchFamily="66" charset="0"/>
                  </a:rPr>
                  <a:t>τότε</a:t>
                </a:r>
                <a:r>
                  <a:rPr lang="el-GR" sz="1600" dirty="0">
                    <a:latin typeface="Comic Sans MS" pitchFamily="66" charset="0"/>
                  </a:rPr>
                  <a:t>   	</a:t>
                </a:r>
              </a:p>
              <a:p>
                <a:pPr marL="438912" lvl="1" indent="0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6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1600">
                        <a:latin typeface="Cambria Math"/>
                      </a:rPr>
                      <m:t>←</m:t>
                    </m:r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16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l-GR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l-GR" sz="160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sz="1600" i="1">
                                  <a:latin typeface="Cambria Math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438912" lvl="1" indent="0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l-GR" sz="160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438912" lvl="1" indent="0">
                  <a:buNone/>
                </a:pPr>
                <a:r>
                  <a:rPr lang="el-GR" sz="1600" b="1" dirty="0">
                    <a:latin typeface="Comic Sans MS" pitchFamily="66" charset="0"/>
                  </a:rPr>
                  <a:t>			Αλλιώς</a:t>
                </a:r>
              </a:p>
              <a:p>
                <a:pPr marL="438912" lvl="1" indent="0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6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1600">
                        <a:latin typeface="Cambria Math"/>
                      </a:rPr>
                      <m:t>←</m:t>
                    </m:r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16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l-GR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l-GR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i="1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6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l-GR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lang="el-GR" sz="16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438912" lvl="1" indent="0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𝑘</m:t>
                        </m:r>
                        <m:r>
                          <a:rPr lang="el-GR" sz="1600">
                            <a:latin typeface="Cambria Math"/>
                          </a:rPr>
                          <m:t>−</m:t>
                        </m:r>
                        <m:r>
                          <a:rPr lang="el-GR" sz="16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l-GR" sz="160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1600" b="1" dirty="0">
                    <a:latin typeface="Comic Sans MS" pitchFamily="66" charset="0"/>
                  </a:rPr>
                  <a:t>			Τέλος _ αν</a:t>
                </a:r>
                <a:endParaRPr lang="el-GR" sz="16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sz="1600"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el-GR" sz="160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1600" b="1" dirty="0">
                    <a:latin typeface="Comic Sans MS" pitchFamily="66" charset="0"/>
                  </a:rPr>
                  <a:t>			Τέλος _ για</a:t>
                </a:r>
                <a:endParaRPr lang="el-GR" sz="16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1600" dirty="0">
                    <a:latin typeface="Comic Sans MS" pitchFamily="66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l-GR" sz="160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l-GR" sz="160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l-GR" sz="16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l-GR" sz="16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l-GR" sz="1600">
                                    <a:latin typeface="Cambria Math"/>
                                  </a:rPr>
                                  <m:t>11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l-GR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600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l-GR" sz="16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l-GR" sz="1600" dirty="0">
                  <a:latin typeface="Comic Sans MS" pitchFamily="66" charset="0"/>
                </a:endParaRPr>
              </a:p>
              <a:p>
                <a:pPr lvl="0"/>
                <a:endParaRPr lang="el-GR" sz="1600" dirty="0">
                  <a:latin typeface="Comic Sans MS" pitchFamily="66" charset="0"/>
                </a:endParaRPr>
              </a:p>
              <a:p>
                <a:pPr marL="438912" lvl="1" indent="0">
                  <a:buNone/>
                </a:pPr>
                <a:endParaRPr lang="el-GR" sz="16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endParaRPr lang="el-GR" sz="1600" dirty="0">
                  <a:latin typeface="Comic Sans MS" pitchFamily="66" charset="0"/>
                </a:endParaRPr>
              </a:p>
              <a:p>
                <a:pPr lvl="0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8229600" cy="5114036"/>
              </a:xfrm>
              <a:blipFill rotWithShape="1">
                <a:blip r:embed="rId3"/>
                <a:stretch>
                  <a:fillRect b="-41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i="1" dirty="0"/>
              <a:t>Χρονικά-Αναδρομικός Υπολογισμός του </a:t>
            </a:r>
            <a:r>
              <a:rPr lang="en-US" sz="4400" i="1" dirty="0"/>
              <a:t>MPUM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64008" indent="0">
                  <a:buNone/>
                </a:pPr>
                <a:r>
                  <a:rPr lang="el-GR" dirty="0" smtClean="0"/>
                  <a:t>Θεωρούμε </a:t>
                </a:r>
                <a:r>
                  <a:rPr lang="el-GR" dirty="0"/>
                  <a:t>μία βάση πεπερασμένων χρονικών σειρών του </a:t>
                </a:r>
                <a14:m>
                  <m:oMath xmlns:m="http://schemas.openxmlformats.org/officeDocument/2006/math">
                    <m:r>
                      <a:rPr lang="el-GR" i="1"/>
                      <m:t>ℕ</m:t>
                    </m:r>
                  </m:oMath>
                </a14:m>
                <a:r>
                  <a:rPr lang="el-GR" dirty="0"/>
                  <a:t>.</a:t>
                </a:r>
              </a:p>
              <a:p>
                <a:pPr marL="64008" indent="0">
                  <a:buNone/>
                </a:pPr>
                <a:r>
                  <a:rPr lang="el-GR" dirty="0"/>
                  <a:t> </a:t>
                </a: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/>
                        <m:t>𝒟</m:t>
                      </m:r>
                      <m:r>
                        <a:rPr lang="el-GR" i="1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i="1"/>
                          </m:ctrlPr>
                        </m:dPr>
                        <m:e>
                          <m:sSubSup>
                            <m:sSubSupPr>
                              <m:ctrlPr>
                                <a:rPr lang="el-GR" i="1"/>
                              </m:ctrlPr>
                            </m:sSubSupPr>
                            <m:e>
                              <m:r>
                                <a:rPr lang="en-US" i="1"/>
                                <m:t>𝑤</m:t>
                              </m:r>
                            </m:e>
                            <m:sub>
                              <m:r>
                                <a:rPr lang="en-US" i="1"/>
                                <m:t>𝑑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l-GR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i="1"/>
                            <m:t>,⋯,</m:t>
                          </m:r>
                          <m:sSubSup>
                            <m:sSubSupPr>
                              <m:ctrlPr>
                                <a:rPr lang="el-GR" i="1"/>
                              </m:ctrlPr>
                            </m:sSubSupPr>
                            <m:e>
                              <m:r>
                                <a:rPr lang="en-US" i="1"/>
                                <m:t>𝑤</m:t>
                              </m:r>
                            </m:e>
                            <m:sub>
                              <m:r>
                                <a:rPr lang="en-US" i="1"/>
                                <m:t>𝑑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l-GR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𝑁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endParaRPr lang="el-GR" dirty="0"/>
              </a:p>
              <a:p>
                <a:pPr marL="64008" indent="0">
                  <a:buNone/>
                </a:pPr>
                <a:r>
                  <a:rPr lang="el-GR" dirty="0"/>
                  <a:t>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</m:e>
                        </m:d>
                      </m:sup>
                    </m:sSup>
                    <m:r>
                      <a:rPr lang="el-GR" i="1"/>
                      <m:t>∈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ℝ</m:t>
                        </m:r>
                      </m:e>
                      <m:sup>
                        <m:r>
                          <a:rPr lang="el-GR" i="1"/>
                          <m:t>𝑔</m:t>
                        </m:r>
                        <m:r>
                          <a:rPr lang="el-GR" i="1"/>
                          <m:t>×</m:t>
                        </m:r>
                        <m:r>
                          <a:rPr lang="el-GR" i="1"/>
                          <m:t>𝑤</m:t>
                        </m:r>
                      </m:sup>
                    </m:sSup>
                  </m:oMath>
                </a14:m>
                <a:r>
                  <a:rPr lang="el-GR" dirty="0"/>
                  <a:t> εισάγουμε δια μέσω του πυρήνα του </a:t>
                </a:r>
                <a:r>
                  <a:rPr lang="en-US" dirty="0"/>
                  <a:t>MPUM</a:t>
                </a:r>
                <a:r>
                  <a:rPr lang="el-GR" dirty="0"/>
                  <a:t> τις πρώτες </a:t>
                </a:r>
                <a14:m>
                  <m:oMath xmlns:m="http://schemas.openxmlformats.org/officeDocument/2006/math">
                    <m:r>
                      <a:rPr lang="el-GR" i="1"/>
                      <m:t>𝑘</m:t>
                    </m:r>
                  </m:oMath>
                </a14:m>
                <a:r>
                  <a:rPr lang="el-GR" dirty="0"/>
                  <a:t> χρονικές σειρές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i="1"/>
                        </m:ctrlPr>
                      </m:dPr>
                      <m:e>
                        <m:sSubSup>
                          <m:sSubSupPr>
                            <m:ctrlPr>
                              <a:rPr lang="el-GR" i="1"/>
                            </m:ctrlPr>
                          </m:sSubSupPr>
                          <m:e>
                            <m:r>
                              <a:rPr lang="en-US" i="1"/>
                              <m:t>𝑤</m:t>
                            </m:r>
                          </m:e>
                          <m:sub>
                            <m:r>
                              <a:rPr lang="en-US" i="1"/>
                              <m:t>𝑑</m:t>
                            </m:r>
                          </m:sub>
                          <m:sup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l-GR" i="1"/>
                          <m:t>,⋯,</m:t>
                        </m:r>
                        <m:sSubSup>
                          <m:sSubSupPr>
                            <m:ctrlPr>
                              <a:rPr lang="el-GR" i="1"/>
                            </m:ctrlPr>
                          </m:sSubSupPr>
                          <m:e>
                            <m:r>
                              <a:rPr lang="en-US" i="1"/>
                              <m:t>𝑤</m:t>
                            </m:r>
                          </m:e>
                          <m:sub>
                            <m:r>
                              <a:rPr lang="en-US" i="1"/>
                              <m:t>𝑑</m:t>
                            </m:r>
                          </m:sub>
                          <m:sup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n-US" i="1"/>
                                  <m:t>𝑘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l-GR" dirty="0"/>
                  <a:t>. Στην </a:t>
                </a:r>
                <a14:m>
                  <m:oMath xmlns:m="http://schemas.openxmlformats.org/officeDocument/2006/math">
                    <m:r>
                      <a:rPr lang="el-GR" i="1"/>
                      <m:t>𝑘</m:t>
                    </m:r>
                    <m:r>
                      <a:rPr lang="el-GR" i="1"/>
                      <m:t>−</m:t>
                    </m:r>
                  </m:oMath>
                </a14:m>
                <a:r>
                  <a:rPr lang="el-GR" dirty="0"/>
                  <a:t>οστή κατάσταση της δομής του </a:t>
                </a:r>
                <a:r>
                  <a:rPr lang="en-US" dirty="0"/>
                  <a:t>MPUM</a:t>
                </a:r>
                <a:r>
                  <a:rPr lang="el-GR" dirty="0"/>
                  <a:t> του </a:t>
                </a:r>
                <a14:m>
                  <m:oMath xmlns:m="http://schemas.openxmlformats.org/officeDocument/2006/math">
                    <m:r>
                      <a:rPr lang="el-GR" i="1"/>
                      <m:t>𝒟</m:t>
                    </m:r>
                  </m:oMath>
                </a14:m>
                <a:r>
                  <a:rPr lang="el-GR" dirty="0"/>
                  <a:t> υπολογίζουμε το σφάλμα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  <m:r>
                              <a:rPr lang="el-GR" i="1"/>
                              <m:t>+1</m:t>
                            </m:r>
                          </m:e>
                        </m:d>
                      </m:sup>
                    </m:sSup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𝜎</m:t>
                        </m:r>
                      </m:e>
                    </m:d>
                    <m:sSubSup>
                      <m:sSubSupPr>
                        <m:ctrlPr>
                          <a:rPr lang="el-GR" i="1"/>
                        </m:ctrlPr>
                      </m:sSubSupPr>
                      <m:e>
                        <m:r>
                          <a:rPr lang="en-US" i="1"/>
                          <m:t>𝑤</m:t>
                        </m:r>
                      </m:e>
                      <m:sub>
                        <m:r>
                          <a:rPr lang="en-US" i="1"/>
                          <m:t>𝑑</m:t>
                        </m:r>
                      </m:sub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𝑘</m:t>
                            </m:r>
                            <m:r>
                              <a:rPr lang="el-GR" i="1"/>
                              <m:t>+1</m:t>
                            </m:r>
                          </m:e>
                        </m:d>
                      </m:sup>
                    </m:sSubSup>
                  </m:oMath>
                </a14:m>
                <a:r>
                  <a:rPr lang="el-GR" dirty="0"/>
                  <a:t> όταν για την συμπεριφορά του </a:t>
                </a:r>
                <a14:m>
                  <m:oMath xmlns:m="http://schemas.openxmlformats.org/officeDocument/2006/math">
                    <m:r>
                      <a:rPr lang="el-GR" i="1"/>
                      <m:t>𝑘</m:t>
                    </m:r>
                    <m:r>
                      <a:rPr lang="el-GR" i="1"/>
                      <m:t>−</m:t>
                    </m:r>
                  </m:oMath>
                </a14:m>
                <a:r>
                  <a:rPr lang="el-GR" dirty="0"/>
                  <a:t>οστού μοντέλου έχουμε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ℬ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n-US" i="1"/>
                              <m:t>𝑘</m:t>
                            </m:r>
                          </m:e>
                        </m:d>
                      </m:sup>
                    </m:sSup>
                    <m:r>
                      <a:rPr lang="el-GR" i="1"/>
                      <m:t>=</m:t>
                    </m:r>
                    <m:r>
                      <a:rPr lang="el-GR" i="1"/>
                      <m:t>𝑘𝑒𝑟</m:t>
                    </m:r>
                    <m:d>
                      <m:dPr>
                        <m:ctrlPr>
                          <a:rPr lang="el-GR" i="1"/>
                        </m:ctrlPr>
                      </m:dPr>
                      <m:e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l-GR" i="1"/>
                              <m:t>𝑅</m:t>
                            </m:r>
                          </m:e>
                          <m:sup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𝑘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𝜎</m:t>
                            </m:r>
                          </m:e>
                        </m:d>
                      </m:e>
                    </m:d>
                  </m:oMath>
                </a14:m>
                <a:r>
                  <a:rPr lang="el-GR" dirty="0"/>
                  <a:t>. Ακόμα 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  <m:r>
                              <a:rPr lang="el-GR" i="1"/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l-GR" dirty="0"/>
                  <a:t> εισάγουμε την συμπεριφορά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ℬ</m:t>
                        </m:r>
                      </m:e>
                      <m:sup>
                        <m:r>
                          <a:rPr lang="el-GR" i="1"/>
                          <m:t>∗</m:t>
                        </m:r>
                      </m:sup>
                    </m:sSup>
                    <m:d>
                      <m:dPr>
                        <m:ctrlPr>
                          <a:rPr lang="el-GR" i="1"/>
                        </m:ctrlPr>
                      </m:dPr>
                      <m:e>
                        <m:sSup>
                          <m:sSupPr>
                            <m:ctrlPr>
                              <a:rPr lang="el-GR" i="1"/>
                            </m:ctrlPr>
                          </m:sSupPr>
                          <m:e>
                            <m:r>
                              <a:rPr lang="en-US" i="1"/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n-US" i="1"/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l-GR" dirty="0"/>
                  <a:t>, και τέλος έχουμε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  <m:r>
                              <a:rPr lang="el-GR" i="1"/>
                              <m:t>+1</m:t>
                            </m:r>
                          </m:e>
                        </m:d>
                      </m:sup>
                    </m:sSup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  <m:r>
                              <a:rPr lang="el-GR" i="1"/>
                              <m:t>+1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l-GR" dirty="0"/>
                  <a:t>.</a:t>
                </a:r>
              </a:p>
              <a:p>
                <a:pPr marL="64008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67" r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/>
              <a:t>Ακολουθία </a:t>
            </a:r>
            <a:r>
              <a:rPr lang="en-US"/>
              <a:t>Fibonacci</a:t>
            </a: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77824" lvl="2" indent="0">
                  <a:buNone/>
                </a:pPr>
                <a:r>
                  <a:rPr lang="el-GR">
                    <a:latin typeface="Comic Sans MS" pitchFamily="66"/>
                  </a:rPr>
                  <a:t>Εξ’ ορισμού, οι δύο πρώτοι αριθμοί της ακολουθίας </a:t>
                </a:r>
                <a:r>
                  <a:rPr lang="en-US">
                    <a:latin typeface="Comic Sans MS" pitchFamily="66"/>
                  </a:rPr>
                  <a:t>Fibonacci</a:t>
                </a:r>
                <a:r>
                  <a:rPr lang="el-GR">
                    <a:latin typeface="Comic Sans MS" pitchFamily="66"/>
                  </a:rPr>
                  <a:t> είναι 0 και 1, και ο κάθε επόμενος αριθμός είναι το άθροισμα των δύο προηγούμενων. Δηλαδή η ακολουθία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 </m:t>
                    </m:r>
                  </m:oMath>
                </a14:m>
                <a:r>
                  <a:rPr lang="el-GR">
                    <a:latin typeface="Comic Sans MS" pitchFamily="66"/>
                  </a:rPr>
                  <a:t>των </a:t>
                </a:r>
                <a:r>
                  <a:rPr lang="en-US">
                    <a:latin typeface="Comic Sans MS" pitchFamily="66"/>
                  </a:rPr>
                  <a:t>Fibonacci</a:t>
                </a:r>
                <a:r>
                  <a:rPr lang="el-GR">
                    <a:latin typeface="Comic Sans MS" pitchFamily="66"/>
                  </a:rPr>
                  <a:t> ορίζεται από την σχέση </a:t>
                </a:r>
              </a:p>
              <a:p>
                <a:pPr marL="877824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𝑛</m:t>
                          </m:r>
                          <m:r>
                            <a:rPr lang="el-GR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𝑛</m:t>
                          </m:r>
                          <m:r>
                            <a:rPr lang="el-GR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l-GR" sz="2800">
                  <a:latin typeface="Comic Sans MS" pitchFamily="66"/>
                </a:endParaRPr>
              </a:p>
              <a:p>
                <a:pPr marL="877824" lvl="2" indent="0">
                  <a:buNone/>
                </a:pPr>
                <a:r>
                  <a:rPr lang="el-GR">
                    <a:latin typeface="Comic Sans MS" pitchFamily="66"/>
                  </a:rPr>
                  <a:t>Θεωρούμε την τροχιά που παράγει ο παραπάνω αναδρομικός τύπος για με εφαρμογή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𝑁</m:t>
                    </m:r>
                    <m:r>
                      <a:rPr lang="el-GR">
                        <a:latin typeface="Cambria Math"/>
                      </a:rPr>
                      <m:t>=6</m:t>
                    </m:r>
                  </m:oMath>
                </a14:m>
                <a:r>
                  <a:rPr lang="el-GR">
                    <a:latin typeface="Comic Sans MS" pitchFamily="66"/>
                  </a:rPr>
                  <a:t> επαναλήψεων, δηλαδή</a:t>
                </a:r>
              </a:p>
              <a:p>
                <a:pPr marL="64008" lvl="0" indent="0" algn="ctr">
                  <a:buNone/>
                </a:pPr>
                <a:r>
                  <a:rPr lang="el-GR" sz="2400">
                    <a:latin typeface="Comic Sans MS" pitchFamily="66"/>
                  </a:rPr>
                  <a:t> 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𝐹</m:t>
                    </m:r>
                    <m:r>
                      <a:rPr lang="el-GR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/>
                              </a:rPr>
                              <m:t>0, 1, 1, 2, 3, 5, 8, 13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l-GR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l-GR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l-GR">
                                    <a:latin typeface="Cambria Math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el-GR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l-GR" sz="2800">
                  <a:latin typeface="Comic Sans MS" pitchFamily="66"/>
                </a:endParaRP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Ακολουθία </a:t>
            </a:r>
            <a:r>
              <a:rPr lang="en-US" dirty="0" smtClean="0"/>
              <a:t>Fibonacci</a:t>
            </a:r>
            <a:r>
              <a:rPr lang="el-GR" dirty="0" smtClean="0"/>
              <a:t> στο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n-US" dirty="0"/>
              <a:t>%function [x] = </a:t>
            </a:r>
            <a:r>
              <a:rPr lang="en-US" dirty="0" err="1"/>
              <a:t>fibnums</a:t>
            </a:r>
            <a:r>
              <a:rPr lang="en-US" dirty="0"/>
              <a:t> (N) </a:t>
            </a:r>
          </a:p>
          <a:p>
            <a:pPr marL="64008" indent="0">
              <a:buNone/>
            </a:pPr>
            <a:r>
              <a:rPr lang="en-US" dirty="0" smtClean="0"/>
              <a:t>N=8;</a:t>
            </a:r>
            <a:endParaRPr lang="en-US" dirty="0"/>
          </a:p>
          <a:p>
            <a:pPr marL="64008" indent="0">
              <a:buNone/>
            </a:pPr>
            <a:r>
              <a:rPr lang="en-US" dirty="0" smtClean="0"/>
              <a:t>x(1</a:t>
            </a:r>
            <a:r>
              <a:rPr lang="en-US" dirty="0"/>
              <a:t>) = 0;</a:t>
            </a:r>
          </a:p>
          <a:p>
            <a:pPr marL="64008" indent="0">
              <a:buNone/>
            </a:pPr>
            <a:r>
              <a:rPr lang="en-US" dirty="0"/>
              <a:t>x(2) = 1</a:t>
            </a:r>
            <a:r>
              <a:rPr lang="en-US" dirty="0" smtClean="0"/>
              <a:t>;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for n = 1 : N-2</a:t>
            </a:r>
          </a:p>
          <a:p>
            <a:pPr marL="64008" indent="0">
              <a:buNone/>
            </a:pPr>
            <a:r>
              <a:rPr lang="en-US" dirty="0"/>
              <a:t>  x(n+2) = x(n+1) + x(n);</a:t>
            </a:r>
          </a:p>
          <a:p>
            <a:pPr marL="64008" indent="0">
              <a:buNone/>
            </a:pPr>
            <a:r>
              <a:rPr lang="en-US" dirty="0" smtClean="0"/>
              <a:t>end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plot(x, '*r')</a:t>
            </a:r>
          </a:p>
          <a:p>
            <a:pPr marL="64008" indent="0">
              <a:buNone/>
            </a:pPr>
            <a:r>
              <a:rPr lang="en-US" dirty="0"/>
              <a:t>grid on</a:t>
            </a:r>
          </a:p>
          <a:p>
            <a:pPr marL="64008" indent="0">
              <a:buNone/>
            </a:pPr>
            <a:r>
              <a:rPr lang="en-US" dirty="0" err="1"/>
              <a:t>xlabel</a:t>
            </a:r>
            <a:r>
              <a:rPr lang="en-US" dirty="0"/>
              <a:t> n</a:t>
            </a:r>
          </a:p>
          <a:p>
            <a:pPr marL="64008" indent="0">
              <a:buNone/>
            </a:pPr>
            <a:r>
              <a:rPr lang="en-US" dirty="0" err="1"/>
              <a:t>ylabel</a:t>
            </a:r>
            <a:r>
              <a:rPr lang="en-US" dirty="0"/>
              <a:t> 'x(n)'</a:t>
            </a:r>
          </a:p>
          <a:p>
            <a:pPr marL="64008" indent="0">
              <a:buNone/>
            </a:pPr>
            <a:r>
              <a:rPr lang="en-US" dirty="0"/>
              <a:t>title '</a:t>
            </a:r>
            <a:r>
              <a:rPr lang="en-US" dirty="0" err="1"/>
              <a:t>Fibbonachi</a:t>
            </a:r>
            <a:r>
              <a:rPr lang="en-US" dirty="0"/>
              <a:t> numbers'</a:t>
            </a:r>
          </a:p>
          <a:p>
            <a:pPr marL="64008" indent="0">
              <a:buNone/>
            </a:pP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466728" cy="3030228"/>
          </a:xfrm>
        </p:spPr>
      </p:pic>
    </p:spTree>
    <p:extLst>
      <p:ext uri="{BB962C8B-B14F-4D97-AF65-F5344CB8AC3E}">
        <p14:creationId xmlns:p14="http://schemas.microsoft.com/office/powerpoint/2010/main" val="22990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67489"/>
            <a:ext cx="8229600" cy="929259"/>
          </a:xfrm>
        </p:spPr>
        <p:txBody>
          <a:bodyPr anchorCtr="1"/>
          <a:lstStyle/>
          <a:p>
            <a:pPr lvl="0" algn="ctr"/>
            <a:r>
              <a:rPr lang="el-GR" sz="2800">
                <a:latin typeface="Comic Sans MS" pitchFamily="66"/>
              </a:rPr>
              <a:t>Παράδειγμα βήμα-βήμα: Το </a:t>
            </a:r>
            <a:r>
              <a:rPr lang="en-US" sz="2800">
                <a:latin typeface="Comic Sans MS" pitchFamily="66"/>
              </a:rPr>
              <a:t>MPUM</a:t>
            </a:r>
            <a:r>
              <a:rPr lang="el-GR" sz="2800">
                <a:latin typeface="Comic Sans MS" pitchFamily="66"/>
              </a:rPr>
              <a:t> της ακολουθίας </a:t>
            </a:r>
            <a:r>
              <a:rPr lang="en-US" sz="2800">
                <a:latin typeface="Comic Sans MS" pitchFamily="66"/>
              </a:rPr>
              <a:t>Fibonacci</a:t>
            </a:r>
            <a:endParaRPr lang="el-GR" sz="2800">
              <a:latin typeface="Comic Sans MS" pitchFamily="66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4038603" cy="5733256"/>
              </a:xfrm>
            </p:spPr>
            <p:txBody>
              <a:bodyPr/>
              <a:lstStyle/>
              <a:p>
                <a:pPr lvl="0">
                  <a:buFont typeface="Wingdings" pitchFamily="2"/>
                  <a:buChar char="q"/>
                </a:pPr>
                <a:r>
                  <a:rPr lang="el-GR" sz="2000" dirty="0">
                    <a:latin typeface="Comic Sans MS" pitchFamily="66"/>
                  </a:rPr>
                  <a:t>Βήμα </a:t>
                </a:r>
                <a:r>
                  <a:rPr lang="en-US" sz="2000" dirty="0">
                    <a:latin typeface="Comic Sans MS" pitchFamily="66"/>
                  </a:rPr>
                  <a:t>1</a:t>
                </a:r>
              </a:p>
              <a:p>
                <a:pPr marL="64008" lvl="0" indent="0">
                  <a:buNone/>
                </a:pPr>
                <a:r>
                  <a:rPr lang="el-GR" sz="2000" dirty="0">
                    <a:latin typeface="Comic Sans MS" pitchFamily="66"/>
                  </a:rPr>
                  <a:t>Ορίζουμε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2000">
                        <a:latin typeface="Cambria Math"/>
                      </a:rPr>
                      <m:t>=</m:t>
                    </m:r>
                    <m:r>
                      <a:rPr lang="el-GR" sz="2000" i="1">
                        <a:latin typeface="Cambria Math"/>
                      </a:rPr>
                      <m:t>𝐼</m:t>
                    </m:r>
                  </m:oMath>
                </a14:m>
                <a:r>
                  <a:rPr lang="el-GR" sz="2000" dirty="0">
                    <a:latin typeface="Comic Sans MS" pitchFamily="66"/>
                  </a:rPr>
                  <a:t> και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2000">
                        <a:latin typeface="Cambria Math"/>
                      </a:rPr>
                      <m:t>=0</m:t>
                    </m:r>
                  </m:oMath>
                </a14:m>
                <a:endParaRPr lang="el-GR" sz="2000" dirty="0">
                  <a:latin typeface="Comic Sans MS" pitchFamily="66"/>
                </a:endParaRPr>
              </a:p>
              <a:p>
                <a:pPr lvl="0">
                  <a:buFont typeface="Wingdings" pitchFamily="2"/>
                  <a:buChar char="q"/>
                </a:pPr>
                <a:r>
                  <a:rPr lang="el-GR" sz="2000" dirty="0">
                    <a:latin typeface="Comic Sans MS" pitchFamily="66"/>
                  </a:rPr>
                  <a:t>Βήμα 2</a:t>
                </a:r>
              </a:p>
              <a:p>
                <a:pPr marL="64008" lvl="0" indent="0">
                  <a:buNone/>
                </a:pPr>
                <a:r>
                  <a:rPr lang="el-GR" sz="2000" dirty="0">
                    <a:latin typeface="Comic Sans MS" pitchFamily="66"/>
                  </a:rPr>
                  <a:t>Υπολογίζουμε το σφάλμα της τροχιάς</a:t>
                </a: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l-GR" sz="20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l-GR" sz="200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l-G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l-GR" sz="20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l-GR" sz="20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l-GR" sz="20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l-GR" sz="2000" dirty="0">
                  <a:latin typeface="Comic Sans MS" pitchFamily="66"/>
                </a:endParaRPr>
              </a:p>
              <a:p>
                <a:pPr lvl="0">
                  <a:buFont typeface="Wingdings" pitchFamily="2"/>
                  <a:buChar char="q"/>
                </a:pPr>
                <a:r>
                  <a:rPr lang="el-GR" sz="2000" dirty="0">
                    <a:latin typeface="Comic Sans MS" pitchFamily="66"/>
                  </a:rPr>
                  <a:t>Βήμα 3</a:t>
                </a: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00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l-GR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sz="2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l-GR" sz="20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>
                              <a:latin typeface="Cambria Math"/>
                            </a:rPr>
                            <m:t>𝓁</m:t>
                          </m:r>
                        </m:e>
                        <m:sup>
                          <m:r>
                            <a:rPr lang="el-GR" sz="20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l-GR" sz="2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>
                              <a:latin typeface="Cambria Math"/>
                            </a:rPr>
                            <m:t>𝓁</m:t>
                          </m:r>
                        </m:e>
                        <m:sup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200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l-GR" sz="20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r>
                  <a:rPr lang="el-GR" sz="2000" dirty="0">
                    <a:latin typeface="Comic Sans MS" pitchFamily="66"/>
                  </a:rPr>
                  <a:t>αν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l-GR" sz="2000">
                        <a:latin typeface="Cambria Math"/>
                      </a:rPr>
                      <m:t>=0</m:t>
                    </m:r>
                  </m:oMath>
                </a14:m>
                <a:r>
                  <a:rPr lang="el-GR" sz="2000" dirty="0">
                    <a:latin typeface="Comic Sans MS" pitchFamily="66"/>
                  </a:rPr>
                  <a:t> 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l-GR" sz="200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l-GR" sz="200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l-GR" sz="2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Comic Sans MS" pitchFamily="66"/>
                  </a:rPr>
                  <a:t> </a:t>
                </a:r>
                <a:r>
                  <a:rPr lang="el-GR" sz="2000" dirty="0">
                    <a:latin typeface="Comic Sans MS" pitchFamily="66"/>
                  </a:rPr>
                  <a:t>διαφορετικά</a:t>
                </a:r>
                <a:endParaRPr lang="en-US" sz="2000" dirty="0">
                  <a:latin typeface="Comic Sans MS" pitchFamily="66"/>
                </a:endParaRPr>
              </a:p>
              <a:p>
                <a:pPr marL="64008" lvl="0" indent="0" algn="ctr">
                  <a:buNone/>
                </a:pPr>
                <a:r>
                  <a:rPr lang="el-GR" sz="2000" dirty="0">
                    <a:latin typeface="Comic Sans MS" pitchFamily="66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20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200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l-G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l-G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0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l-GR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lang="el-GR" sz="20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latin typeface="Comic Sans MS" pitchFamily="66"/>
                </a:endParaRPr>
              </a:p>
              <a:p>
                <a:pPr marL="64008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>
                              <a:latin typeface="Cambria Math"/>
                            </a:rPr>
                            <m:t>𝓁</m:t>
                          </m:r>
                        </m:e>
                        <m:sup>
                          <m:r>
                            <a:rPr lang="el-GR" i="1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l-GR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𝑘</m:t>
                          </m:r>
                          <m:r>
                            <a:rPr lang="el-GR">
                              <a:latin typeface="Cambria Math"/>
                            </a:rPr>
                            <m:t>−</m:t>
                          </m:r>
                          <m:r>
                            <a:rPr lang="el-GR">
                              <a:latin typeface="Cambria Math"/>
                            </a:rPr>
                            <m:t>𝓁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endParaRPr lang="el-GR" sz="2000" dirty="0">
                  <a:latin typeface="Comic Sans MS" pitchFamily="66"/>
                </a:endParaRPr>
              </a:p>
            </p:txBody>
          </p:sp>
        </mc:Choice>
        <mc:Fallback xmlns="">
          <p:sp>
            <p:nvSpPr>
              <p:cNvPr id="3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4038603" cy="5733256"/>
              </a:xfrm>
              <a:blipFill rotWithShape="1">
                <a:blip r:embed="rId2"/>
                <a:stretch>
                  <a:fillRect t="-532" b="-84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 noGrp="1"/>
              </p:cNvSpPr>
              <p:nvPr>
                <p:ph idx="2"/>
              </p:nvPr>
            </p:nvSpPr>
            <p:spPr>
              <a:xfrm>
                <a:off x="4561655" y="1196752"/>
                <a:ext cx="4186809" cy="5472606"/>
              </a:xfrm>
            </p:spPr>
            <p:txBody>
              <a:bodyPr/>
              <a:lstStyle/>
              <a:p>
                <a:pPr lvl="0">
                  <a:buFont typeface="Wingdings" pitchFamily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4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l-GR" sz="24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2400"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/>
                  </a:rPr>
                  <a:t>Για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𝜅</m:t>
                    </m:r>
                    <m:r>
                      <a:rPr lang="el-GR" sz="2400">
                        <a:latin typeface="Cambria Math"/>
                      </a:rPr>
                      <m:t>=1</m:t>
                    </m:r>
                  </m:oMath>
                </a14:m>
                <a:endParaRPr lang="el-GR" sz="2400" dirty="0">
                  <a:latin typeface="Comic Sans MS" pitchFamily="66"/>
                </a:endParaRPr>
              </a:p>
              <a:p>
                <a:pPr lvl="0">
                  <a:buFont typeface="Wingdings" pitchFamily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l-GR" sz="200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l-GR" sz="20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l-GR" sz="2000">
                                    <a:latin typeface="Cambria Math"/>
                                  </a:rPr>
                                  <m:t>11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000">
                        <a:latin typeface="Cambria Math"/>
                      </a:rPr>
                      <m:t>=1∙0=0</m:t>
                    </m:r>
                  </m:oMath>
                </a14:m>
                <a:endParaRPr lang="el-GR" sz="2000" dirty="0">
                  <a:latin typeface="Comic Sans MS" pitchFamily="66"/>
                </a:endParaRPr>
              </a:p>
              <a:p>
                <a:pPr lvl="0">
                  <a:buFont typeface="Wingdings" pitchFamily="2"/>
                  <a:buChar char="q"/>
                </a:pPr>
                <a:r>
                  <a:rPr lang="el-GR" sz="2400" dirty="0"/>
                  <a:t>εκτελούμε το πρώτο τμήμα της δομής επιλογής, δηλαδή θέτουμε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l-GR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l-GR" sz="2400">
                        <a:latin typeface="Cambria Math"/>
                      </a:rPr>
                      <m:t>=0</m:t>
                    </m:r>
                  </m:oMath>
                </a14:m>
                <a:endParaRPr lang="el-GR" sz="24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l-GR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endParaRPr lang="el-GR" sz="2400" dirty="0">
                  <a:latin typeface="Comic Sans MS" pitchFamily="66"/>
                </a:endParaRP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2"/>
              </p:nvPr>
            </p:nvSpPr>
            <p:spPr>
              <a:xfrm>
                <a:off x="4561655" y="1196752"/>
                <a:ext cx="4186809" cy="5472606"/>
              </a:xfrm>
              <a:blipFill rotWithShape="1">
                <a:blip r:embed="rId3"/>
                <a:stretch>
                  <a:fillRect l="-582" t="-334" r="-1747" b="-2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260649"/>
                <a:ext cx="4038603" cy="2016224"/>
              </a:xfrm>
            </p:spPr>
            <p:txBody>
              <a:bodyPr/>
              <a:lstStyle/>
              <a:p>
                <a:pPr lvl="0">
                  <a:buFont typeface="Wingdings" pitchFamily="2"/>
                  <a:buChar char="q"/>
                </a:pPr>
                <a:r>
                  <a:rPr lang="el-GR" sz="2400" dirty="0">
                    <a:latin typeface="Comic Sans MS" pitchFamily="66"/>
                  </a:rPr>
                  <a:t>Βήμα 4</a:t>
                </a: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l-GR">
                          <a:latin typeface="Cambria Math"/>
                        </a:rPr>
                        <m:t>←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l-GR" sz="24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9"/>
                <a:ext cx="4038603" cy="2016224"/>
              </a:xfrm>
              <a:blipFill rotWithShape="1">
                <a:blip r:embed="rId2"/>
                <a:stretch>
                  <a:fillRect l="-905" t="-2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/>
              <p:cNvSpPr txBox="1">
                <a:spLocks noGrp="1"/>
              </p:cNvSpPr>
              <p:nvPr>
                <p:ph idx="2"/>
              </p:nvPr>
            </p:nvSpPr>
            <p:spPr>
              <a:xfrm>
                <a:off x="4648196" y="260649"/>
                <a:ext cx="4038603" cy="2160239"/>
              </a:xfrm>
            </p:spPr>
            <p:txBody>
              <a:bodyPr/>
              <a:lstStyle/>
              <a:p>
                <a:pPr lvl="0">
                  <a:buFont typeface="Wingdings" pitchFamily="2"/>
                  <a:buChar char="q"/>
                </a:pPr>
                <a:r>
                  <a:rPr lang="el-GR" sz="2000" dirty="0">
                    <a:latin typeface="Comic Sans MS" pitchFamily="66"/>
                  </a:rPr>
                  <a:t>Έχοντας υπολογίζει τον πίνακα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l-GR" sz="2000" dirty="0">
                    <a:latin typeface="Comic Sans MS" pitchFamily="66"/>
                  </a:rPr>
                  <a:t> υπολογίζουμε τον πίνακα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l-GR" sz="20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𝐸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00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l-GR" sz="2000" dirty="0">
                    <a:latin typeface="Comic Sans MS" pitchFamily="66"/>
                  </a:rPr>
                  <a:t> και παίρνουμε</a:t>
                </a: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0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0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0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0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0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0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000" dirty="0">
                  <a:latin typeface="Comic Sans MS" pitchFamily="66"/>
                </a:endParaRPr>
              </a:p>
              <a:p>
                <a:pPr marL="64008" lv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2"/>
              </p:nvPr>
            </p:nvSpPr>
            <p:spPr>
              <a:xfrm>
                <a:off x="4648196" y="260649"/>
                <a:ext cx="4038603" cy="2160239"/>
              </a:xfrm>
              <a:blipFill rotWithShape="1">
                <a:blip r:embed="rId3"/>
                <a:stretch>
                  <a:fillRect l="-905" t="-1412" r="-1659" b="-302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983" y="3244334"/>
                <a:ext cx="8507466" cy="3888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omic Sans MS" pitchFamily="66"/>
                  </a:rPr>
                  <a:t>Για κ=2 ‘εχουμε: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l-GR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l-GR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𝜎</m:t>
                              </m:r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=1⋅1=1≠0</m:t>
                      </m:r>
                    </m:oMath>
                  </m:oMathPara>
                </a14:m>
                <a:endParaRPr lang="el-GR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fontAlgn="auto"/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 </a:t>
                </a:r>
                <a:r>
                  <a:rPr lang="el-GR" dirty="0" smtClean="0">
                    <a:solidFill>
                      <a:schemeClr val="bg1"/>
                    </a:solidFill>
                    <a:latin typeface="Comic Sans MS" pitchFamily="66" charset="0"/>
                  </a:rPr>
                  <a:t>και </a:t>
                </a:r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επειδή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≠0</m:t>
                    </m:r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=0&lt;</m:t>
                    </m:r>
                    <m:f>
                      <m:f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 εκτελούμε το δεύτερο τμήμα της δομής επιλογής, δηλαδή θέτουμε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𝓁</m:t>
                        </m:r>
                      </m:e>
                      <m:sup>
                        <m:d>
                          <m:dPr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=2−0=2</m:t>
                    </m:r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 και</a:t>
                </a:r>
              </a:p>
              <a:p>
                <a:pPr fontAlgn="auto"/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 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fontAlgn="auto"/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 </a:t>
                </a:r>
              </a:p>
              <a:p>
                <a:pPr fontAlgn="auto"/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Τελικά ο πολυωνυμικός πίνακας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l-GR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 είναι</a:t>
                </a:r>
              </a:p>
              <a:p>
                <a:pPr fontAlgn="auto"/>
                <a:r>
                  <a:rPr lang="el-GR" dirty="0">
                    <a:solidFill>
                      <a:schemeClr val="bg1"/>
                    </a:solidFill>
                    <a:latin typeface="Comic Sans MS" pitchFamily="66" charset="0"/>
                  </a:rPr>
                  <a:t> </a:t>
                </a:r>
              </a:p>
              <a:p>
                <a:pPr fontAlgn="auto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l-GR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>
                  <a:latin typeface="Comic Sans MS" pitchFamily="66" charset="0"/>
                </a:endParaRPr>
              </a:p>
              <a:p>
                <a:endParaRPr lang="el-GR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3" y="3244334"/>
                <a:ext cx="8507466" cy="3888950"/>
              </a:xfrm>
              <a:prstGeom prst="rect">
                <a:avLst/>
              </a:prstGeom>
              <a:blipFill rotWithShape="1">
                <a:blip r:embed="rId4"/>
                <a:stretch>
                  <a:fillRect l="-645" t="-627" b="-15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49889"/>
          </a:xfrm>
        </p:spPr>
        <p:txBody>
          <a:bodyPr/>
          <a:lstStyle/>
          <a:p>
            <a:pPr marL="484632" lvl="1" algn="l" rtl="0"/>
            <a:r>
              <a:rPr lang="el-GR" sz="2800" dirty="0" smtClean="0">
                <a:solidFill>
                  <a:srgbClr val="FF3399"/>
                </a:solidFill>
                <a:latin typeface="Comic Sans MS" pitchFamily="66" charset="0"/>
              </a:rPr>
              <a:t>Η διαδικασία αυτή επαναλαμβάνεται 8 φορές όσοι και οι αριθμοί </a:t>
            </a:r>
            <a:r>
              <a:rPr lang="en-US" sz="2800" dirty="0" smtClean="0">
                <a:solidFill>
                  <a:srgbClr val="FF3399"/>
                </a:solidFill>
                <a:latin typeface="Comic Sans MS" pitchFamily="66" charset="0"/>
              </a:rPr>
              <a:t>Fibonacci</a:t>
            </a:r>
            <a:r>
              <a:rPr lang="el-GR" sz="2800" dirty="0" smtClean="0">
                <a:solidFill>
                  <a:srgbClr val="FF3399"/>
                </a:solidFill>
                <a:latin typeface="Comic Sans MS" pitchFamily="66" charset="0"/>
              </a:rPr>
              <a:t> που επιλέξαμε να πάρουμε</a:t>
            </a:r>
            <a:r>
              <a:rPr lang="el-GR" sz="1600" dirty="0" smtClean="0">
                <a:solidFill>
                  <a:srgbClr val="FF3399"/>
                </a:solidFill>
              </a:rPr>
              <a:t/>
            </a:r>
            <a:br>
              <a:rPr lang="el-GR" sz="1600" dirty="0" smtClean="0">
                <a:solidFill>
                  <a:srgbClr val="FF3399"/>
                </a:solidFill>
              </a:rPr>
            </a:br>
            <a:endParaRPr lang="el-GR" dirty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4008" indent="0">
                  <a:buNone/>
                </a:pPr>
                <a:r>
                  <a:rPr lang="el-GR" sz="2400" dirty="0" smtClean="0">
                    <a:latin typeface="Comic Sans MS" pitchFamily="66" charset="0"/>
                  </a:rPr>
                  <a:t>Όμοια για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𝑘</m:t>
                    </m:r>
                    <m:r>
                      <a:rPr lang="el-GR" sz="2400" i="1">
                        <a:latin typeface="Cambria Math"/>
                      </a:rPr>
                      <m:t>=5</m:t>
                    </m:r>
                  </m:oMath>
                </a14:m>
                <a:r>
                  <a:rPr lang="el-GR" sz="2400" dirty="0">
                    <a:latin typeface="Comic Sans MS" pitchFamily="66" charset="0"/>
                  </a:rPr>
                  <a:t> προκύπτουν τα ακόλουθα</a:t>
                </a:r>
              </a:p>
              <a:p>
                <a:pPr marL="64008" indent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</m:sup>
                    </m:sSup>
                    <m:r>
                      <a:rPr lang="el-G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l-GR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l-GR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l-GR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l-GR" sz="2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l-G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l-G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𝜎</m:t>
                            </m:r>
                            <m:r>
                              <a:rPr lang="el-GR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l-G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1−2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𝜎</m:t>
                            </m:r>
                          </m:e>
                        </m:d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𝜎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=5−2∙3=5−6=−1</m:t>
                    </m:r>
                    <m:r>
                      <a:rPr lang="el-GR" sz="24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b="0" i="1" dirty="0" smtClean="0">
                  <a:latin typeface="Comic Sans MS" pitchFamily="66" charset="0"/>
                  <a:ea typeface="Cambria Math"/>
                </a:endParaRP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𝓁</m:t>
                          </m:r>
                        </m:e>
                        <m:sup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lang="el-GR" sz="2400" i="1">
                          <a:latin typeface="Cambria Math"/>
                        </a:rPr>
                        <m:t>=5−</m:t>
                      </m:r>
                      <m:sSup>
                        <m:s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𝓁</m:t>
                          </m:r>
                        </m:e>
                        <m:sup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r>
                        <a:rPr lang="el-GR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5−3=2</m:t>
                      </m:r>
                    </m:oMath>
                  </m:oMathPara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400" i="1">
                          <a:latin typeface="Cambria Math"/>
                        </a:rPr>
                        <m:t>,  </m:t>
                      </m:r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sz="24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Στην κατάσταση πέντε ο αλγόριθμος υπολογίζει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ℬ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400" dirty="0">
                    <a:latin typeface="Comic Sans MS" pitchFamily="66" charset="0"/>
                  </a:rPr>
                  <a:t> και  </a:t>
                </a:r>
              </a:p>
              <a:p>
                <a:pPr marL="6400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l-GR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l-GR" sz="240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l-GR" sz="2400" i="1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el-GR" sz="2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l-GR" sz="2400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r>
                                  <a:rPr lang="el-GR" sz="2400" i="1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l-GR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latin typeface="Cambria Math"/>
                      </a:rPr>
                      <m:t>−</m:t>
                    </m:r>
                    <m:r>
                      <a:rPr lang="el-GR" sz="2400" i="1">
                        <a:latin typeface="Cambria Math"/>
                      </a:rPr>
                      <m:t>𝑠</m:t>
                    </m:r>
                    <m:r>
                      <a:rPr lang="el-GR" sz="2400" i="1">
                        <a:latin typeface="Cambria Math"/>
                      </a:rPr>
                      <m:t>−1</m:t>
                    </m:r>
                  </m:oMath>
                </a14:m>
                <a:r>
                  <a:rPr lang="el-GR" sz="2400" dirty="0">
                    <a:latin typeface="Comic Sans MS" pitchFamily="66" charset="0"/>
                  </a:rPr>
                  <a:t> για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𝑡</m:t>
                    </m:r>
                    <m:r>
                      <a:rPr lang="el-GR" sz="2400" i="1">
                        <a:latin typeface="Cambria Math"/>
                      </a:rPr>
                      <m:t>=5, 6, …</m:t>
                    </m:r>
                  </m:oMath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endParaRPr lang="el-GR" sz="2400" dirty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endParaRPr lang="el-GR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067" r="-1852" b="-35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Δεύτερη μέθοδος υπολογισμού του </a:t>
            </a:r>
            <a:r>
              <a:rPr lang="en-US" dirty="0" smtClean="0"/>
              <a:t>MPUM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826004"/>
              </a:xfrm>
            </p:spPr>
            <p:txBody>
              <a:bodyPr/>
              <a:lstStyle/>
              <a:p>
                <a:pPr marL="64008" indent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		</a:t>
                </a:r>
                <a:r>
                  <a:rPr lang="el-GR" sz="2400" dirty="0" smtClean="0">
                    <a:latin typeface="Comic Sans MS" pitchFamily="66" charset="0"/>
                  </a:rPr>
                  <a:t>Διάβασε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el-GR" sz="2400" i="1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l-GR" sz="2400" dirty="0" smtClean="0">
                    <a:latin typeface="Comic Sans MS" pitchFamily="66" charset="0"/>
                  </a:rPr>
                  <a:t>               </a:t>
                </a:r>
                <a:r>
                  <a:rPr lang="en-US" sz="2400" dirty="0" smtClean="0">
                    <a:latin typeface="Comic Sans MS" pitchFamily="66" charset="0"/>
                  </a:rPr>
                  <a:t>		</a:t>
                </a:r>
                <a:r>
                  <a:rPr lang="el-GR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		</a:t>
                </a:r>
                <a:r>
                  <a:rPr lang="el-GR" sz="2400" b="1" dirty="0" smtClean="0">
                    <a:latin typeface="Comic Sans MS" pitchFamily="66" charset="0"/>
                  </a:rPr>
                  <a:t>Για</a:t>
                </a:r>
                <a:r>
                  <a:rPr lang="el-GR" sz="24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𝐾</m:t>
                    </m:r>
                  </m:oMath>
                </a14:m>
                <a:r>
                  <a:rPr lang="el-GR" sz="2400" dirty="0"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από</a:t>
                </a:r>
                <a:r>
                  <a:rPr lang="el-GR" sz="2400" dirty="0">
                    <a:latin typeface="Comic Sans MS" pitchFamily="66" charset="0"/>
                  </a:rPr>
                  <a:t> 1 </a:t>
                </a:r>
                <a:r>
                  <a:rPr lang="el-GR" sz="2400" b="1" dirty="0">
                    <a:latin typeface="Comic Sans MS" pitchFamily="66" charset="0"/>
                  </a:rPr>
                  <a:t>ως</a:t>
                </a:r>
                <a:r>
                  <a:rPr lang="el-GR" sz="2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𝑁</m:t>
                    </m:r>
                  </m:oMath>
                </a14:m>
                <a:endParaRPr lang="en-US" sz="2400" i="1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  <m:r>
                          <a:rPr lang="el-GR" sz="2400" i="1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𝑒𝑥𝑝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i="1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𝛦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𝑑</m:t>
                        </m:r>
                        <m:r>
                          <a:rPr lang="el-GR" sz="2400" i="1">
                            <a:latin typeface="Cambria Math"/>
                          </a:rPr>
                          <m:t>/</m:t>
                        </m:r>
                        <m:r>
                          <a:rPr lang="el-GR" sz="2400" i="1">
                            <a:latin typeface="Cambria Math"/>
                          </a:rPr>
                          <m:t>𝑑𝑡</m:t>
                        </m:r>
                      </m:e>
                    </m:d>
                    <m:r>
                      <a:rPr lang="el-GR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n-US" sz="2400" dirty="0" smtClean="0">
                    <a:latin typeface="Comic Sans MS" pitchFamily="66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𝑘</m:t>
                        </m:r>
                        <m:r>
                          <a:rPr lang="el-GR" sz="24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		</a:t>
                </a:r>
                <a:r>
                  <a:rPr lang="el-GR" sz="2400" b="1" dirty="0" smtClean="0">
                    <a:latin typeface="Comic Sans MS" pitchFamily="66" charset="0"/>
                  </a:rPr>
                  <a:t>Τέλος</a:t>
                </a:r>
                <a:r>
                  <a:rPr lang="el-GR" sz="2400" dirty="0" smtClean="0">
                    <a:latin typeface="Comic Sans MS" pitchFamily="66" charset="0"/>
                  </a:rPr>
                  <a:t> </a:t>
                </a:r>
                <a:r>
                  <a:rPr lang="el-GR" sz="2400" dirty="0">
                    <a:latin typeface="Comic Sans MS" pitchFamily="66" charset="0"/>
                  </a:rPr>
                  <a:t>_ για</a:t>
                </a: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ℬ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l-GR" sz="2400" i="1">
                          <a:latin typeface="Cambria Math"/>
                        </a:rPr>
                        <m:t>←</m:t>
                      </m:r>
                      <m:r>
                        <a:rPr lang="el-GR" sz="2400" i="1">
                          <a:latin typeface="Cambria Math"/>
                        </a:rPr>
                        <m:t>𝑘𝑒𝑟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𝑑</m:t>
                          </m:r>
                          <m:r>
                            <a:rPr lang="el-GR" sz="2400" i="1">
                              <a:latin typeface="Cambria Math"/>
                            </a:rPr>
                            <m:t>/</m:t>
                          </m:r>
                          <m:r>
                            <a:rPr lang="el-GR" sz="2400" i="1">
                              <a:latin typeface="Cambria Math"/>
                            </a:rPr>
                            <m:t>𝑑𝑡</m:t>
                          </m:r>
                        </m:e>
                      </m:d>
                    </m:oMath>
                  </m:oMathPara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endParaRPr lang="en-US" sz="2400" dirty="0" smtClean="0"/>
              </a:p>
              <a:p>
                <a:pPr marL="64008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826004"/>
              </a:xfrm>
              <a:blipFill rotWithShape="1">
                <a:blip r:embed="rId2"/>
                <a:stretch>
                  <a:fillRect l="-889" t="-1010" b="-152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8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Δεύτερη μέθοδος υπολογισμού του </a:t>
            </a:r>
            <a:r>
              <a:rPr lang="en-US" dirty="0" smtClean="0"/>
              <a:t>MPUM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64008" indent="0">
                  <a:buNone/>
                </a:pPr>
                <a:r>
                  <a:rPr lang="el-GR" dirty="0" smtClean="0"/>
                  <a:t>Με αυτό τον αλγόριθμο υπολογίζουμε το </a:t>
                </a:r>
                <a:r>
                  <a:rPr lang="en-US" dirty="0" smtClean="0"/>
                  <a:t>MPUM  </a:t>
                </a:r>
                <a:r>
                  <a:rPr lang="el-GR" dirty="0" smtClean="0"/>
                  <a:t>όταν αναφερόμαστε σε χώρο λύσεων συνεχούς χρόνου της μορφής </a:t>
                </a:r>
                <a14:m>
                  <m:oMath xmlns:m="http://schemas.openxmlformats.org/officeDocument/2006/math">
                    <m:r>
                      <a:rPr lang="el-GR" i="1"/>
                      <m:t>𝒟</m:t>
                    </m:r>
                    <m:r>
                      <a:rPr lang="el-GR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i="1"/>
                        </m:ctrlPr>
                      </m:dPr>
                      <m:e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a:rPr lang="en-US" i="1"/>
                              <m:t>𝑤</m:t>
                            </m:r>
                          </m:e>
                          <m:sub>
                            <m:r>
                              <a:rPr lang="el-GR" i="1"/>
                              <m:t>𝑖</m:t>
                            </m:r>
                          </m:sub>
                        </m:sSub>
                        <m:r>
                          <a:rPr lang="el-GR" i="1"/>
                          <m:t>=</m:t>
                        </m:r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a:rPr lang="el-GR" i="1"/>
                              <m:t>𝑝</m:t>
                            </m:r>
                          </m:e>
                          <m:sub>
                            <m:r>
                              <a:rPr lang="el-GR" i="1"/>
                              <m:t>𝑖</m:t>
                            </m:r>
                          </m:sub>
                        </m:sSub>
                        <m:r>
                          <a:rPr lang="el-GR" i="1"/>
                          <m:t>𝑒𝑥𝑝</m:t>
                        </m:r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a:rPr lang="el-GR" i="1"/>
                              <m:t>𝜆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  <m:r>
                          <a:rPr lang="el-GR" i="1"/>
                          <m:t>,</m:t>
                        </m:r>
                        <m:r>
                          <a:rPr lang="el-GR" i="1"/>
                          <m:t>𝑖</m:t>
                        </m:r>
                        <m:r>
                          <a:rPr lang="el-GR" i="1"/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l-GR" i="1"/>
                            </m:ctrlPr>
                          </m:dPr>
                          <m:e>
                            <m:r>
                              <a:rPr lang="el-GR" i="1"/>
                              <m:t>0, 1, …,</m:t>
                            </m:r>
                            <m:r>
                              <a:rPr lang="el-GR" i="1"/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l-GR" dirty="0" smtClean="0"/>
              </a:p>
              <a:p>
                <a:pPr marL="64008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𝑝</m:t>
                        </m:r>
                      </m:e>
                      <m:sub>
                        <m:r>
                          <a:rPr lang="el-GR" i="1"/>
                          <m:t>𝑖</m:t>
                        </m:r>
                      </m:sub>
                    </m:sSub>
                    <m:r>
                      <a:rPr lang="el-GR" i="1"/>
                      <m:t>=</m:t>
                    </m:r>
                    <m:r>
                      <a:rPr lang="el-GR" i="1"/>
                      <m:t>ℝ</m:t>
                    </m:r>
                    <m:r>
                      <a:rPr lang="el-GR" i="1"/>
                      <m:t>→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/>
                          <m:t>w</m:t>
                        </m:r>
                      </m:sup>
                    </m:sSup>
                    <m:r>
                      <a:rPr lang="el-GR" i="1"/>
                      <m:t> </m:t>
                    </m:r>
                  </m:oMath>
                </a14:m>
                <a:r>
                  <a:rPr lang="el-GR" dirty="0"/>
                  <a:t> με 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𝑝</m:t>
                        </m:r>
                      </m:e>
                      <m:sub>
                        <m:r>
                          <a:rPr lang="el-GR" i="1"/>
                          <m:t>𝑖</m:t>
                        </m:r>
                      </m:sub>
                    </m:sSub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l-GR" i="1"/>
                          <m:t>𝑡</m:t>
                        </m:r>
                      </m:e>
                    </m:d>
                    <m:r>
                      <a:rPr lang="el-GR" i="1"/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i="1"/>
                        </m:ctrlPr>
                      </m:naryPr>
                      <m:sub>
                        <m:r>
                          <a:rPr lang="el-GR" i="1"/>
                          <m:t>𝑗</m:t>
                        </m:r>
                        <m:r>
                          <a:rPr lang="el-GR" i="1"/>
                          <m:t>=1</m:t>
                        </m:r>
                      </m:sub>
                      <m:sup>
                        <m:r>
                          <a:rPr lang="el-GR" i="1"/>
                          <m:t>𝜅</m:t>
                        </m:r>
                      </m:sup>
                      <m:e>
                        <m:sSub>
                          <m:sSubPr>
                            <m:ctrlPr>
                              <a:rPr lang="el-GR" i="1"/>
                            </m:ctrlPr>
                          </m:sSubPr>
                          <m:e>
                            <m:r>
                              <a:rPr lang="el-GR" i="1"/>
                              <m:t>𝑝</m:t>
                            </m:r>
                          </m:e>
                          <m:sub>
                            <m:r>
                              <a:rPr lang="el-GR" i="1"/>
                              <m:t>𝑖</m:t>
                            </m:r>
                            <m:r>
                              <a:rPr lang="el-GR" i="1"/>
                              <m:t>,</m:t>
                            </m:r>
                            <m:sSub>
                              <m:sSubPr>
                                <m:ctrlPr>
                                  <a:rPr lang="el-GR" i="1"/>
                                </m:ctrlPr>
                              </m:sSubPr>
                              <m:e>
                                <m:r>
                                  <a:rPr lang="en-US" i="1"/>
                                  <m:t>𝜅</m:t>
                                </m:r>
                              </m:e>
                              <m:sub>
                                <m:r>
                                  <a:rPr lang="en-US" i="1"/>
                                  <m:t>𝑖</m:t>
                                </m:r>
                              </m:sub>
                            </m:sSub>
                            <m:r>
                              <a:rPr lang="el-GR" i="1"/>
                              <m:t>−</m:t>
                            </m:r>
                            <m:r>
                              <a:rPr lang="en-US" i="1"/>
                              <m:t>𝑗</m:t>
                            </m:r>
                          </m:sub>
                        </m:sSub>
                        <m:f>
                          <m:fPr>
                            <m:ctrlPr>
                              <a:rPr lang="el-GR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/>
                                </m:ctrlPr>
                              </m:sSupPr>
                              <m:e>
                                <m:r>
                                  <a:rPr lang="el-GR" i="1"/>
                                  <m:t>𝑡</m:t>
                                </m:r>
                              </m:e>
                              <m:sup>
                                <m:r>
                                  <a:rPr lang="el-GR" i="1"/>
                                  <m:t>𝑗</m:t>
                                </m:r>
                                <m:r>
                                  <a:rPr lang="el-GR" i="1"/>
                                  <m:t>−1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l-GR" i="1"/>
                                </m:ctrlPr>
                              </m:dPr>
                              <m:e>
                                <m:r>
                                  <a:rPr lang="el-GR" i="1"/>
                                  <m:t>𝑗</m:t>
                                </m:r>
                                <m:r>
                                  <a:rPr lang="el-GR" i="1"/>
                                  <m:t>−1</m:t>
                                </m:r>
                              </m:e>
                            </m:d>
                            <m:r>
                              <a:rPr lang="el-GR" i="1"/>
                              <m:t>!</m:t>
                            </m:r>
                          </m:den>
                        </m:f>
                        <m:r>
                          <a:rPr lang="el-GR" i="1"/>
                          <m:t>,</m:t>
                        </m:r>
                      </m:e>
                    </m:nary>
                    <m:r>
                      <a:rPr lang="el-GR" i="1"/>
                      <m:t> </m:t>
                    </m:r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𝑝</m:t>
                        </m:r>
                      </m:e>
                      <m:sub>
                        <m:r>
                          <a:rPr lang="el-GR" i="1"/>
                          <m:t>𝑖</m:t>
                        </m:r>
                        <m:r>
                          <a:rPr lang="el-GR" i="1"/>
                          <m:t>,0</m:t>
                        </m:r>
                      </m:sub>
                    </m:sSub>
                    <m:r>
                      <a:rPr lang="el-GR" i="1"/>
                      <m:t>≠0 </m:t>
                    </m:r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𝑝</m:t>
                        </m:r>
                      </m:e>
                      <m:sub>
                        <m:r>
                          <a:rPr lang="el-GR" i="1"/>
                          <m:t>𝑖</m:t>
                        </m:r>
                      </m:sub>
                    </m:sSub>
                    <m:r>
                      <a:rPr lang="el-GR" i="1"/>
                      <m:t>,</m:t>
                    </m:r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𝑘</m:t>
                        </m:r>
                      </m:e>
                      <m:sub>
                        <m:r>
                          <a:rPr lang="el-GR" i="1"/>
                          <m:t>𝑖</m:t>
                        </m:r>
                        <m:r>
                          <a:rPr lang="el-GR" i="1"/>
                          <m:t>−</m:t>
                        </m:r>
                        <m:r>
                          <a:rPr lang="el-GR" i="1"/>
                          <m:t>𝑗</m:t>
                        </m:r>
                      </m:sub>
                    </m:sSub>
                    <m:r>
                      <a:rPr lang="el-GR" i="1"/>
                      <m:t>∈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/>
                          <m:t>w</m:t>
                        </m:r>
                      </m:sup>
                    </m:sSup>
                  </m:oMath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𝑒𝑥𝑝</m:t>
                        </m:r>
                      </m:e>
                      <m:sub>
                        <m:r>
                          <a:rPr lang="el-GR" i="1"/>
                          <m:t>𝜆</m:t>
                        </m:r>
                      </m:sub>
                    </m:sSub>
                    <m:r>
                      <a:rPr lang="el-GR" i="1"/>
                      <m:t>:</m:t>
                    </m:r>
                    <m:r>
                      <a:rPr lang="el-GR" i="1"/>
                      <m:t>ℝ</m:t>
                    </m:r>
                    <m:r>
                      <a:rPr lang="el-GR" i="1"/>
                      <m:t>→</m:t>
                    </m:r>
                    <m:r>
                      <a:rPr lang="en-US" i="1"/>
                      <m:t>𝑘</m:t>
                    </m:r>
                  </m:oMath>
                </a14:m>
                <a:r>
                  <a:rPr lang="el-GR" dirty="0"/>
                  <a:t> με τιμές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𝑒𝑥𝑝</m:t>
                        </m:r>
                      </m:e>
                      <m:sub>
                        <m:r>
                          <a:rPr lang="el-GR" i="1"/>
                          <m:t>𝜆</m:t>
                        </m:r>
                      </m:sub>
                    </m:sSub>
                    <m:d>
                      <m:dPr>
                        <m:ctrlPr>
                          <a:rPr lang="el-GR" i="1"/>
                        </m:ctrlPr>
                      </m:dPr>
                      <m:e>
                        <m:r>
                          <a:rPr lang="en-US" i="1"/>
                          <m:t>𝑡</m:t>
                        </m:r>
                      </m:e>
                    </m:d>
                    <m:r>
                      <a:rPr lang="el-GR" i="1"/>
                      <m:t>=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𝑒</m:t>
                        </m:r>
                      </m:e>
                      <m:sup>
                        <m:r>
                          <a:rPr lang="el-GR" i="1"/>
                          <m:t>𝜆</m:t>
                        </m:r>
                        <m:r>
                          <a:rPr lang="el-GR" i="1"/>
                          <m:t>𝑡</m:t>
                        </m:r>
                      </m:sup>
                    </m:sSup>
                  </m:oMath>
                </a14:m>
                <a:r>
                  <a:rPr lang="el-GR" dirty="0"/>
                  <a:t> με </a:t>
                </a:r>
                <a14:m>
                  <m:oMath xmlns:m="http://schemas.openxmlformats.org/officeDocument/2006/math">
                    <m:r>
                      <a:rPr lang="el-GR" i="1"/>
                      <m:t>𝜆</m:t>
                    </m:r>
                    <m:r>
                      <a:rPr lang="el-GR" i="1"/>
                      <m:t>∈</m:t>
                    </m:r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n-US" i="1"/>
                          <m:t>𝑘</m:t>
                        </m:r>
                      </m:e>
                      <m:sup>
                        <m:r>
                          <a:rPr lang="el-GR" i="1"/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 </a:t>
                </a:r>
              </a:p>
              <a:p>
                <a:pPr marL="64008" indent="0">
                  <a:buNone/>
                </a:pPr>
                <a:r>
                  <a:rPr lang="el-GR" dirty="0"/>
                  <a:t>Η σταθερά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/>
                        </m:ctrlPr>
                      </m:sSupPr>
                      <m:e>
                        <m:r>
                          <a:rPr lang="el-GR" i="1"/>
                          <m:t>𝜆</m:t>
                        </m:r>
                      </m:e>
                      <m:sup>
                        <m:r>
                          <a:rPr lang="en-US" i="1"/>
                          <m:t>𝑖</m:t>
                        </m:r>
                      </m:sup>
                    </m:sSup>
                    <m:r>
                      <a:rPr lang="el-GR" i="1"/>
                      <m:t> </m:t>
                    </m:r>
                  </m:oMath>
                </a14:m>
                <a:r>
                  <a:rPr lang="el-GR" dirty="0"/>
                  <a:t>ονομάζεται συχνότητα της χρονικής σειράς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/>
                        </m:ctrlPr>
                      </m:sSubPr>
                      <m:e>
                        <m:r>
                          <a:rPr lang="el-GR" i="1"/>
                          <m:t>𝑤</m:t>
                        </m:r>
                      </m:e>
                      <m:sub>
                        <m:r>
                          <a:rPr lang="el-GR" i="1"/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. </a:t>
                </a:r>
              </a:p>
              <a:p>
                <a:pPr marL="64008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267" b="-81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βήμα-βήμα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5184576"/>
              </a:xfrm>
            </p:spPr>
            <p:txBody>
              <a:bodyPr/>
              <a:lstStyle/>
              <a:p>
                <a:pPr marL="64008" indent="0">
                  <a:buNone/>
                </a:pPr>
                <a:r>
                  <a:rPr lang="el-GR" sz="2400" dirty="0" smtClean="0">
                    <a:latin typeface="Comic Sans MS" pitchFamily="66" charset="0"/>
                  </a:rPr>
                  <a:t>Θεωρούμε την βάση </a:t>
                </a:r>
                <a:r>
                  <a:rPr lang="el-GR" sz="2400" dirty="0">
                    <a:latin typeface="Comic Sans MS" pitchFamily="66" charset="0"/>
                  </a:rPr>
                  <a:t> </a:t>
                </a:r>
                <a:r>
                  <a:rPr lang="el-GR" sz="2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𝒟</m:t>
                    </m:r>
                    <m:r>
                      <a:rPr lang="el-GR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l-GR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l-GR" sz="2400" dirty="0" smtClean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r>
                  <a:rPr lang="el-GR" sz="2400" dirty="0" smtClean="0">
                    <a:latin typeface="Comic Sans MS" pitchFamily="66" charset="0"/>
                  </a:rPr>
                  <a:t>Οι </a:t>
                </a:r>
                <a:r>
                  <a:rPr lang="el-GR" sz="2400" dirty="0">
                    <a:latin typeface="Comic Sans MS" pitchFamily="66" charset="0"/>
                  </a:rPr>
                  <a:t>χρονικές σειρές </a:t>
                </a:r>
                <a:r>
                  <a:rPr lang="el-GR" sz="2400" dirty="0" smtClean="0">
                    <a:latin typeface="Comic Sans MS" pitchFamily="66" charset="0"/>
                  </a:rPr>
                  <a:t>είναι:</a:t>
                </a:r>
              </a:p>
              <a:p>
                <a:pPr marL="64008" indent="0" algn="ctr">
                  <a:buNone/>
                </a:pPr>
                <a:r>
                  <a:rPr lang="el-GR" sz="2400" dirty="0" smtClean="0">
                    <a:latin typeface="Comic Sans MS" pitchFamily="66" charset="0"/>
                  </a:rPr>
                  <a:t> </a:t>
                </a:r>
              </a:p>
              <a:p>
                <a:pPr marL="6400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sz="240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l-GR" sz="24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l-GR" sz="2400" dirty="0" smtClean="0">
                  <a:latin typeface="Comic Sans MS" pitchFamily="66" charset="0"/>
                </a:endParaRPr>
              </a:p>
              <a:p>
                <a:pPr marL="6400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l-GR" sz="24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sz="240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l-GR" sz="24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l-GR" sz="2400" i="1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el-GR" sz="240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l-GR" sz="24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el-G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/>
                            </a:rPr>
                            <m:t>𝑡𝑒</m:t>
                          </m:r>
                        </m:e>
                        <m:sup>
                          <m:r>
                            <a:rPr lang="el-GR" sz="2400" i="1">
                              <a:latin typeface="Cambria Math"/>
                            </a:rPr>
                            <m:t>2</m:t>
                          </m:r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l-GR" sz="2400" dirty="0" smtClean="0">
                  <a:latin typeface="Comic Sans MS" pitchFamily="66" charset="0"/>
                </a:endParaRPr>
              </a:p>
              <a:p>
                <a:pPr marL="64008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l-GR" sz="24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l-GR" sz="2400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l-GR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l-GR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lim>
                    </m:limLow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3</m:t>
                        </m:r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l-GR" sz="2400" dirty="0" smtClean="0">
                    <a:latin typeface="Comic Sans MS" pitchFamily="66" charset="0"/>
                  </a:rPr>
                  <a:t>.</a:t>
                </a:r>
              </a:p>
              <a:p>
                <a:pPr marL="64008" indent="0" algn="ctr">
                  <a:buNone/>
                </a:pPr>
                <a:r>
                  <a:rPr lang="el-GR" sz="2400" dirty="0" smtClean="0">
                    <a:latin typeface="Comic Sans MS" pitchFamily="66" charset="0"/>
                  </a:rPr>
                  <a:t>Εφαρμόζοντας τον αλγόριθμο θα βρούμε</a:t>
                </a:r>
                <a:r>
                  <a:rPr lang="en-US" sz="2400" dirty="0" smtClean="0">
                    <a:latin typeface="Comic Sans MS" pitchFamily="66" charset="0"/>
                  </a:rPr>
                  <a:t> </a:t>
                </a:r>
                <a:r>
                  <a:rPr lang="el-GR" sz="2400" dirty="0" smtClean="0">
                    <a:latin typeface="Comic Sans MS" pitchFamily="66" charset="0"/>
                  </a:rPr>
                  <a:t>το </a:t>
                </a:r>
                <a:r>
                  <a:rPr lang="en-US" sz="2400" dirty="0" smtClean="0">
                    <a:latin typeface="Comic Sans MS" pitchFamily="66" charset="0"/>
                  </a:rPr>
                  <a:t>MPUM  </a:t>
                </a:r>
                <a:r>
                  <a:rPr lang="el-GR" sz="2400" dirty="0" smtClean="0">
                    <a:latin typeface="Comic Sans MS" pitchFamily="66" charset="0"/>
                  </a:rPr>
                  <a:t>αυτού του χώρου λύσεων.</a:t>
                </a:r>
              </a:p>
              <a:p>
                <a:pPr marL="64008" indent="0">
                  <a:buNone/>
                </a:pPr>
                <a:endParaRPr lang="el-GR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5184576"/>
              </a:xfrm>
              <a:blipFill rotWithShape="1">
                <a:blip r:embed="rId2"/>
                <a:stretch>
                  <a:fillRect l="-296" t="-940" r="-1111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88640"/>
            <a:ext cx="8229600" cy="2263130"/>
          </a:xfrm>
        </p:spPr>
        <p:txBody>
          <a:bodyPr/>
          <a:lstStyle/>
          <a:p>
            <a:pPr lvl="0" algn="r"/>
            <a:r>
              <a:rPr lang="el-GR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  <a:t>Ακριβής Μοντελοποίηση του Πολυωνυμικού-Εκθετικού </a:t>
            </a:r>
            <a:r>
              <a:rPr lang="en-US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  <a:t/>
            </a:r>
            <a:br>
              <a:rPr lang="en-US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el-GR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  <a:t>Χώρου Λύσεων ενός </a:t>
            </a:r>
            <a:r>
              <a:rPr lang="en-US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  <a:t/>
            </a:r>
            <a:br>
              <a:rPr lang="en-US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el-GR" sz="3800" b="1">
                <a:effectLst>
                  <a:outerShdw dist="37631" dir="2700000">
                    <a:srgbClr val="000000"/>
                  </a:outerShdw>
                </a:effectLst>
                <a:latin typeface="Comic Sans MS" pitchFamily="66"/>
              </a:rPr>
              <a:t>Συστήματος</a:t>
            </a:r>
            <a:endParaRPr lang="el-GR" sz="38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81125"/>
            <a:ext cx="8229600" cy="1873678"/>
          </a:xfrm>
        </p:spPr>
        <p:txBody>
          <a:bodyPr/>
          <a:lstStyle/>
          <a:p>
            <a:pPr marL="64008" lvl="0" indent="0" algn="r">
              <a:buNone/>
            </a:pPr>
            <a:r>
              <a:rPr lang="el-GR">
                <a:latin typeface="Comic Sans MS" pitchFamily="66"/>
              </a:rPr>
              <a:t>Καλεσιάκη Όλγα</a:t>
            </a:r>
          </a:p>
          <a:p>
            <a:pPr marL="64008" lvl="0" indent="0" algn="r">
              <a:buNone/>
            </a:pPr>
            <a:r>
              <a:rPr lang="el-GR">
                <a:latin typeface="Comic Sans MS" pitchFamily="66"/>
              </a:rPr>
              <a:t>Μαθηματικός</a:t>
            </a:r>
          </a:p>
          <a:p>
            <a:pPr marL="64008" lvl="0" indent="0" algn="ctr">
              <a:spcBef>
                <a:spcPts val="600"/>
              </a:spcBef>
              <a:buNone/>
            </a:pPr>
            <a:r>
              <a:rPr lang="el-GR" sz="2000">
                <a:latin typeface="Comic Sans MS" pitchFamily="66"/>
              </a:rPr>
              <a:t>Δεκέμβριος</a:t>
            </a:r>
            <a:r>
              <a:rPr lang="el-GR" sz="2400">
                <a:latin typeface="Comic Sans MS" pitchFamily="66"/>
              </a:rPr>
              <a:t>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4038603" cy="6059755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l-GR" sz="2000" dirty="0" smtClean="0">
                    <a:latin typeface="Comic Sans MS" pitchFamily="66" charset="0"/>
                  </a:rPr>
                  <a:t>Βήμα 1</a:t>
                </a:r>
              </a:p>
              <a:p>
                <a:pPr marL="64008" indent="0">
                  <a:buNone/>
                </a:pPr>
                <a:r>
                  <a:rPr lang="el-GR" sz="2000" dirty="0">
                    <a:latin typeface="Comic Sans MS" pitchFamily="66" charset="0"/>
                  </a:rPr>
                  <a:t>Ορίζουμε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l-GR" sz="2000" dirty="0">
                  <a:latin typeface="Comic Sans MS" pitchFamily="66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l-GR" sz="2000" dirty="0">
                    <a:latin typeface="Comic Sans MS" pitchFamily="66" charset="0"/>
                  </a:rPr>
                  <a:t>Βήμα 2	</a:t>
                </a:r>
              </a:p>
              <a:p>
                <a:pPr marL="64008" indent="0">
                  <a:buNone/>
                </a:pPr>
                <a:r>
                  <a:rPr lang="el-GR" sz="2000" dirty="0">
                    <a:latin typeface="Comic Sans MS" pitchFamily="66" charset="0"/>
                  </a:rPr>
                  <a:t>Υπολογίζουμε το σφάλμα της τροχιάς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  <m:r>
                          <a:rPr lang="el-GR" sz="2000" i="1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𝑒𝑥𝑝</m:t>
                        </m:r>
                      </m:e>
                      <m:sub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l-GR" sz="2000" dirty="0">
                  <a:latin typeface="Comic Sans MS" pitchFamily="66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l-GR" sz="2000" dirty="0">
                    <a:latin typeface="Comic Sans MS" pitchFamily="66" charset="0"/>
                  </a:rPr>
                  <a:t>Βήμα 3 	</a:t>
                </a:r>
              </a:p>
              <a:p>
                <a:pPr marL="64008" indent="0">
                  <a:buNone/>
                </a:pPr>
                <a:r>
                  <a:rPr lang="el-GR" sz="2000" dirty="0">
                    <a:latin typeface="Comic Sans MS" pitchFamily="66" charset="0"/>
                  </a:rPr>
                  <a:t>Υπολογίζουμε τον πολυωνυμικό πίνακα που αντιστοιχεί στην αναπαράσταση πυρήνα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𝛦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sz="2000" dirty="0">
                    <a:latin typeface="Comic Sans MS" pitchFamily="66" charset="0"/>
                  </a:rPr>
                  <a:t> του </a:t>
                </a:r>
                <a:r>
                  <a:rPr lang="en-US" sz="2000" dirty="0">
                    <a:latin typeface="Comic Sans MS" pitchFamily="66" charset="0"/>
                  </a:rPr>
                  <a:t>MPUM</a:t>
                </a:r>
                <a:r>
                  <a:rPr lang="el-GR" sz="2000" dirty="0">
                    <a:latin typeface="Comic Sans MS" pitchFamily="66" charset="0"/>
                  </a:rPr>
                  <a:t> 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sz="2000" dirty="0">
                    <a:latin typeface="Comic Sans MS" pitchFamily="66" charset="0"/>
                  </a:rPr>
                  <a:t> (δηλαδή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𝛦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l-G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0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l-GR" sz="2000" dirty="0">
                    <a:latin typeface="Comic Sans MS" pitchFamily="66" charset="0"/>
                  </a:rPr>
                  <a:t>). Μια πιθανή επιλογή είναι ο </a:t>
                </a:r>
                <a:r>
                  <a:rPr lang="el-GR" sz="2000" dirty="0" smtClean="0">
                    <a:latin typeface="Comic Sans MS" pitchFamily="66" charset="0"/>
                  </a:rPr>
                  <a:t>πίνακας</a:t>
                </a:r>
              </a:p>
              <a:p>
                <a:pPr marL="6400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l-GR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l-GR" sz="20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/>
                            </a:rPr>
                            <m:t>𝑑</m:t>
                          </m:r>
                          <m:r>
                            <a:rPr lang="el-GR" sz="2000" i="1">
                              <a:latin typeface="Cambria Math"/>
                            </a:rPr>
                            <m:t>/</m:t>
                          </m:r>
                          <m:r>
                            <a:rPr lang="el-GR" sz="2000" i="1">
                              <a:latin typeface="Cambria Math"/>
                            </a:rPr>
                            <m:t>𝑑𝑡</m:t>
                          </m:r>
                        </m:e>
                      </m:d>
                      <m:r>
                        <a:rPr lang="el-GR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l-G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000" i="1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l-GR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4038603" cy="6059755"/>
              </a:xfrm>
              <a:blipFill rotWithShape="1">
                <a:blip r:embed="rId2"/>
                <a:stretch>
                  <a:fillRect t="-5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2"/>
              </p:nvPr>
            </p:nvSpPr>
            <p:spPr>
              <a:xfrm>
                <a:off x="4648196" y="188640"/>
                <a:ext cx="4038603" cy="6059755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l-GR" sz="1800" dirty="0" smtClean="0">
                    <a:latin typeface="Comic Sans MS" pitchFamily="66" charset="0"/>
                  </a:rPr>
                  <a:t>Ορίζουμε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sz="1800" dirty="0" smtClean="0">
                  <a:latin typeface="Comic Sans MS" pitchFamily="66" charset="0"/>
                </a:endParaRP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dirty="0">
                    <a:latin typeface="Comic Sans MS" pitchFamily="66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l-GR" sz="1800" i="1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  <m:r>
                      <a:rPr lang="el-GR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l-GR" sz="1800" i="1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l-GR" sz="18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𝛦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l-G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l-GR" sz="18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l-GR" sz="18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1800" i="1">
                        <a:latin typeface="Cambria Math"/>
                      </a:rPr>
                      <m:t>𝑠</m:t>
                    </m:r>
                    <m:r>
                      <a:rPr lang="el-GR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</m:oMath>
                </a14:m>
                <a:endParaRPr lang="el-GR" sz="1800" dirty="0" smtClean="0">
                  <a:latin typeface="Comic Sans MS" pitchFamily="66" charset="0"/>
                </a:endParaRPr>
              </a:p>
              <a:p>
                <a:pPr marL="64008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sz="1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sz="1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den>
                    </m:f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l-GR" sz="18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l-GR" sz="1800" i="1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1">
                        <a:latin typeface="Cambria Math"/>
                      </a:rPr>
                      <m:t>𝑠</m:t>
                    </m:r>
                    <m:r>
                      <a:rPr lang="el-GR" sz="1800" i="1"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el-GR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sz="1800" dirty="0" smtClean="0">
                    <a:latin typeface="Comic Sans MS" pitchFamily="66" charset="0"/>
                  </a:rPr>
                  <a:t>=</a:t>
                </a:r>
              </a:p>
              <a:p>
                <a:pPr marL="6400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18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1800" i="1">
                          <a:latin typeface="Cambria Math"/>
                        </a:rPr>
                        <m:t>𝑠</m:t>
                      </m:r>
                      <m:r>
                        <a:rPr lang="el-GR" sz="1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1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1800" dirty="0" smtClean="0">
                  <a:latin typeface="Comic Sans MS" pitchFamily="66" charset="0"/>
                </a:endParaRPr>
              </a:p>
              <a:p>
                <a:pPr marL="64008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18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18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"/>
              </p:nvPr>
            </p:nvSpPr>
            <p:spPr>
              <a:xfrm>
                <a:off x="4648196" y="188640"/>
                <a:ext cx="4038603" cy="605975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6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9"/>
                <a:ext cx="4038603" cy="1872208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l-GR" sz="2000" dirty="0" smtClean="0">
                    <a:latin typeface="Comic Sans MS" pitchFamily="66" charset="0"/>
                  </a:rPr>
                  <a:t>Βήμα 4	</a:t>
                </a:r>
              </a:p>
              <a:p>
                <a:pPr marL="64008" indent="0">
                  <a:lnSpc>
                    <a:spcPct val="150000"/>
                  </a:lnSpc>
                  <a:buNone/>
                </a:pPr>
                <a:r>
                  <a:rPr lang="el-GR" sz="2000" dirty="0">
                    <a:latin typeface="Comic Sans MS" pitchFamily="66" charset="0"/>
                  </a:rPr>
                  <a:t>Ορίζουμε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𝑘</m:t>
                        </m:r>
                        <m:r>
                          <a:rPr lang="el-GR" sz="20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l-GR" sz="2000" dirty="0">
                  <a:latin typeface="Comic Sans MS" pitchFamily="66" charset="0"/>
                </a:endParaRPr>
              </a:p>
              <a:p>
                <a:pPr marL="64008" indent="0">
                  <a:buNone/>
                </a:pPr>
                <a:endParaRPr lang="el-GR" sz="2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9"/>
                <a:ext cx="4038603" cy="1872208"/>
              </a:xfrm>
              <a:blipFill rotWithShape="1">
                <a:blip r:embed="rId2"/>
                <a:stretch>
                  <a:fillRect l="-1357" t="-1629" b="-9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2"/>
              </p:nvPr>
            </p:nvSpPr>
            <p:spPr>
              <a:xfrm>
                <a:off x="4648196" y="260649"/>
                <a:ext cx="4038603" cy="3168351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𝛦</m:t>
                            </m:r>
                          </m:e>
                          <m:sub>
                            <m:r>
                              <a:rPr lang="el-G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dirty="0" smtClean="0">
                    <a:latin typeface="Comic Sans MS" pitchFamily="66" charset="0"/>
                  </a:rPr>
                  <a:t>=</a:t>
                </a: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000" i="1">
                          <a:latin typeface="Cambria Math"/>
                        </a:rPr>
                        <m:t>==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20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"/>
              </p:nvPr>
            </p:nvSpPr>
            <p:spPr>
              <a:xfrm>
                <a:off x="4648196" y="260649"/>
                <a:ext cx="4038603" cy="3168351"/>
              </a:xfrm>
              <a:blipFill rotWithShape="1"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5"/>
              <p:cNvSpPr/>
              <p:nvPr/>
            </p:nvSpPr>
            <p:spPr>
              <a:xfrm>
                <a:off x="539552" y="4797152"/>
                <a:ext cx="799288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/>
                <a:r>
                  <a:rPr lang="el-GR" sz="2400" b="1" dirty="0" smtClean="0">
                    <a:solidFill>
                      <a:srgbClr val="FF3399"/>
                    </a:solidFill>
                  </a:rPr>
                  <a:t>Μετά από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FF3399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l-GR" sz="2400" b="1" dirty="0" smtClean="0">
                    <a:solidFill>
                      <a:srgbClr val="FF3399"/>
                    </a:solidFill>
                  </a:rPr>
                  <a:t> επαναλλήψεις </a:t>
                </a:r>
                <a:r>
                  <a:rPr lang="el-GR" sz="2400" b="1" dirty="0">
                    <a:solidFill>
                      <a:srgbClr val="FF3399"/>
                    </a:solidFill>
                  </a:rPr>
                  <a:t>ο αλγόριθμος αυτός παράγει έναν </a:t>
                </a:r>
                <a:r>
                  <a:rPr lang="el-GR" sz="2400" b="1" dirty="0" smtClean="0">
                    <a:solidFill>
                      <a:srgbClr val="FF3399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FF3399"/>
                        </a:solidFill>
                        <a:latin typeface="Cambria Math"/>
                      </a:rPr>
                      <m:t>×</m:t>
                    </m:r>
                    <m:r>
                      <a:rPr lang="el-GR" sz="2400" b="1" i="1" smtClean="0">
                        <a:solidFill>
                          <a:srgbClr val="FF3399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l-GR" sz="2400" b="1" dirty="0">
                    <a:solidFill>
                      <a:srgbClr val="FF3399"/>
                    </a:solidFill>
                  </a:rPr>
                  <a:t> πολυωνυμικό </a:t>
                </a:r>
                <a:r>
                  <a:rPr lang="el-GR" sz="2400" b="1" dirty="0" smtClean="0">
                    <a:solidFill>
                      <a:srgbClr val="FF3399"/>
                    </a:solidFill>
                  </a:rPr>
                  <a:t>πίνακα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l-GR" sz="2400" b="1" dirty="0">
                    <a:solidFill>
                      <a:srgbClr val="FF3399"/>
                    </a:solidFill>
                  </a:rPr>
                  <a:t> τέτοιον ώστε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𝒅𝒕</m:t>
                        </m:r>
                      </m:e>
                    </m:d>
                    <m:sSub>
                      <m:sSubPr>
                        <m:ctrlP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l-GR" sz="2400" b="1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400" b="1" dirty="0">
                    <a:solidFill>
                      <a:srgbClr val="FF3399"/>
                    </a:solidFill>
                  </a:rPr>
                  <a:t>=0 και ο πυρήνας είναι το </a:t>
                </a:r>
                <a:r>
                  <a:rPr lang="en-US" sz="2400" b="1" dirty="0">
                    <a:solidFill>
                      <a:srgbClr val="FF3399"/>
                    </a:solidFill>
                  </a:rPr>
                  <a:t>MPUM</a:t>
                </a:r>
                <a:r>
                  <a:rPr lang="el-GR" sz="2400" b="1" dirty="0">
                    <a:solidFill>
                      <a:srgbClr val="FF3399"/>
                    </a:solidFill>
                  </a:rPr>
                  <a:t>,δηλαδή</a:t>
                </a:r>
              </a:p>
              <a:p>
                <a:pPr algn="ctr" fontAlgn="auto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𝓑</m:t>
                          </m:r>
                        </m:e>
                        <m:sup>
                          <m: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400" b="1" i="1">
                          <a:solidFill>
                            <a:srgbClr val="FF3399"/>
                          </a:solidFill>
                          <a:latin typeface="Cambria Math"/>
                        </a:rPr>
                        <m:t>𝒌𝒆𝒓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l-GR" sz="2400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𝒅𝒕</m:t>
                          </m:r>
                        </m:e>
                      </m:d>
                    </m:oMath>
                  </m:oMathPara>
                </a14:m>
                <a:endParaRPr lang="el-GR" sz="2400" b="1" dirty="0">
                  <a:solidFill>
                    <a:srgbClr val="FF3399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l-GR" sz="2400" dirty="0"/>
              </a:p>
            </p:txBody>
          </p:sp>
        </mc:Choice>
        <mc:Fallback xmlns="">
          <p:sp>
            <p:nvSpPr>
              <p:cNvPr id="7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97152"/>
                <a:ext cx="7992888" cy="2123658"/>
              </a:xfrm>
              <a:prstGeom prst="rect">
                <a:avLst/>
              </a:prstGeom>
              <a:blipFill rotWithShape="1">
                <a:blip r:embed="rId4"/>
                <a:stretch>
                  <a:fillRect t="-2299" b="-3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5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147248" cy="569971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Για κ=2</a:t>
                </a:r>
              </a:p>
              <a:p>
                <a:pPr marL="6400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l-GR" i="1">
                            <a:latin typeface="Cambria Math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l-GR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l-GR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l-GR" i="1">
                        <a:latin typeface="Cambria Math"/>
                      </a:rPr>
                      <m:t>+</m:t>
                    </m:r>
                  </m:oMath>
                </a14:m>
                <a:endParaRPr lang="el-GR" i="1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l-G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l-GR" dirty="0"/>
                  <a:t> </a:t>
                </a: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𝛦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l-GR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l-GR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𝛪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eqArr>
                            </m:e>
                          </m:d>
                        </m:den>
                      </m:f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n-US" dirty="0"/>
                  <a:t> </a:t>
                </a:r>
                <a:endParaRPr lang="el-GR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4−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endParaRPr lang="el-GR" dirty="0" smtClean="0"/>
              </a:p>
              <a:p>
                <a:pPr marL="64008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147248" cy="5699715"/>
              </a:xfrm>
              <a:blipFill rotWithShape="1">
                <a:blip r:embed="rId2"/>
                <a:stretch>
                  <a:fillRect t="-1176" r="-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34116"/>
              </a:xfrm>
            </p:spPr>
            <p:txBody>
              <a:bodyPr>
                <a:normAutofit fontScale="32500" lnSpcReduction="20000"/>
              </a:bodyPr>
              <a:lstStyle/>
              <a:p>
                <a:r>
                  <a:rPr lang="el-GR" dirty="0"/>
                  <a:t>Για κ=3</a:t>
                </a:r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n-US" dirty="0"/>
                  <a:t> </a:t>
                </a:r>
                <a:endParaRPr lang="el-GR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l-GR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l-GR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l-GR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𝛪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den>
                      </m:f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−3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13</m:t>
                          </m:r>
                        </m:den>
                      </m:f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𝑠</m:t>
                      </m:r>
                      <m:r>
                        <a:rPr lang="el-GR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n-US" i="1" dirty="0"/>
                  <a:t> </a:t>
                </a:r>
                <a:endParaRPr lang="el-GR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4−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n-US" i="1" dirty="0"/>
                  <a:t> </a:t>
                </a:r>
                <a:endParaRPr lang="el-GR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4−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l-GR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4−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l-GR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𝑠𝑠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 marL="64008" indent="0">
                  <a:buNone/>
                </a:pPr>
                <a:r>
                  <a:rPr lang="en-US" i="1" dirty="0"/>
                  <a:t> </a:t>
                </a:r>
                <a:endParaRPr lang="el-GR" dirty="0"/>
              </a:p>
              <a:p>
                <a:pPr marL="6400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55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−22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+63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−23</m:t>
                                    </m:r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+42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153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el-GR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69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+</m:t>
                      </m:r>
                      <m:r>
                        <a:rPr lang="el-GR" i="1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55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63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126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26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/>
                                      </a:rPr>
                                      <m:t>153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l-G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64008" indent="0">
                  <a:buNone/>
                </a:pPr>
                <a:endParaRPr lang="el-GR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𝓑</m:t>
                        </m:r>
                      </m:e>
                      <m:sup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l-GR" sz="3200" b="1" i="1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r>
                      <a:rPr lang="el-GR" sz="3200" b="1" i="1">
                        <a:solidFill>
                          <a:srgbClr val="FF3399"/>
                        </a:solidFill>
                        <a:latin typeface="Cambria Math"/>
                      </a:rPr>
                      <m:t>𝒌𝒆𝒓</m:t>
                    </m:r>
                    <m:sSub>
                      <m:sSubPr>
                        <m:ctrlP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l-GR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𝒅𝒕</m:t>
                        </m:r>
                      </m:e>
                    </m:d>
                  </m:oMath>
                </a14:m>
                <a:endParaRPr lang="el-GR" sz="3200" b="1" dirty="0">
                  <a:solidFill>
                    <a:srgbClr val="FF3399"/>
                  </a:solidFill>
                </a:endParaRPr>
              </a:p>
              <a:p>
                <a:pPr marL="64008" indent="0">
                  <a:buNone/>
                </a:pP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34116"/>
              </a:xfrm>
              <a:blipFill rotWithShape="1">
                <a:blip r:embed="rId2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9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Παράδειγμα στο λογισμικό </a:t>
            </a:r>
            <a:r>
              <a:rPr lang="en-US" dirty="0" smtClean="0"/>
              <a:t>Maxima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l-GR" i="1">
                                <a:latin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eqArr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lim>
                    </m:limLow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,</m:t>
                    </m:r>
                  </m:oMath>
                </a14:m>
                <a:endParaRPr lang="el-GR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l-GR" i="1">
                                <a:latin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l-GR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lim>
                    </m:limLow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3</m:t>
                        </m:r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l-GR" dirty="0" smtClean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315200" cy="420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88"/>
            <a:ext cx="8229600" cy="5969823"/>
          </a:xfrm>
        </p:spPr>
        <p:txBody>
          <a:bodyPr/>
          <a:lstStyle/>
          <a:p>
            <a:r>
              <a:rPr lang="el-GR" dirty="0" smtClean="0"/>
              <a:t>Ευχαριστώ για την προσοχή σας!!!</a:t>
            </a:r>
            <a:br>
              <a:rPr lang="el-GR" dirty="0" smtClean="0"/>
            </a:br>
            <a:r>
              <a:rPr lang="el-GR" dirty="0" smtClean="0"/>
              <a:t>Καλές Γιορτές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8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>
                <a:latin typeface="Comic Sans MS" pitchFamily="66"/>
              </a:rPr>
              <a:t>Περιεχόμενα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v"/>
            </a:pPr>
            <a:r>
              <a:rPr lang="el-GR" dirty="0">
                <a:latin typeface="Comic Sans MS" pitchFamily="66"/>
              </a:rPr>
              <a:t>Προσέγγιση συμπεριφοράς στα δυναμικά συστήματα</a:t>
            </a:r>
          </a:p>
          <a:p>
            <a:pPr lvl="1">
              <a:buFont typeface="Wingdings" pitchFamily="2"/>
              <a:buChar char="Ø"/>
            </a:pPr>
            <a:r>
              <a:rPr lang="el-GR" dirty="0">
                <a:latin typeface="Comic Sans MS" pitchFamily="66"/>
              </a:rPr>
              <a:t>Ορισμοί</a:t>
            </a:r>
            <a:endParaRPr lang="en-US" dirty="0">
              <a:latin typeface="Comic Sans MS" pitchFamily="66"/>
            </a:endParaRPr>
          </a:p>
          <a:p>
            <a:pPr lvl="0">
              <a:buFont typeface="Wingdings" pitchFamily="2"/>
              <a:buChar char="v"/>
            </a:pPr>
            <a:r>
              <a:rPr lang="el-GR" dirty="0">
                <a:latin typeface="Comic Sans MS" pitchFamily="66"/>
              </a:rPr>
              <a:t>Παραδειγμα δυναμικού συστήματος</a:t>
            </a:r>
          </a:p>
          <a:p>
            <a:pPr lvl="0">
              <a:buFont typeface="Wingdings" pitchFamily="2"/>
              <a:buChar char="v"/>
            </a:pPr>
            <a:r>
              <a:rPr lang="el-GR" dirty="0">
                <a:latin typeface="Comic Sans MS" pitchFamily="66"/>
              </a:rPr>
              <a:t>Βασικοί αλγόριθμοι υπολογισμού του </a:t>
            </a:r>
            <a:r>
              <a:rPr lang="en-US" dirty="0">
                <a:latin typeface="Comic Sans MS" pitchFamily="66"/>
              </a:rPr>
              <a:t>MPUM</a:t>
            </a:r>
          </a:p>
          <a:p>
            <a:pPr lvl="2">
              <a:buFont typeface="Wingdings" pitchFamily="2"/>
              <a:buChar char="Ø"/>
            </a:pPr>
            <a:r>
              <a:rPr lang="el-GR" dirty="0">
                <a:latin typeface="Comic Sans MS" pitchFamily="66"/>
              </a:rPr>
              <a:t>Αλγόριθμοι υπολογισμού του </a:t>
            </a:r>
            <a:r>
              <a:rPr lang="en-US" dirty="0">
                <a:latin typeface="Comic Sans MS" pitchFamily="66"/>
              </a:rPr>
              <a:t>MPUM</a:t>
            </a:r>
            <a:endParaRPr lang="el-GR" dirty="0">
              <a:latin typeface="Comic Sans MS" pitchFamily="66"/>
            </a:endParaRPr>
          </a:p>
          <a:p>
            <a:pPr lvl="2">
              <a:buFont typeface="Wingdings" pitchFamily="2"/>
              <a:buChar char="Ø"/>
            </a:pPr>
            <a:r>
              <a:rPr lang="el-GR" dirty="0">
                <a:latin typeface="Comic Sans MS" pitchFamily="66"/>
              </a:rPr>
              <a:t>Παραδείγματα</a:t>
            </a:r>
          </a:p>
          <a:p>
            <a:pPr lvl="0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 sz="3800">
                <a:latin typeface="Comic Sans MS" pitchFamily="66"/>
              </a:rPr>
              <a:t>Προσέγγιση της συμπεριφοράς στα δυναμικά συστήματα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>
                  <a:buFont typeface="Wingdings" pitchFamily="2"/>
                  <a:buChar char="v"/>
                </a:pPr>
                <a:r>
                  <a:rPr lang="el-GR">
                    <a:latin typeface="Comic Sans MS" pitchFamily="66"/>
                  </a:rPr>
                  <a:t>Ορισμός</a:t>
                </a:r>
              </a:p>
              <a:p>
                <a:pPr marL="896112" lvl="2" indent="0">
                  <a:buNone/>
                </a:pPr>
                <a:r>
                  <a:rPr lang="el-GR">
                    <a:latin typeface="Comic Sans MS" pitchFamily="66"/>
                  </a:rPr>
                  <a:t>Ονομάζουμε δυναμικό σύστημα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𝛴</m:t>
                    </m:r>
                  </m:oMath>
                </a14:m>
                <a:r>
                  <a:rPr lang="el-GR">
                    <a:latin typeface="Comic Sans MS" pitchFamily="66"/>
                  </a:rPr>
                  <a:t> κάθε τριάδα της μορφής </a:t>
                </a:r>
                <a:endParaRPr lang="el-GR" i="1">
                  <a:latin typeface="Comic Sans MS" pitchFamily="66"/>
                </a:endParaRPr>
              </a:p>
              <a:p>
                <a:pPr marL="237744" lvl="0" indent="0" algn="ctr">
                  <a:buNone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𝛴</m:t>
                    </m:r>
                    <m:r>
                      <a:rPr lang="el-GR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>
                            <a:latin typeface="Cambria Math"/>
                          </a:rPr>
                          <m:t>𝕋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𝕎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ℬ</m:t>
                        </m:r>
                      </m:e>
                    </m:d>
                  </m:oMath>
                </a14:m>
                <a:r>
                  <a:rPr lang="el-GR">
                    <a:latin typeface="Comic Sans MS" pitchFamily="66"/>
                  </a:rPr>
                  <a:t> όπου </a:t>
                </a:r>
              </a:p>
              <a:p>
                <a:pPr lvl="2"/>
                <a:r>
                  <a:rPr lang="el-GR">
                    <a:latin typeface="Comic Sans MS" pitchFamily="66"/>
                  </a:rPr>
                  <a:t>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𝕋</m:t>
                    </m:r>
                  </m:oMath>
                </a14:m>
                <a:r>
                  <a:rPr lang="el-GR">
                    <a:latin typeface="Comic Sans MS" pitchFamily="66"/>
                  </a:rPr>
                  <a:t> είναι ο άξονας του χρόνου και ισχύει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𝕋</m:t>
                    </m:r>
                    <m:r>
                      <a:rPr lang="el-GR">
                        <a:latin typeface="Cambria Math"/>
                      </a:rPr>
                      <m:t>⊆</m:t>
                    </m:r>
                    <m:r>
                      <a:rPr lang="el-GR">
                        <a:latin typeface="Cambria Math"/>
                      </a:rPr>
                      <m:t>ℝ</m:t>
                    </m:r>
                  </m:oMath>
                </a14:m>
                <a:r>
                  <a:rPr lang="el-GR">
                    <a:latin typeface="Comic Sans MS" pitchFamily="66"/>
                  </a:rPr>
                  <a:t>,</a:t>
                </a:r>
              </a:p>
              <a:p>
                <a:pPr lvl="2"/>
                <a:endParaRPr lang="el-GR">
                  <a:latin typeface="Comic Sans MS" pitchFamily="66"/>
                </a:endParaRPr>
              </a:p>
              <a:p>
                <a:pPr lvl="2"/>
                <a:r>
                  <a:rPr lang="el-GR">
                    <a:latin typeface="Comic Sans MS" pitchFamily="66"/>
                  </a:rPr>
                  <a:t>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𝕎</m:t>
                    </m:r>
                  </m:oMath>
                </a14:m>
                <a:r>
                  <a:rPr lang="el-GR">
                    <a:latin typeface="Comic Sans MS" pitchFamily="66"/>
                  </a:rPr>
                  <a:t> είναι ένας διανυσματικός χώρος πεπερασμένης διάστασης, δηλαδή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𝕎</m:t>
                    </m:r>
                    <m:r>
                      <a:rPr lang="el-GR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>
                            <a:latin typeface="Cambria Math"/>
                          </a:rPr>
                          <m:t>𝔽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l-GR">
                    <a:latin typeface="Comic Sans MS" pitchFamily="66"/>
                  </a:rPr>
                  <a:t> με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𝔽</m:t>
                    </m:r>
                    <m:r>
                      <a:rPr lang="el-GR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>
                            <a:latin typeface="Cambria Math"/>
                          </a:rPr>
                          <m:t>ℝ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ℂ</m:t>
                        </m:r>
                      </m:e>
                    </m:d>
                  </m:oMath>
                </a14:m>
                <a:r>
                  <a:rPr lang="el-GR">
                    <a:latin typeface="Comic Sans MS" pitchFamily="66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𝑞</m:t>
                    </m:r>
                    <m:r>
                      <a:rPr lang="el-GR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l-GR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l-GR">
                  <a:latin typeface="Comic Sans MS" pitchFamily="66"/>
                </a:endParaRPr>
              </a:p>
              <a:p>
                <a:pPr lvl="2"/>
                <a:endParaRPr lang="el-GR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ℬ</m:t>
                    </m:r>
                    <m:r>
                      <a:rPr lang="el-GR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>
                            <a:latin typeface="Cambria Math"/>
                          </a:rPr>
                          <m:t>𝕎</m:t>
                        </m:r>
                      </m:e>
                      <m:sup>
                        <m:r>
                          <a:rPr lang="el-GR">
                            <a:latin typeface="Cambria Math"/>
                          </a:rPr>
                          <m:t>𝕋</m:t>
                        </m:r>
                      </m:sup>
                    </m:sSup>
                  </m:oMath>
                </a14:m>
                <a:r>
                  <a:rPr lang="el-GR">
                    <a:latin typeface="Comic Sans MS" pitchFamily="66"/>
                  </a:rPr>
                  <a:t> είναι η συμπεριφορά του συστήματος</a:t>
                </a:r>
              </a:p>
              <a:p>
                <a:pPr lvl="0"/>
                <a:endParaRPr lang="el-GR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00" r="-1407" b="-12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260649"/>
                <a:ext cx="8229600" cy="6194163"/>
              </a:xfrm>
            </p:spPr>
            <p:txBody>
              <a:bodyPr/>
              <a:lstStyle/>
              <a:p>
                <a:pPr marL="457200" lvl="0" indent="-457200">
                  <a:buFont typeface="Wingdings" pitchFamily="2"/>
                  <a:buChar char="v"/>
                </a:pPr>
                <a:r>
                  <a:rPr lang="el-GR" sz="2800">
                    <a:latin typeface="Comic Sans MS" pitchFamily="66"/>
                  </a:rPr>
                  <a:t>Ορισμός</a:t>
                </a:r>
              </a:p>
              <a:p>
                <a:pPr marL="0" lvl="2" indent="0" algn="just">
                  <a:buNone/>
                </a:pPr>
                <a:r>
                  <a:rPr lang="el-GR">
                    <a:latin typeface="Comic Sans MS" pitchFamily="66"/>
                  </a:rPr>
                  <a:t>Ένα σύστημα</a:t>
                </a:r>
                <a:r>
                  <a:rPr lang="el-GR" b="1">
                    <a:latin typeface="Comic Sans MS" pitchFamily="66"/>
                  </a:rPr>
                  <a:t>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𝛴</m:t>
                    </m:r>
                    <m:r>
                      <a:rPr lang="el-GR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>
                            <a:latin typeface="Cambria Math"/>
                          </a:rPr>
                          <m:t>𝕋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𝕎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ℬ</m:t>
                        </m:r>
                      </m:e>
                    </m:d>
                  </m:oMath>
                </a14:m>
                <a:r>
                  <a:rPr lang="el-GR">
                    <a:latin typeface="Comic Sans MS" pitchFamily="66"/>
                  </a:rPr>
                  <a:t> ονομάζεται γραμμικό αν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𝕎</m:t>
                    </m:r>
                  </m:oMath>
                </a14:m>
                <a:r>
                  <a:rPr lang="el-GR">
                    <a:latin typeface="Comic Sans MS" pitchFamily="66"/>
                  </a:rPr>
                  <a:t> είναι ένας διανυσματικός χώρος και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ℬ</m:t>
                    </m:r>
                  </m:oMath>
                </a14:m>
                <a:r>
                  <a:rPr lang="el-GR">
                    <a:latin typeface="Comic Sans MS" pitchFamily="66"/>
                  </a:rPr>
                  <a:t> είναι ένας υποχώρος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>
                            <a:latin typeface="Cambria Math"/>
                          </a:rPr>
                          <m:t>𝕎</m:t>
                        </m:r>
                      </m:e>
                      <m:sup>
                        <m:r>
                          <a:rPr lang="el-GR">
                            <a:latin typeface="Cambria Math"/>
                          </a:rPr>
                          <m:t>𝕋</m:t>
                        </m:r>
                      </m:sup>
                    </m:sSup>
                  </m:oMath>
                </a14:m>
                <a:r>
                  <a:rPr lang="el-GR">
                    <a:latin typeface="Comic Sans MS" pitchFamily="66"/>
                  </a:rPr>
                  <a:t>, δηλαδή </a:t>
                </a:r>
              </a:p>
              <a:p>
                <a:pPr marL="374904" lvl="1" indent="-65836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>
                              <a:latin typeface="Cambria Math"/>
                            </a:rPr>
                            <m:t>𝕎</m:t>
                          </m:r>
                        </m:e>
                        <m:sup>
                          <m:r>
                            <a:rPr lang="el-GR">
                              <a:latin typeface="Cambria Math"/>
                            </a:rPr>
                            <m:t>𝕋</m:t>
                          </m:r>
                        </m:sup>
                      </m:sSup>
                      <m:r>
                        <a:rPr lang="el-GR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∈</m:t>
                      </m:r>
                      <m:r>
                        <a:rPr lang="el-GR">
                          <a:latin typeface="Cambria Math"/>
                        </a:rPr>
                        <m:t>𝔽</m:t>
                      </m:r>
                      <m:r>
                        <a:rPr lang="el-GR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l-GR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>
                              <a:latin typeface="Cambria Math"/>
                            </a:rPr>
                            <m:t>𝕎</m:t>
                          </m:r>
                        </m:e>
                        <m:sup>
                          <m:r>
                            <a:rPr lang="el-GR">
                              <a:latin typeface="Cambria Math"/>
                            </a:rPr>
                            <m:t>𝕋</m:t>
                          </m:r>
                        </m:sup>
                      </m:sSup>
                    </m:oMath>
                  </m:oMathPara>
                </a14:m>
                <a:endParaRPr lang="el-GR" sz="2400">
                  <a:latin typeface="Comic Sans MS" pitchFamily="66"/>
                </a:endParaRPr>
              </a:p>
              <a:p>
                <a:pPr marL="374904" lvl="1" indent="-658368">
                  <a:buNone/>
                </a:pPr>
                <a:endParaRPr lang="el-GR" sz="2400">
                  <a:latin typeface="Comic Sans MS" pitchFamily="66"/>
                </a:endParaRPr>
              </a:p>
              <a:p>
                <a:pPr marL="342900" lvl="2" indent="-342900">
                  <a:spcBef>
                    <a:spcPts val="700"/>
                  </a:spcBef>
                  <a:buSzPct val="80000"/>
                  <a:buFont typeface="Wingdings" pitchFamily="2"/>
                  <a:buChar char="v"/>
                </a:pPr>
                <a:r>
                  <a:rPr lang="el-GR" sz="2800">
                    <a:latin typeface="Comic Sans MS" pitchFamily="66"/>
                  </a:rPr>
                  <a:t> Ορισμός</a:t>
                </a:r>
              </a:p>
              <a:p>
                <a:pPr marL="0" lvl="2" indent="0">
                  <a:buNone/>
                </a:pPr>
                <a:r>
                  <a:rPr lang="el-GR">
                    <a:latin typeface="Comic Sans MS" pitchFamily="66"/>
                  </a:rPr>
                  <a:t>Ένα σύστημα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𝛴</m:t>
                    </m:r>
                    <m:r>
                      <a:rPr lang="el-GR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>
                            <a:latin typeface="Cambria Math"/>
                          </a:rPr>
                          <m:t>𝕋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𝕎</m:t>
                        </m:r>
                        <m:r>
                          <a:rPr lang="el-GR">
                            <a:latin typeface="Cambria Math"/>
                          </a:rPr>
                          <m:t>,</m:t>
                        </m:r>
                        <m:r>
                          <a:rPr lang="el-GR">
                            <a:latin typeface="Cambria Math"/>
                          </a:rPr>
                          <m:t>ℬ</m:t>
                        </m:r>
                      </m:e>
                    </m:d>
                  </m:oMath>
                </a14:m>
                <a:r>
                  <a:rPr lang="el-GR">
                    <a:latin typeface="Comic Sans MS" pitchFamily="66"/>
                  </a:rPr>
                  <a:t> ονομάζεται χρονικά αναλλοίωτο αν</a:t>
                </a:r>
              </a:p>
              <a:p>
                <a:pPr marL="0" lvl="2" indent="0" algn="ctr">
                  <a:buNone/>
                </a:pPr>
                <a:r>
                  <a:rPr lang="el-GR">
                    <a:latin typeface="Comic Sans MS" pitchFamily="66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𝑤</m:t>
                    </m:r>
                    <m:r>
                      <a:rPr lang="el-GR">
                        <a:latin typeface="Cambria Math"/>
                      </a:rPr>
                      <m:t>∈</m:t>
                    </m:r>
                    <m:r>
                      <a:rPr lang="el-GR">
                        <a:latin typeface="Cambria Math"/>
                      </a:rPr>
                      <m:t>ℬ</m:t>
                    </m:r>
                    <m:r>
                      <a:rPr lang="el-GR">
                        <a:latin typeface="Cambria Math"/>
                      </a:rPr>
                      <m:t>,</m:t>
                    </m:r>
                    <m:r>
                      <a:rPr lang="el-GR" i="1">
                        <a:latin typeface="Cambria Math"/>
                      </a:rPr>
                      <m:t>𝑡</m:t>
                    </m:r>
                    <m:r>
                      <a:rPr lang="el-GR">
                        <a:latin typeface="Cambria Math"/>
                      </a:rPr>
                      <m:t>∈</m:t>
                    </m:r>
                    <m:r>
                      <a:rPr lang="el-GR">
                        <a:latin typeface="Cambria Math"/>
                      </a:rPr>
                      <m:t>𝕋</m:t>
                    </m:r>
                    <m:r>
                      <a:rPr lang="el-GR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𝑤</m:t>
                    </m:r>
                    <m:r>
                      <a:rPr lang="el-GR">
                        <a:latin typeface="Cambria Math"/>
                      </a:rPr>
                      <m:t>∈</m:t>
                    </m:r>
                    <m:r>
                      <a:rPr lang="el-GR">
                        <a:latin typeface="Cambria Math"/>
                      </a:rPr>
                      <m:t>ℬ</m:t>
                    </m:r>
                  </m:oMath>
                </a14:m>
                <a:endParaRPr lang="el-GR">
                  <a:latin typeface="Comic Sans MS" pitchFamily="66"/>
                </a:endParaRPr>
              </a:p>
              <a:p>
                <a:pPr marL="0" lvl="2" indent="0">
                  <a:buNone/>
                </a:pPr>
                <a:r>
                  <a:rPr lang="el-GR">
                    <a:latin typeface="Comic Sans MS" pitchFamily="66"/>
                  </a:rPr>
                  <a:t>όπου</a:t>
                </a:r>
              </a:p>
              <a:p>
                <a:pPr marL="0" lvl="2" indent="0">
                  <a:buNone/>
                </a:pPr>
                <a:r>
                  <a:rPr lang="el-GR">
                    <a:latin typeface="Comic Sans MS" pitchFamily="66"/>
                  </a:rPr>
                  <a:t>	σ ο τελεστής μετατόπισης </a:t>
                </a:r>
              </a:p>
              <a:p>
                <a:pPr marL="0" lvl="2" indent="0">
                  <a:buNone/>
                </a:pPr>
                <a:endParaRPr lang="el-GR"/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9"/>
                <a:ext cx="8229600" cy="6194163"/>
              </a:xfrm>
              <a:blipFill rotWithShape="1">
                <a:blip r:embed="rId2"/>
                <a:stretch>
                  <a:fillRect l="-1111" t="-984" r="-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 dirty="0">
                <a:latin typeface="Comic Sans MS" pitchFamily="66"/>
              </a:rPr>
              <a:t>Παράδειγμα δυναμικού συστήματος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v"/>
            </a:pPr>
            <a:r>
              <a:rPr lang="el-GR" sz="1800">
                <a:latin typeface="Comic Sans MS" pitchFamily="66"/>
              </a:rPr>
              <a:t>Το παράδειγμα αυτό δείχνει τον τρόπο με τον οποίο το παρακάτω ηλεκτρικό κύκλωμα αλληλεπιδρά με το περιβάλλον του.  </a:t>
            </a:r>
          </a:p>
          <a:p>
            <a:pPr marL="64008" lvl="0" indent="0">
              <a:buNone/>
            </a:pPr>
            <a:endParaRPr lang="el-GR" sz="1800"/>
          </a:p>
        </p:txBody>
      </p:sp>
      <p:sp>
        <p:nvSpPr>
          <p:cNvPr id="4" name="Content Placeholder 5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64008" lvl="0" indent="0">
              <a:buNone/>
            </a:pPr>
            <a:r>
              <a:rPr lang="el-GR" sz="1800">
                <a:latin typeface="Comic Sans MS" pitchFamily="66"/>
              </a:rPr>
              <a:t>Η αλληλεπίδραση αυτή γίνεται μέσω των τελικών ακροδεκτών όπως αυτοί φαίνονται στο παρακάτω σχήμα</a:t>
            </a:r>
          </a:p>
          <a:p>
            <a:pPr marL="64008" lvl="0" indent="0">
              <a:buNone/>
            </a:pPr>
            <a:endParaRPr lang="el-GR" sz="1800">
              <a:latin typeface="Comic Sans MS" pitchFamily="66"/>
            </a:endParaRPr>
          </a:p>
          <a:p>
            <a:pPr marL="64008" lvl="0" indent="0">
              <a:buNone/>
            </a:pPr>
            <a:endParaRPr lang="el-GR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559" y="3212973"/>
            <a:ext cx="3456386" cy="31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20071" y="3212973"/>
            <a:ext cx="3456386" cy="31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95532" y="188640"/>
                <a:ext cx="8229600" cy="6480718"/>
              </a:xfrm>
            </p:spPr>
            <p:txBody>
              <a:bodyPr/>
              <a:lstStyle/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Έτσι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𝕎</m:t>
                    </m:r>
                    <m:r>
                      <a:rPr lang="el-GR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l-GR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Σαν άξονα χρόνου παίρνουμε το σύνολο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𝕋</m:t>
                    </m:r>
                    <m:r>
                      <a:rPr lang="el-GR" sz="2400">
                        <a:latin typeface="Cambria Math"/>
                      </a:rPr>
                      <m:t>=</m:t>
                    </m:r>
                    <m:r>
                      <a:rPr lang="el-GR" sz="2400">
                        <a:latin typeface="Cambria Math"/>
                      </a:rPr>
                      <m:t>ℝ</m:t>
                    </m:r>
                  </m:oMath>
                </a14:m>
                <a:endParaRPr lang="el-GR" sz="2400" dirty="0">
                  <a:latin typeface="Comic Sans MS" pitchFamily="66" charset="0"/>
                </a:endParaRPr>
              </a:p>
              <a:p>
                <a:pPr lvl="0">
                  <a:buFont typeface="Wingdings" pitchFamily="2"/>
                  <a:buChar char="v"/>
                </a:pPr>
                <a:r>
                  <a:rPr lang="el-GR" sz="2400" dirty="0">
                    <a:latin typeface="Comic Sans MS" pitchFamily="66" charset="0"/>
                  </a:rPr>
                  <a:t>Καταστατικές εξισώσεις </a:t>
                </a:r>
              </a:p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 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 </m:t>
                    </m:r>
                    <m:r>
                      <a:rPr lang="el-GR" sz="2400" i="1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 </m:t>
                    </m:r>
                    <m:r>
                      <a:rPr lang="el-GR" sz="2400" i="1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  </m:t>
                    </m:r>
                  </m:oMath>
                </a14:m>
                <a:endParaRPr lang="el-GR" sz="2400" dirty="0">
                  <a:latin typeface="Comic Sans MS" pitchFamily="66" charset="0"/>
                </a:endParaRPr>
              </a:p>
              <a:p>
                <a:pPr lvl="0">
                  <a:buFont typeface="Wingdings" pitchFamily="2"/>
                  <a:buChar char="v"/>
                </a:pPr>
                <a:r>
                  <a:rPr lang="en-US" sz="2400" dirty="0">
                    <a:latin typeface="Comic Sans MS" pitchFamily="66" charset="0"/>
                  </a:rPr>
                  <a:t> </a:t>
                </a:r>
                <a:r>
                  <a:rPr lang="el-GR" sz="2400" dirty="0">
                    <a:latin typeface="Comic Sans MS" pitchFamily="66" charset="0"/>
                  </a:rPr>
                  <a:t>Νόμοι του </a:t>
                </a:r>
                <a:r>
                  <a:rPr lang="en-US" sz="2400" dirty="0">
                    <a:latin typeface="Comic Sans MS" pitchFamily="66" charset="0"/>
                  </a:rPr>
                  <a:t>Kirchhoff</a:t>
                </a:r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</a:rPr>
                        <m:t>𝐼</m:t>
                      </m:r>
                      <m:r>
                        <a:rPr lang="el-GR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r>
                        <a:rPr lang="el-GR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l-GR" sz="2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r>
                        <a:rPr lang="el-GR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l-GR" sz="24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l-GR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/>
                        </a:rPr>
                        <m:t>𝑉</m:t>
                      </m:r>
                      <m:r>
                        <a:rPr lang="el-GR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l-GR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sub>
                      </m:sSub>
                      <m:r>
                        <a:rPr lang="el-GR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l-GR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Δηλαδή προκύπτει η συμπεριφορά του συστήματος, που ορίζεται ως εξής </a:t>
                </a:r>
              </a:p>
              <a:p>
                <a:pPr marL="64008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>
                          <a:latin typeface="Cambria Math"/>
                        </a:rPr>
                        <m:t>ℬ</m:t>
                      </m:r>
                      <m:r>
                        <a:rPr lang="el-GR" sz="18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1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1800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l-GR" sz="1800">
                              <a:latin typeface="Cambria Math"/>
                            </a:rPr>
                            <m:t>:</m:t>
                          </m:r>
                          <m:r>
                            <a:rPr lang="el-GR" sz="1800">
                              <a:latin typeface="Cambria Math"/>
                            </a:rPr>
                            <m:t>ℝ</m:t>
                          </m:r>
                          <m:f>
                            <m:fPr>
                              <m:type m:val="lin"/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l-GR" sz="1800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l-GR"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1800">
                                  <a:latin typeface="Cambria Math"/>
                                </a:rPr>
                                <m:t>∃</m:t>
                              </m:r>
                            </m:den>
                          </m:f>
                          <m:d>
                            <m:dPr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l-GR" sz="18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l-GR" sz="18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l-GR" sz="1800">
                              <a:latin typeface="Cambria Math"/>
                            </a:rPr>
                            <m:t>:</m:t>
                          </m:r>
                          <m:r>
                            <a:rPr lang="el-GR" sz="1800">
                              <a:latin typeface="Cambria Math"/>
                            </a:rPr>
                            <m:t>ℝ</m:t>
                          </m:r>
                          <m:sSup>
                            <m:sSupPr>
                              <m:ctrlPr>
                                <a:rPr lang="el-GR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180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1800">
                                  <a:latin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l-GR" sz="180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l-GR" sz="180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l-GR" sz="1800" dirty="0">
                  <a:latin typeface="Comic Sans MS" pitchFamily="66" charset="0"/>
                </a:endParaRPr>
              </a:p>
              <a:p>
                <a:pPr marL="64008" lvl="0" indent="0">
                  <a:buNone/>
                </a:pPr>
                <a:r>
                  <a:rPr lang="el-GR" sz="2400" dirty="0">
                    <a:latin typeface="Comic Sans MS" pitchFamily="66" charset="0"/>
                  </a:rPr>
                  <a:t>Απαλοίφοντας τις μεταβλητές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</m:sSub>
                    <m:r>
                      <a:rPr lang="el-GR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l-GR" sz="2400" dirty="0">
                    <a:latin typeface="Comic Sans MS" pitchFamily="66" charset="0"/>
                  </a:rPr>
                  <a:t> προκύπτει η διαφορική εξίσωση</a:t>
                </a:r>
              </a:p>
              <a:p>
                <a:pPr marL="64008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𝐿𝐶</m:t>
                    </m:r>
                    <m:acc>
                      <m:accPr>
                        <m:chr m:val="̈"/>
                        <m:ctrlPr>
                          <a:rPr lang="el-G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l-GR" sz="2400" dirty="0">
                    <a:latin typeface="Comic Sans MS" pitchFamily="66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  <m:r>
                          <a:rPr lang="el-GR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l-GR" sz="2400" i="1">
                            <a:latin typeface="Cambria Math"/>
                          </a:rPr>
                          <m:t>𝐶</m:t>
                        </m:r>
                      </m:e>
                    </m:d>
                    <m:acc>
                      <m:accPr>
                        <m:chr m:val="̇"/>
                        <m:ctrlPr>
                          <a:rPr lang="el-G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i="1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l-GR" sz="2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l-GR" sz="2400" i="1">
                        <a:latin typeface="Cambria Math"/>
                      </a:rPr>
                      <m:t>𝐼</m:t>
                    </m:r>
                    <m:r>
                      <a:rPr lang="el-GR" sz="2400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𝐿𝐶</m:t>
                    </m:r>
                    <m:acc>
                      <m:accPr>
                        <m:chr m:val="̈"/>
                        <m:ctrlPr>
                          <a:rPr lang="el-G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l-GR" sz="24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l-GR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l-GR" sz="2400" i="1">
                        <a:latin typeface="Cambria Math"/>
                      </a:rPr>
                      <m:t>𝐶</m:t>
                    </m:r>
                    <m:acc>
                      <m:accPr>
                        <m:chr m:val="̈"/>
                        <m:ctrlPr>
                          <a:rPr lang="el-GR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l-GR" sz="2400" i="1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l-GR" sz="2400">
                        <a:latin typeface="Cambria Math"/>
                      </a:rPr>
                      <m:t>+</m:t>
                    </m:r>
                    <m:r>
                      <a:rPr lang="el-GR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l-GR" sz="2400" dirty="0">
                    <a:latin typeface="Comic Sans MS" pitchFamily="66" charset="0"/>
                  </a:rPr>
                  <a:t> (1)</a:t>
                </a:r>
              </a:p>
              <a:p>
                <a:pPr marL="64008" lvl="0" indent="0" algn="ctr">
                  <a:buNone/>
                </a:pPr>
                <a:r>
                  <a:rPr lang="el-GR" sz="2400" dirty="0">
                    <a:latin typeface="Comic Sans MS" pitchFamily="66" charset="0"/>
                  </a:rPr>
                  <a:t>Έτσι η τελική συμπεριφορά είναι</a:t>
                </a:r>
              </a:p>
              <a:p>
                <a:pPr marL="64008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>
                          <a:latin typeface="Cambria Math"/>
                        </a:rPr>
                        <m:t>ℬ</m:t>
                      </m:r>
                      <m:r>
                        <a:rPr lang="el-GR" sz="24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l-GR" sz="2400">
                                  <a:latin typeface="Cambria Math"/>
                                </a:rPr>
                                <m:t>,</m:t>
                              </m:r>
                              <m:r>
                                <a:rPr lang="el-GR" sz="2400" i="1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l-GR" sz="2400">
                              <a:latin typeface="Cambria Math"/>
                            </a:rPr>
                            <m:t>:</m:t>
                          </m:r>
                          <m:r>
                            <a:rPr lang="el-GR" sz="2400">
                              <a:latin typeface="Cambria Math"/>
                            </a:rPr>
                            <m:t>ℝ</m:t>
                          </m:r>
                          <m:f>
                            <m:fPr>
                              <m:type m:val="lin"/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l-GR" sz="2400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l-GR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sz="240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  <m:r>
                            <a:rPr lang="el-GR" sz="2400">
                              <a:latin typeface="Cambria Math"/>
                            </a:rPr>
                            <m:t>(1) </m:t>
                          </m:r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</a:rPr>
                            <m:t>ισχύει</m:t>
                          </m:r>
                        </m:e>
                      </m:d>
                    </m:oMath>
                  </m:oMathPara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lvl="0" indent="0" algn="ctr">
                  <a:buNone/>
                </a:pPr>
                <a:endParaRPr lang="el-GR" sz="2400" dirty="0">
                  <a:latin typeface="Comic Sans MS" pitchFamily="66" charset="0"/>
                </a:endParaRPr>
              </a:p>
              <a:p>
                <a:pPr marL="64008" lvl="0" indent="0" algn="ctr">
                  <a:buNone/>
                </a:pPr>
                <a:endParaRPr lang="el-GR" sz="2400" dirty="0">
                  <a:latin typeface="Comic Sans MS" pitchFamily="66"/>
                </a:endParaRPr>
              </a:p>
              <a:p>
                <a:pPr marL="64008" lvl="0" indent="0" algn="ctr">
                  <a:buNone/>
                </a:pPr>
                <a:endParaRPr lang="el-GR" sz="2400" dirty="0">
                  <a:latin typeface="Comic Sans MS" pitchFamily="66"/>
                </a:endParaRPr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2" y="188640"/>
                <a:ext cx="8229600" cy="6480718"/>
              </a:xfrm>
              <a:blipFill rotWithShape="1">
                <a:blip r:embed="rId2"/>
                <a:stretch>
                  <a:fillRect l="-370" t="-659" b="-222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>
                <a:latin typeface="Comic Sans MS" pitchFamily="66"/>
              </a:rPr>
              <a:t>Ορισμός </a:t>
            </a:r>
            <a:r>
              <a:rPr lang="en-US">
                <a:solidFill>
                  <a:srgbClr val="FF388C"/>
                </a:solidFill>
                <a:latin typeface="Comic Sans MS" pitchFamily="66"/>
              </a:rPr>
              <a:t>MPUM</a:t>
            </a:r>
            <a:endParaRPr lang="el-GR">
              <a:solidFill>
                <a:srgbClr val="FF388C"/>
              </a:solidFill>
              <a:latin typeface="Comic Sans MS" pitchFamily="66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556793"/>
                <a:ext cx="8229600" cy="5301207"/>
              </a:xfrm>
            </p:spPr>
            <p:txBody>
              <a:bodyPr/>
              <a:lstStyle/>
              <a:p>
                <a:pPr lvl="0">
                  <a:lnSpc>
                    <a:spcPct val="80000"/>
                  </a:lnSpc>
                  <a:spcBef>
                    <a:spcPts val="500"/>
                  </a:spcBef>
                  <a:buFont typeface="Wingdings" pitchFamily="2"/>
                  <a:buChar char="v"/>
                </a:pPr>
                <a:r>
                  <a:rPr lang="el-GR" sz="2400" dirty="0">
                    <a:latin typeface="Comic Sans MS" pitchFamily="66" charset="0"/>
                  </a:rPr>
                  <a:t>Το σύστημα</a:t>
                </a:r>
                <a:r>
                  <a:rPr lang="el-GR" sz="2400" b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ℬ</m:t>
                    </m:r>
                    <m:r>
                      <a:rPr lang="el-GR" sz="240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/>
                                  </a:rPr>
                                  <m:t>w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l-GR" sz="2400">
                            <a:latin typeface="Cambria Math"/>
                          </a:rPr>
                          <m:t>ℕ</m:t>
                        </m:r>
                      </m:sup>
                    </m:sSup>
                    <m:r>
                      <a:rPr lang="el-GR" sz="240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>
                    <a:latin typeface="Comic Sans MS" pitchFamily="66" charset="0"/>
                  </a:rPr>
                  <a:t> ονομάζεται το ισχυρότερο ακριβές μοντέλο (</a:t>
                </a:r>
                <a:r>
                  <a:rPr lang="en-US" sz="2400" dirty="0">
                    <a:latin typeface="Comic Sans MS" pitchFamily="66" charset="0"/>
                  </a:rPr>
                  <a:t>MPUM</a:t>
                </a:r>
                <a:r>
                  <a:rPr lang="el-GR" sz="2400" dirty="0">
                    <a:latin typeface="Comic Sans MS" pitchFamily="66" charset="0"/>
                  </a:rPr>
                  <a:t>) των χρονικών σειρών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>
                                    <a:latin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/>
                                  </a:rPr>
                                  <m:t>w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l-GR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2400" dirty="0">
                    <a:latin typeface="Comic Sans MS" pitchFamily="66" charset="0"/>
                  </a:rPr>
                  <a:t> εντός της κλάσης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w</m:t>
                        </m:r>
                      </m:sup>
                    </m:sSup>
                  </m:oMath>
                </a14:m>
                <a:r>
                  <a:rPr lang="el-GR" sz="2400" dirty="0">
                    <a:latin typeface="Comic Sans MS" pitchFamily="66" charset="0"/>
                  </a:rPr>
                  <a:t> αν ισχύουν οι ακόλουθες προτάσεις:</a:t>
                </a:r>
              </a:p>
              <a:p>
                <a:pPr marL="64008" lvl="0" indent="0">
                  <a:lnSpc>
                    <a:spcPct val="80000"/>
                  </a:lnSpc>
                  <a:spcBef>
                    <a:spcPts val="400"/>
                  </a:spcBef>
                  <a:buNone/>
                </a:pPr>
                <a:endParaRPr lang="en-US" sz="2400" dirty="0">
                  <a:latin typeface="Comic Sans MS" pitchFamily="66" charset="0"/>
                </a:endParaRPr>
              </a:p>
              <a:p>
                <a:pPr marL="64008" lvl="0" indent="0">
                  <a:lnSpc>
                    <a:spcPct val="80000"/>
                  </a:lnSpc>
                  <a:spcBef>
                    <a:spcPts val="500"/>
                  </a:spcBef>
                  <a:buNone/>
                </a:pPr>
                <a:r>
                  <a:rPr lang="el-GR" sz="2400" dirty="0">
                    <a:latin typeface="Comic Sans MS" pitchFamily="66" charset="0"/>
                  </a:rPr>
                  <a:t>	1)Είναι ΓΧΑ σύστημα πεπερασμένης διάστασης, </a:t>
                </a:r>
                <a:r>
                  <a:rPr lang="en-US" sz="2400" dirty="0">
                    <a:latin typeface="Comic Sans MS" pitchFamily="66" charset="0"/>
                  </a:rPr>
                  <a:t>               	</a:t>
                </a:r>
                <a:r>
                  <a:rPr lang="el-GR" sz="2400" dirty="0">
                    <a:latin typeface="Comic Sans MS" pitchFamily="66" charset="0"/>
                  </a:rPr>
                  <a:t>δηλαδή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ℬ</m:t>
                    </m:r>
                    <m:r>
                      <a:rPr lang="el-GR" sz="240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w</m:t>
                        </m:r>
                      </m:sup>
                    </m:sSup>
                  </m:oMath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lnSpc>
                    <a:spcPct val="80000"/>
                  </a:lnSpc>
                  <a:spcBef>
                    <a:spcPts val="500"/>
                  </a:spcBef>
                  <a:buNone/>
                </a:pPr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lnSpc>
                    <a:spcPct val="80000"/>
                  </a:lnSpc>
                  <a:spcBef>
                    <a:spcPts val="500"/>
                  </a:spcBef>
                  <a:buNone/>
                </a:pPr>
                <a:r>
                  <a:rPr lang="en-US" sz="2400" dirty="0">
                    <a:latin typeface="Comic Sans MS" pitchFamily="66" charset="0"/>
                  </a:rPr>
                  <a:t>    	</a:t>
                </a:r>
                <a:r>
                  <a:rPr lang="el-GR" sz="2400" dirty="0">
                    <a:latin typeface="Comic Sans MS" pitchFamily="66" charset="0"/>
                  </a:rPr>
                  <a:t>2</a:t>
                </a:r>
                <a:r>
                  <a:rPr lang="en-US" sz="2400" dirty="0">
                    <a:latin typeface="Comic Sans MS" pitchFamily="66" charset="0"/>
                  </a:rPr>
                  <a:t>) </a:t>
                </a:r>
                <a:r>
                  <a:rPr lang="el-GR" sz="2400" dirty="0">
                    <a:latin typeface="Comic Sans MS" pitchFamily="66" charset="0"/>
                  </a:rPr>
                  <a:t>Είναι ακριβές, δηλαδή,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>
                            <a:latin typeface="Cambria Math"/>
                          </a:rPr>
                          <m:t>ℬ</m:t>
                        </m:r>
                        <m:r>
                          <a:rPr lang="el-GR" sz="2400">
                            <a:latin typeface="Cambria Math"/>
                          </a:rPr>
                          <m:t>|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𝛪</m:t>
                            </m:r>
                            <m:r>
                              <a:rPr lang="el-GR" sz="2400">
                                <a:latin typeface="Cambria Math"/>
                              </a:rPr>
                              <m:t>,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𝛵</m:t>
                            </m:r>
                          </m:e>
                        </m:d>
                      </m:sub>
                    </m:sSub>
                  </m:oMath>
                </a14:m>
                <a:r>
                  <a:rPr lang="el-GR" sz="2400" dirty="0">
                    <a:latin typeface="Comic Sans MS" pitchFamily="66" charset="0"/>
                  </a:rPr>
                  <a:t>.</a:t>
                </a:r>
              </a:p>
              <a:p>
                <a:pPr marL="64008" lvl="0" indent="0">
                  <a:lnSpc>
                    <a:spcPct val="80000"/>
                  </a:lnSpc>
                  <a:spcBef>
                    <a:spcPts val="500"/>
                  </a:spcBef>
                  <a:buNone/>
                </a:pPr>
                <a:endParaRPr lang="el-GR" sz="2400" dirty="0">
                  <a:latin typeface="Comic Sans MS" pitchFamily="66" charset="0"/>
                </a:endParaRPr>
              </a:p>
              <a:p>
                <a:pPr marL="64008" lvl="0" indent="0">
                  <a:lnSpc>
                    <a:spcPct val="80000"/>
                  </a:lnSpc>
                  <a:spcBef>
                    <a:spcPts val="500"/>
                  </a:spcBef>
                  <a:buNone/>
                </a:pPr>
                <a:r>
                  <a:rPr lang="en-US" sz="2400" dirty="0">
                    <a:latin typeface="Comic Sans MS" pitchFamily="66" charset="0"/>
                  </a:rPr>
                  <a:t>	</a:t>
                </a:r>
                <a:r>
                  <a:rPr lang="el-GR" sz="2400" dirty="0">
                    <a:latin typeface="Comic Sans MS" pitchFamily="66" charset="0"/>
                  </a:rPr>
                  <a:t>3)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l-GR" sz="2400" dirty="0">
                    <a:latin typeface="Comic Sans MS" pitchFamily="66" charset="0"/>
                  </a:rPr>
                  <a:t>Είναι το πιο ισχυρό ανάμεσα σε όλα τα </a:t>
                </a:r>
                <a:r>
                  <a:rPr lang="en-US" sz="2400" dirty="0">
                    <a:latin typeface="Comic Sans MS" pitchFamily="66" charset="0"/>
                  </a:rPr>
                  <a:t>	</a:t>
                </a:r>
                <a:r>
                  <a:rPr lang="el-GR" sz="2400" dirty="0">
                    <a:latin typeface="Comic Sans MS" pitchFamily="66" charset="0"/>
                  </a:rPr>
                  <a:t>πεπερασμένης διάστασης ΓΧΑ και ακριβή 	συστήματα, </a:t>
                </a:r>
                <a:r>
                  <a:rPr lang="en-US" sz="2400" dirty="0">
                    <a:latin typeface="Comic Sans MS" pitchFamily="66" charset="0"/>
                  </a:rPr>
                  <a:t>	</a:t>
                </a:r>
                <a:r>
                  <a:rPr lang="el-GR" sz="2400" dirty="0">
                    <a:latin typeface="Comic Sans MS" pitchFamily="66" charset="0"/>
                  </a:rPr>
                  <a:t>δηλαδή αν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ℬ</m:t>
                    </m:r>
                    <m:r>
                      <a:rPr lang="el-GR" sz="2400">
                        <a:latin typeface="Cambria Math"/>
                      </a:rPr>
                      <m:t>′∈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>
                            <a:latin typeface="Cambria Math"/>
                          </a:rPr>
                          <m:t>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</a:rPr>
                          <m:t>w</m:t>
                        </m:r>
                      </m:sup>
                    </m:sSup>
                  </m:oMath>
                </a14:m>
                <a:r>
                  <a:rPr lang="el-GR" sz="2400" dirty="0">
                    <a:latin typeface="Comic Sans MS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l-GR" sz="24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>
                            <a:latin typeface="Cambria Math"/>
                          </a:rPr>
                          <m:t>ℬ</m:t>
                        </m:r>
                        <m:r>
                          <a:rPr lang="el-GR" sz="2400">
                            <a:latin typeface="Cambria Math"/>
                          </a:rPr>
                          <m:t>′|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𝛪</m:t>
                            </m:r>
                            <m:r>
                              <a:rPr lang="el-GR" sz="2400">
                                <a:latin typeface="Cambria Math"/>
                              </a:rPr>
                              <m:t>,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𝛵</m:t>
                            </m:r>
                          </m:e>
                        </m:d>
                      </m:sub>
                    </m:sSub>
                  </m:oMath>
                </a14:m>
                <a:r>
                  <a:rPr lang="el-GR" sz="2400" dirty="0">
                    <a:latin typeface="Comic Sans MS" pitchFamily="66" charset="0"/>
                  </a:rPr>
                  <a:t> 	τότε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>
                            <a:latin typeface="Cambria Math"/>
                          </a:rPr>
                          <m:t>ℬ</m:t>
                        </m:r>
                        <m:r>
                          <a:rPr lang="el-GR" sz="2400">
                            <a:latin typeface="Cambria Math"/>
                          </a:rPr>
                          <m:t>|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𝛪</m:t>
                            </m:r>
                            <m:r>
                              <a:rPr lang="el-GR" sz="2400">
                                <a:latin typeface="Cambria Math"/>
                              </a:rPr>
                              <m:t>,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𝛵</m:t>
                            </m:r>
                          </m:e>
                        </m:d>
                      </m:sub>
                    </m:sSub>
                    <m:r>
                      <a:rPr lang="el-GR" sz="2400"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>
                            <a:latin typeface="Cambria Math"/>
                          </a:rPr>
                          <m:t>ℬ</m:t>
                        </m:r>
                        <m:r>
                          <a:rPr lang="el-GR" sz="2400">
                            <a:latin typeface="Cambria Math"/>
                          </a:rPr>
                          <m:t>′|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𝛪</m:t>
                            </m:r>
                            <m:r>
                              <a:rPr lang="el-GR" sz="2400">
                                <a:latin typeface="Cambria Math"/>
                              </a:rPr>
                              <m:t>,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𝛵</m:t>
                            </m:r>
                          </m:e>
                        </m:d>
                      </m:sub>
                    </m:sSub>
                  </m:oMath>
                </a14:m>
                <a:endParaRPr lang="el-GR" sz="2400" dirty="0">
                  <a:latin typeface="Comic Sans MS" pitchFamily="66" charset="0"/>
                </a:endParaRPr>
              </a:p>
              <a:p>
                <a:pPr marL="64008" lvl="0" indent="0" algn="ctr">
                  <a:lnSpc>
                    <a:spcPct val="80000"/>
                  </a:lnSpc>
                  <a:spcBef>
                    <a:spcPts val="400"/>
                  </a:spcBef>
                  <a:buNone/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 marL="64008" lvl="0" indent="0" algn="ctr">
                  <a:lnSpc>
                    <a:spcPct val="80000"/>
                  </a:lnSpc>
                  <a:spcBef>
                    <a:spcPts val="400"/>
                  </a:spcBef>
                  <a:buNone/>
                </a:pPr>
                <a:r>
                  <a:rPr lang="el-GR" sz="2400" dirty="0" smtClean="0">
                    <a:solidFill>
                      <a:srgbClr val="FF388C"/>
                    </a:solidFill>
                    <a:latin typeface="Comic Sans MS" pitchFamily="66" charset="0"/>
                  </a:rPr>
                  <a:t>Το </a:t>
                </a:r>
                <a:r>
                  <a:rPr lang="en-US" sz="2400" dirty="0">
                    <a:solidFill>
                      <a:srgbClr val="FF388C"/>
                    </a:solidFill>
                    <a:latin typeface="Comic Sans MS" pitchFamily="66" charset="0"/>
                  </a:rPr>
                  <a:t>MPUM</a:t>
                </a:r>
                <a:r>
                  <a:rPr lang="el-GR" sz="2400" dirty="0">
                    <a:solidFill>
                      <a:srgbClr val="FF388C"/>
                    </a:solidFill>
                    <a:latin typeface="Comic Sans MS" pitchFamily="66" charset="0"/>
                  </a:rPr>
                  <a:t> των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srgbClr val="FF388C"/>
                    </a:solidFill>
                    <a:latin typeface="Comic Sans MS" pitchFamily="66" charset="0"/>
                  </a:rPr>
                  <a:t> συμβολίζεται με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>
                                <a:latin typeface="Cambria Math"/>
                              </a:rPr>
                              <m:t>ℬ</m:t>
                            </m:r>
                          </m:e>
                          <m:sub>
                            <m:r>
                              <a:rPr lang="el-GR" sz="240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el-GR" sz="240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l-G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400" dirty="0">
                    <a:latin typeface="Comic Sans MS" pitchFamily="66"/>
                  </a:rPr>
                  <a:t> </a:t>
                </a:r>
              </a:p>
              <a:p>
                <a:pPr lvl="0">
                  <a:lnSpc>
                    <a:spcPct val="80000"/>
                  </a:lnSpc>
                  <a:spcBef>
                    <a:spcPts val="400"/>
                  </a:spcBef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3"/>
                <a:ext cx="8229600" cy="5301207"/>
              </a:xfrm>
              <a:blipFill rotWithShape="1">
                <a:blip r:embed="rId2"/>
                <a:stretch>
                  <a:fillRect l="-296" t="-2069" r="-9630" b="-77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l-GR"/>
              <a:t>Αλγόριθμοι Υπολογισμού του </a:t>
            </a:r>
            <a:r>
              <a:rPr lang="en-US"/>
              <a:t>MPUM</a:t>
            </a:r>
            <a:r>
              <a:rPr lang="el-GR"/>
              <a:t>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64008" lvl="0" indent="0" algn="ctr">
              <a:buNone/>
            </a:pPr>
            <a:r>
              <a:rPr lang="el-GR"/>
              <a:t>      </a:t>
            </a:r>
          </a:p>
          <a:p>
            <a:pPr marL="64008" lvl="0" indent="0" algn="ctr">
              <a:buNone/>
            </a:pPr>
            <a:r>
              <a:rPr lang="el-GR"/>
              <a:t>  </a:t>
            </a:r>
            <a:r>
              <a:rPr lang="el-GR" sz="3200">
                <a:latin typeface="Comic Sans MS" pitchFamily="66"/>
              </a:rPr>
              <a:t>Στην εργασία μελετήθηκαν και 	περιγράφηκαν δύο αλγόριθμοι 	υπολογισμού του πιο ισχυρού και 	ακριβούς μοντέλου (</a:t>
            </a:r>
            <a:r>
              <a:rPr lang="en-US" sz="3200">
                <a:latin typeface="Comic Sans MS" pitchFamily="66"/>
              </a:rPr>
              <a:t>MPUM) </a:t>
            </a:r>
            <a:r>
              <a:rPr lang="el-GR" sz="3200">
                <a:latin typeface="Comic Sans MS" pitchFamily="66"/>
              </a:rPr>
              <a:t>και 	δόθηκαν 	εφαρμογές των αλγορίθμων 	ως παραδείγματα</a:t>
            </a:r>
          </a:p>
          <a:p>
            <a:pPr lvl="0"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596</TotalTime>
  <Words>1662</Words>
  <Application>Microsoft Office PowerPoint</Application>
  <PresentationFormat>On-screen Show (4:3)</PresentationFormat>
  <Paragraphs>210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Αριστοτέλειο Πανεπιστήμιο Θεσσαλονίκης  Σχολή Θετικών Επιστημών Τμήμα Μαθηματικών</vt:lpstr>
      <vt:lpstr>Ακριβής Μοντελοποίηση του Πολυωνυμικού-Εκθετικού  Χώρου Λύσεων ενός  Συστήματος</vt:lpstr>
      <vt:lpstr>Περιεχόμενα</vt:lpstr>
      <vt:lpstr>Προσέγγιση της συμπεριφοράς στα δυναμικά συστήματα</vt:lpstr>
      <vt:lpstr>PowerPoint Presentation</vt:lpstr>
      <vt:lpstr>Παράδειγμα δυναμικού συστήματος</vt:lpstr>
      <vt:lpstr>PowerPoint Presentation</vt:lpstr>
      <vt:lpstr>Ορισμός MPUM</vt:lpstr>
      <vt:lpstr>Αλγόριθμοι Υπολογισμού του MPUM </vt:lpstr>
      <vt:lpstr>Χρονικά-Αναδρομικός Υπολογισμός του MPUM</vt:lpstr>
      <vt:lpstr>Χρονικά-Αναδρομικός Υπολογισμός του MPUM</vt:lpstr>
      <vt:lpstr>Ακολουθία Fibonacci</vt:lpstr>
      <vt:lpstr>Ακολουθία Fibonacci στο Matlab </vt:lpstr>
      <vt:lpstr>Παράδειγμα βήμα-βήμα: Το MPUM της ακολουθίας Fibonacci</vt:lpstr>
      <vt:lpstr>PowerPoint Presentation</vt:lpstr>
      <vt:lpstr>Η διαδικασία αυτή επαναλαμβάνεται 8 φορές όσοι και οι αριθμοί Fibonacci που επιλέξαμε να πάρουμε </vt:lpstr>
      <vt:lpstr>Δεύτερη μέθοδος υπολογισμού του MPUM</vt:lpstr>
      <vt:lpstr>Δεύτερη μέθοδος υπολογισμού του MPUM</vt:lpstr>
      <vt:lpstr>Παράδειγμα βήμα-βήμα</vt:lpstr>
      <vt:lpstr>PowerPoint Presentation</vt:lpstr>
      <vt:lpstr>PowerPoint Presentation</vt:lpstr>
      <vt:lpstr>PowerPoint Presentation</vt:lpstr>
      <vt:lpstr>PowerPoint Presentation</vt:lpstr>
      <vt:lpstr>Παράδειγμα στο λογισμικό Maxima</vt:lpstr>
      <vt:lpstr>Ευχαριστώ για την προσοχή σας!!! Καλές Γιορτές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Αριστοτέλειο Πανεπιστήμιο Θεσσαλονίκης  Σχολή Θετικών Επιστημών Τμήμα Μαθηματικών</dc:title>
  <dc:creator>Ολγα Καλειακη</dc:creator>
  <cp:lastModifiedBy>Ολγα Καλειακη</cp:lastModifiedBy>
  <cp:revision>42</cp:revision>
  <dcterms:created xsi:type="dcterms:W3CDTF">2012-12-15T21:59:07Z</dcterms:created>
  <dcterms:modified xsi:type="dcterms:W3CDTF">2012-12-17T01:39:49Z</dcterms:modified>
</cp:coreProperties>
</file>