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30"/>
  </p:notesMasterIdLst>
  <p:sldIdLst>
    <p:sldId id="256" r:id="rId2"/>
    <p:sldId id="294" r:id="rId3"/>
    <p:sldId id="257" r:id="rId4"/>
    <p:sldId id="296" r:id="rId5"/>
    <p:sldId id="297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08" autoAdjust="0"/>
    <p:restoredTop sz="94660" autoAdjust="0"/>
  </p:normalViewPr>
  <p:slideViewPr>
    <p:cSldViewPr>
      <p:cViewPr>
        <p:scale>
          <a:sx n="100" d="100"/>
          <a:sy n="100" d="100"/>
        </p:scale>
        <p:origin x="-58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12.wmf"/><Relationship Id="rId7" Type="http://schemas.openxmlformats.org/officeDocument/2006/relationships/image" Target="../media/image26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B07147-681A-46F8-BB8D-50165D52B360}" type="datetimeFigureOut">
              <a:rPr lang="el-GR"/>
              <a:pPr>
                <a:defRPr/>
              </a:pPr>
              <a:t>24/6/2012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3617264-48BD-4C87-88D4-59AEA07338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E05677-C49A-4AF5-B3A3-3457BAE017D1}" type="slidenum">
              <a:rPr lang="el-GR" smtClean="0"/>
              <a:pPr/>
              <a:t>1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E43BC3-FCB2-433E-BA89-90B94752ADEF}" type="slidenum">
              <a:rPr lang="el-GR" smtClean="0"/>
              <a:pPr/>
              <a:t>5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84A2A-2982-4216-A25D-197C353BC5F0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F9790-FBD8-4F60-808E-9742529E721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60C4A-A305-4E9F-8A01-3BBD9AAC12F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3BD53-61CB-43AC-B4B3-E6251C0D051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946B4-5E08-4865-B09C-A41911A7C13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6A155-540D-4180-9709-CE6B7EF02E50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E749A-6DBB-4BC9-B977-DCBEDAF73B30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5EFDE-54B4-4078-8AE1-618C129EC5F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E5D91-C97D-4070-86EB-19A8095B24A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7912D-B08E-4D86-9968-0D67054AC4CA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36B81-23B1-4871-9166-6F09D93A15B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704C168-472C-47D6-BAB8-8E506987F15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C40147D-5D06-4EA8-B54A-B3C43ECC50CA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oleObject" Target="../embeddings/oleObject30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oleObject" Target="../embeddings/oleObject31.bin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sz="2400" i="1" dirty="0" smtClean="0">
                <a:solidFill>
                  <a:schemeClr val="bg1"/>
                </a:solidFill>
              </a:rPr>
              <a:t>ΔΙΑΚΡΙΤΟΠΟΙΗΣΗ ΙΔΙΟΜΟΡΦΩΝ ΣΥΣΤΗΜΑΤΩΝ  και </a:t>
            </a:r>
            <a:br>
              <a:rPr lang="el-GR" sz="2400" i="1" dirty="0" smtClean="0">
                <a:solidFill>
                  <a:schemeClr val="bg1"/>
                </a:solidFill>
              </a:rPr>
            </a:br>
            <a:r>
              <a:rPr lang="el-GR" sz="2400" i="1" dirty="0" smtClean="0">
                <a:solidFill>
                  <a:schemeClr val="bg1"/>
                </a:solidFill>
              </a:rPr>
              <a:t>ΕΚΤΙΜΗΣΗ ΣΦΑΛΜΑΤΟΣ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l-GR" sz="2000" i="1" dirty="0" smtClean="0"/>
              <a:t>ΜΕΤΑΠΤΥΧΙΑΚΗ  ΔΙΠΛΩΜΑΤΙΚΗ ΕΡΓΑΣΙΑ</a:t>
            </a:r>
          </a:p>
          <a:p>
            <a:pPr eaLnBrk="1" hangingPunct="1"/>
            <a:r>
              <a:rPr lang="el-GR" sz="2000" i="1" dirty="0" smtClean="0"/>
              <a:t>ΡΑΛΛΗΣ Ι.ΚΑΡΑΜΙΧΑΛΗΣ</a:t>
            </a:r>
          </a:p>
          <a:p>
            <a:pPr eaLnBrk="1" hangingPunct="1"/>
            <a:r>
              <a:rPr lang="el-GR" sz="2000" dirty="0" smtClean="0"/>
              <a:t>ΕΠΙΒΛΕΠΩΝ ΚΑΘΗΓΗΤΗΣ</a:t>
            </a:r>
          </a:p>
          <a:p>
            <a:pPr eaLnBrk="1" hangingPunct="1"/>
            <a:r>
              <a:rPr lang="el-GR" sz="2000" dirty="0" smtClean="0"/>
              <a:t>ΑΝ.ΚΑΘ. ΝΙΚΟΛΑΣ ΚΑΡΑΜΠΕΤΑΚΗΣ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b="1" dirty="0" smtClean="0"/>
              <a:t>ΔΙΑΚΡΙΤΟΠΟΙΗΜΕΝΗ ΛΥΣΗ ΤΟΥ ΣΥΝΕΧΟΥΣ ΣΥΣΤΗΜΑΤΟΣ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799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1800" dirty="0" err="1" smtClean="0">
                <a:latin typeface="Arial" pitchFamily="34" charset="0"/>
                <a:cs typeface="Arial" pitchFamily="34" charset="0"/>
              </a:rPr>
              <a:t>Απο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τη συνεχης λυση του συστηματος μας, θετοντας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t=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κΤ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και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t=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(κ+1)Τ και</a:t>
            </a:r>
          </a:p>
          <a:p>
            <a:pPr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χρησιμοποιωντας για ευκολία το συμβολισμό                  , έχουμε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4756150" y="2397125"/>
          <a:ext cx="114300" cy="177800"/>
        </p:xfrm>
        <a:graphic>
          <a:graphicData uri="http://schemas.openxmlformats.org/presentationml/2006/ole">
            <p:oleObj spid="_x0000_s84994" name="Equation" r:id="rId3" imgW="114120" imgH="177480" progId="Equation.DSMT4">
              <p:embed/>
            </p:oleObj>
          </a:graphicData>
        </a:graphic>
      </p:graphicFrame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348880"/>
            <a:ext cx="1009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852936"/>
            <a:ext cx="63055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861048"/>
            <a:ext cx="7762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39552" y="3429000"/>
            <a:ext cx="481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sz="1800" dirty="0" smtClean="0"/>
              <a:t>και</a:t>
            </a: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83568" y="4509120"/>
            <a:ext cx="6947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sz="1800" dirty="0" smtClean="0"/>
              <a:t>Όμως για τον πινακα Φ</a:t>
            </a:r>
            <a:r>
              <a:rPr lang="en-US" sz="1800" dirty="0" smtClean="0"/>
              <a:t> </a:t>
            </a:r>
            <a:r>
              <a:rPr lang="el-GR" sz="1800" dirty="0" smtClean="0"/>
              <a:t>ισχύει οτι                                             γιατι,</a:t>
            </a:r>
            <a:endParaRPr lang="en-US" sz="1800" dirty="0"/>
          </a:p>
        </p:txBody>
      </p:sp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4581128"/>
            <a:ext cx="26860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4941168"/>
            <a:ext cx="51435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b="1" dirty="0" smtClean="0"/>
              <a:t>ΔΙΑΚΡΙΤΟΠΟΙΗΜΕΝΗ ΛΥΣΗ ΤΟΥ ΣΥΝΕΧΟΥΣ ΣΥΣΤΗΜΑΤΟΣ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367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και                            γιατι δεδομενου οτι                         και θέτοντας 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4756150" y="2397125"/>
          <a:ext cx="114300" cy="177800"/>
        </p:xfrm>
        <a:graphic>
          <a:graphicData uri="http://schemas.openxmlformats.org/presentationml/2006/ole">
            <p:oleObj spid="_x0000_s86018" name="Equation" r:id="rId3" imgW="114120" imgH="177480" progId="Equation.DSMT4">
              <p:embed/>
            </p:oleObj>
          </a:graphicData>
        </a:graphic>
      </p:graphicFrame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060848"/>
            <a:ext cx="1609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060848"/>
            <a:ext cx="14573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1916832"/>
            <a:ext cx="1181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2420888"/>
            <a:ext cx="30765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3068960"/>
            <a:ext cx="5467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467544" y="2492896"/>
            <a:ext cx="489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sz="1800" dirty="0" smtClean="0"/>
              <a:t>εχουμε                                                     ,οπου</a:t>
            </a:r>
            <a:endParaRPr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6156176" y="3068960"/>
            <a:ext cx="787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sz="1800" dirty="0" smtClean="0"/>
              <a:t>οπότε</a:t>
            </a:r>
          </a:p>
        </p:txBody>
      </p:sp>
      <p:pic>
        <p:nvPicPr>
          <p:cNvPr id="8602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3573016"/>
            <a:ext cx="65341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39552" y="4653136"/>
            <a:ext cx="1327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sz="1800" dirty="0" smtClean="0"/>
              <a:t>Επομένως,</a:t>
            </a:r>
          </a:p>
        </p:txBody>
      </p:sp>
      <p:pic>
        <p:nvPicPr>
          <p:cNvPr id="8602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5013176"/>
            <a:ext cx="72199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b="1" dirty="0" smtClean="0"/>
              <a:t>ΔΙΑΚΡΙΤΟΠΟΙΗΜΕΝΗ ΛΥΣΗ ΤΟΥ ΣΥΝΕΧΟΥΣ ΣΥΣΤΗΜΑΤΟΣ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8229600" cy="367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και άρα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7162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348880"/>
            <a:ext cx="7620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539552" y="2420888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sz="1800" dirty="0" smtClean="0"/>
              <a:t>Όμως,</a:t>
            </a:r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>
            <a:off x="611560" y="4581128"/>
            <a:ext cx="4472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sz="1800" dirty="0" smtClean="0"/>
              <a:t>και ετσι παίρνουμε την αναδρομικη σχεση</a:t>
            </a:r>
            <a:endParaRPr lang="en-US" sz="1800" dirty="0"/>
          </a:p>
        </p:txBody>
      </p:sp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013176"/>
            <a:ext cx="6934200" cy="11906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b="1" dirty="0" smtClean="0"/>
              <a:t>ΔΙΑΚΡΙΤΟΠΟΙΗΜΕΝΗ ΛΥΣΗ ΤΟΥ ΣΥΝΕΧΟΥΣ ΣΥΣΤΗΜΑΤΟΣ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539552" y="2060848"/>
            <a:ext cx="863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sz="1800" dirty="0" smtClean="0"/>
              <a:t>Απο την αναδρομικη σχεση, με επαγωγη παιρνουμε τον ακολουθο αναλυτικο τυπο</a:t>
            </a:r>
            <a:r>
              <a:rPr lang="en-US" sz="1800" dirty="0" smtClean="0"/>
              <a:t>:</a:t>
            </a:r>
            <a:endParaRPr lang="en-US" sz="1800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7400925" cy="1295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39552" y="4005064"/>
            <a:ext cx="8163004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sz="1800" dirty="0" smtClean="0"/>
              <a:t>Τέλος, στην τελευταια σχεση μπορουμε να προσεγγισουμε και τις </a:t>
            </a:r>
            <a:r>
              <a:rPr lang="en-US" sz="1800" dirty="0" err="1" smtClean="0"/>
              <a:t>i</a:t>
            </a:r>
            <a:r>
              <a:rPr lang="el-GR" sz="1800" dirty="0" smtClean="0"/>
              <a:t>-στης ταξης </a:t>
            </a:r>
          </a:p>
          <a:p>
            <a:pPr>
              <a:buNone/>
            </a:pPr>
            <a:r>
              <a:rPr lang="el-GR" sz="1800" dirty="0" smtClean="0"/>
              <a:t>παραγωγους με </a:t>
            </a:r>
            <a:r>
              <a:rPr lang="en-US" sz="1800" dirty="0" smtClean="0"/>
              <a:t>Euler </a:t>
            </a:r>
            <a:r>
              <a:rPr lang="el-GR" sz="1800" dirty="0" smtClean="0"/>
              <a:t>διαφορες,</a:t>
            </a:r>
            <a:endParaRPr lang="en-US" sz="1800" dirty="0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229200"/>
            <a:ext cx="2647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779912" y="5301208"/>
            <a:ext cx="942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sz="1800" dirty="0" smtClean="0"/>
              <a:t>δηλαδη</a:t>
            </a:r>
          </a:p>
        </p:txBody>
      </p:sp>
      <p:pic>
        <p:nvPicPr>
          <p:cNvPr id="880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229200"/>
            <a:ext cx="22383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b="1" dirty="0" smtClean="0"/>
              <a:t>ΔΙΑΚΡΙΤΟΠΟΙΗΜΕΝΗ ΛΥΣΗ ΤΟΥ ΣΥΝΕΧΟΥΣ ΣΥΣΤΗΜΑΤΟΣ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539552" y="2060848"/>
            <a:ext cx="525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sz="1800" dirty="0" smtClean="0"/>
              <a:t>Και ετσι να παρουμε το πλήρως διακριτό μοντέλο</a:t>
            </a:r>
            <a:r>
              <a:rPr lang="en-US" sz="1800" dirty="0" smtClean="0"/>
              <a:t>:</a:t>
            </a:r>
            <a:endParaRPr lang="en-US" sz="1800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08920"/>
            <a:ext cx="4895850" cy="19335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b="1" dirty="0" smtClean="0"/>
              <a:t>ΣΦΑΛΜΑ ΠΡΟΣΕΓΓΙΣΗΣ ΚΑΙ ΑΝΩ ΦΡΑΓΜΑ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539552" y="2060848"/>
            <a:ext cx="7908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sz="1800" dirty="0" smtClean="0"/>
              <a:t>Σχηματ</a:t>
            </a:r>
            <a:r>
              <a:rPr lang="el-GR" sz="1800" dirty="0" smtClean="0"/>
              <a:t>ί</a:t>
            </a:r>
            <a:r>
              <a:rPr lang="el-GR" sz="1800" dirty="0" smtClean="0"/>
              <a:t>ζουμε </a:t>
            </a:r>
            <a:r>
              <a:rPr lang="el-GR" sz="1800" dirty="0" smtClean="0"/>
              <a:t>τη διαφορα μεταξυ συνεχους και διακριτης λυσης και εχουμε</a:t>
            </a:r>
            <a:r>
              <a:rPr lang="en-US" sz="1800" dirty="0" smtClean="0"/>
              <a:t>:</a:t>
            </a:r>
            <a:endParaRPr lang="en-US" sz="1800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78676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b="1" dirty="0" smtClean="0"/>
              <a:t>ΣΦΑΛΜΑ ΠΡΟΣΕΓΓΙΣΗΣ ΚΑΙ ΑΝΩ ΦΡΑΓΜΑ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539552" y="2060848"/>
            <a:ext cx="1866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sz="1800" dirty="0" smtClean="0"/>
              <a:t>Θετουμε </a:t>
            </a:r>
            <a:r>
              <a:rPr lang="en-US" sz="1800" dirty="0" smtClean="0"/>
              <a:t>s=</a:t>
            </a:r>
            <a:r>
              <a:rPr lang="en-US" sz="1800" dirty="0" err="1" smtClean="0"/>
              <a:t>jT</a:t>
            </a:r>
            <a:r>
              <a:rPr lang="el-GR" sz="1800" dirty="0" smtClean="0"/>
              <a:t>+λ</a:t>
            </a:r>
            <a:r>
              <a:rPr lang="en-US" sz="1800" dirty="0" smtClean="0"/>
              <a:t>:</a:t>
            </a:r>
            <a:endParaRPr lang="en-US" sz="1800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78295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1560" y="3789040"/>
            <a:ext cx="1879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sz="1800" dirty="0" smtClean="0"/>
              <a:t>Και τωρα </a:t>
            </a:r>
            <a:r>
              <a:rPr lang="en-US" sz="1800" dirty="0" err="1" smtClean="0"/>
              <a:t>i</a:t>
            </a:r>
            <a:r>
              <a:rPr lang="en-US" sz="1800" dirty="0" smtClean="0"/>
              <a:t>=k-j-1:</a:t>
            </a:r>
            <a:endParaRPr lang="en-US" sz="1800" dirty="0"/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93096"/>
            <a:ext cx="7915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b="1" dirty="0" smtClean="0"/>
              <a:t>ΣΦΑΛΜΑ ΠΡΟΣΕΓΓΙΣΗΣ ΚΑΙ ΑΝΩ ΦΡΑΓΜΑ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00729"/>
            <a:ext cx="7416824" cy="525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b="1" dirty="0" smtClean="0"/>
              <a:t>ΣΦΑΛΜΑ ΠΡΟΣΕΓΓΙΣΗΣ ΚΑΙ ΑΝΩ ΦΡΑΓΜΑ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39552" y="2060848"/>
            <a:ext cx="942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sz="1800" dirty="0" smtClean="0"/>
              <a:t>δηλαδη</a:t>
            </a:r>
            <a:endParaRPr lang="en-US" sz="1800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72199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9552" y="3933056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sz="1800" dirty="0" smtClean="0"/>
              <a:t>και αρα</a:t>
            </a:r>
            <a:endParaRPr lang="en-US" sz="1800" dirty="0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65104"/>
            <a:ext cx="82105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157192"/>
            <a:ext cx="55340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b="1" dirty="0" smtClean="0"/>
              <a:t>ΣΦΑΛΜΑ ΠΡΟΣΕΓΓΙΣΗΣ ΚΑΙ ΑΝΩ ΦΡΑΓΜΑ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39552" y="2060848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sz="1800" dirty="0" smtClean="0"/>
              <a:t>Ομως ισχυει</a:t>
            </a:r>
            <a:r>
              <a:rPr lang="en-US" sz="1800" dirty="0" smtClean="0"/>
              <a:t>:</a:t>
            </a:r>
            <a:endParaRPr lang="en-US" sz="1800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44824"/>
            <a:ext cx="39433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9552" y="2924944"/>
            <a:ext cx="481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sz="1800" dirty="0" smtClean="0"/>
              <a:t>και</a:t>
            </a:r>
            <a:endParaRPr lang="en-US" sz="1800" dirty="0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08920"/>
            <a:ext cx="65627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39552" y="3717032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sz="1800" dirty="0" smtClean="0"/>
              <a:t>Επισης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645024"/>
            <a:ext cx="7038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39552" y="4293096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sz="1800" dirty="0" smtClean="0"/>
              <a:t>και αρα</a:t>
            </a:r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581128"/>
            <a:ext cx="8105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39552" y="5229200"/>
            <a:ext cx="1997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sz="1800" dirty="0" smtClean="0"/>
              <a:t>και εντελως ομοια</a:t>
            </a:r>
          </a:p>
        </p:txBody>
      </p:sp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5589240"/>
            <a:ext cx="8153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250000"/>
              </a:lnSpc>
              <a:buFont typeface="Wingdings" pitchFamily="2" charset="2"/>
              <a:buChar char="Ø"/>
            </a:pPr>
            <a:r>
              <a:rPr lang="el-GR" sz="1800" b="1" dirty="0" smtClean="0"/>
              <a:t>Εισαγωγικά</a:t>
            </a:r>
          </a:p>
          <a:p>
            <a:pPr eaLnBrk="1" hangingPunct="1">
              <a:lnSpc>
                <a:spcPct val="250000"/>
              </a:lnSpc>
              <a:buFont typeface="Wingdings" pitchFamily="2" charset="2"/>
              <a:buChar char="Ø"/>
            </a:pPr>
            <a:r>
              <a:rPr lang="el-GR" sz="1800" b="1" dirty="0" smtClean="0"/>
              <a:t>Διακριτοποιημένη Λύση του Συνεχούς Συστήματος</a:t>
            </a:r>
          </a:p>
          <a:p>
            <a:pPr eaLnBrk="1" hangingPunct="1">
              <a:lnSpc>
                <a:spcPct val="250000"/>
              </a:lnSpc>
              <a:buFont typeface="Wingdings" pitchFamily="2" charset="2"/>
              <a:buChar char="Ø"/>
            </a:pPr>
            <a:r>
              <a:rPr lang="el-GR" sz="1800" b="1" dirty="0" smtClean="0"/>
              <a:t>Σφάλμα Προσέγγισης και Ανω Φράγμα</a:t>
            </a:r>
          </a:p>
          <a:p>
            <a:pPr eaLnBrk="1" hangingPunct="1">
              <a:lnSpc>
                <a:spcPct val="250000"/>
              </a:lnSpc>
              <a:buFont typeface="Wingdings" pitchFamily="2" charset="2"/>
              <a:buChar char="Ø"/>
            </a:pPr>
            <a:r>
              <a:rPr lang="el-GR" sz="1800" b="1" dirty="0" smtClean="0"/>
              <a:t>Επιλογή Κατάλληλης Περιόδου </a:t>
            </a:r>
            <a:r>
              <a:rPr lang="en-US" sz="1800" b="1" dirty="0" smtClean="0"/>
              <a:t>T</a:t>
            </a:r>
            <a:endParaRPr lang="el-GR" sz="1800" b="1" dirty="0" smtClean="0"/>
          </a:p>
          <a:p>
            <a:pPr eaLnBrk="1" hangingPunct="1">
              <a:lnSpc>
                <a:spcPct val="250000"/>
              </a:lnSpc>
              <a:buFont typeface="Wingdings" pitchFamily="2" charset="2"/>
              <a:buChar char="Ø"/>
            </a:pPr>
            <a:r>
              <a:rPr lang="el-GR" sz="1800" b="1" dirty="0" smtClean="0"/>
              <a:t>Αξιολόγηση Αποτελεσμάτων – Παράδειγμα</a:t>
            </a:r>
          </a:p>
          <a:p>
            <a:pPr eaLnBrk="1" hangingPunct="1">
              <a:lnSpc>
                <a:spcPct val="250000"/>
              </a:lnSpc>
              <a:buFont typeface="Wingdings" pitchFamily="2" charset="2"/>
              <a:buChar char="Ø"/>
            </a:pPr>
            <a:r>
              <a:rPr lang="el-GR" sz="1800" b="1" dirty="0" smtClean="0"/>
              <a:t>Συμπεράσματα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b="1" dirty="0" smtClean="0"/>
              <a:t>ΣΦΑΛΜΑ ΠΡΟΣΕΓΓΙΣΗΣ ΚΑΙ ΑΝΩ ΦΡΑΓΜΑ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39552" y="1988840"/>
            <a:ext cx="5620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sz="1800" dirty="0" smtClean="0"/>
              <a:t>Χρησιμοποιωντας τις σχεσεις αυτες, παιρνουμε τελικα</a:t>
            </a:r>
            <a:endParaRPr lang="en-US" sz="1800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09825"/>
            <a:ext cx="7772400" cy="2038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11560" y="4509120"/>
            <a:ext cx="663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sz="1800" dirty="0" smtClean="0"/>
              <a:t>οπου             και                 αντικαθιστωνται απο τις ποσοτητες</a:t>
            </a:r>
            <a:endParaRPr lang="en-US" sz="1800" dirty="0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509120"/>
            <a:ext cx="6762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509120"/>
            <a:ext cx="8858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869160"/>
            <a:ext cx="36861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5661248"/>
            <a:ext cx="38385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b="1" dirty="0" smtClean="0"/>
              <a:t>ΕΠΙΛΟΓΗ ΚΑΤΑΛΛΗΛΗΣ ΠΕΡΙΟΔΟΥ Τ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39552" y="1988840"/>
            <a:ext cx="5112568" cy="26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800" dirty="0" smtClean="0"/>
              <a:t>Δεδομενου οτι Τ&lt;1, εχουμε</a:t>
            </a:r>
            <a:r>
              <a:rPr lang="en-US" sz="1800" dirty="0" smtClean="0"/>
              <a:t>:</a:t>
            </a:r>
            <a:endParaRPr lang="el-GR" sz="1800" dirty="0" smtClean="0"/>
          </a:p>
          <a:p>
            <a:pPr>
              <a:buNone/>
            </a:pPr>
            <a:endParaRPr lang="el-GR" sz="1800" dirty="0" smtClean="0"/>
          </a:p>
          <a:p>
            <a:pPr>
              <a:buNone/>
            </a:pPr>
            <a:r>
              <a:rPr lang="el-GR" sz="1800" dirty="0" smtClean="0"/>
              <a:t>                                                       και</a:t>
            </a:r>
          </a:p>
          <a:p>
            <a:pPr>
              <a:buNone/>
            </a:pPr>
            <a:endParaRPr lang="el-GR" sz="1800" dirty="0" smtClean="0"/>
          </a:p>
          <a:p>
            <a:pPr>
              <a:buNone/>
            </a:pPr>
            <a:endParaRPr lang="el-GR" sz="1800" dirty="0" smtClean="0"/>
          </a:p>
          <a:p>
            <a:pPr>
              <a:buNone/>
            </a:pPr>
            <a:r>
              <a:rPr lang="el-GR" sz="1800" dirty="0" smtClean="0"/>
              <a:t>                                                                         με</a:t>
            </a:r>
          </a:p>
          <a:p>
            <a:pPr>
              <a:buNone/>
            </a:pPr>
            <a:endParaRPr lang="el-GR" sz="1800" dirty="0" smtClean="0"/>
          </a:p>
          <a:p>
            <a:pPr>
              <a:buNone/>
            </a:pPr>
            <a:r>
              <a:rPr lang="el-GR" sz="1800" dirty="0" smtClean="0"/>
              <a:t>                                              και </a:t>
            </a:r>
            <a:endParaRPr lang="en-US" sz="1800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29813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44672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93096"/>
            <a:ext cx="28384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293096"/>
            <a:ext cx="9620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365104"/>
            <a:ext cx="1181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11560" y="5013176"/>
            <a:ext cx="7344816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800" dirty="0" smtClean="0"/>
              <a:t>Επισης για 0&lt;λ&lt;Τ&lt;1 </a:t>
            </a:r>
            <a:r>
              <a:rPr lang="el-GR" sz="1800" dirty="0" smtClean="0"/>
              <a:t>εχουμε</a:t>
            </a:r>
            <a:r>
              <a:rPr lang="en-US" sz="1800" dirty="0" smtClean="0"/>
              <a:t>:</a:t>
            </a:r>
            <a:endParaRPr lang="el-GR" sz="1800" dirty="0" smtClean="0"/>
          </a:p>
          <a:p>
            <a:pPr>
              <a:buNone/>
            </a:pPr>
            <a:endParaRPr lang="el-GR" sz="1800" dirty="0" smtClean="0"/>
          </a:p>
          <a:p>
            <a:pPr>
              <a:buNone/>
            </a:pPr>
            <a:r>
              <a:rPr lang="el-GR" sz="1800" dirty="0" smtClean="0"/>
              <a:t>                                                                                      και</a:t>
            </a:r>
          </a:p>
          <a:p>
            <a:pPr>
              <a:buNone/>
            </a:pPr>
            <a:r>
              <a:rPr lang="el-GR" sz="1800" dirty="0" smtClean="0"/>
              <a:t>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el-GR" sz="1800" dirty="0" smtClean="0"/>
          </a:p>
        </p:txBody>
      </p:sp>
      <p:pic>
        <p:nvPicPr>
          <p:cNvPr id="8704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5445224"/>
            <a:ext cx="52673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b="1" dirty="0" smtClean="0"/>
              <a:t>ΕΠΙΛΟΓΗ ΚΑΤΑΛΛΗΛΗΣ ΠΕΡΙΟΔΟΥ Τ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62007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39552" y="2708920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800" dirty="0" smtClean="0"/>
              <a:t>με                                                 και </a:t>
            </a:r>
            <a:endParaRPr lang="en-US" sz="1800" dirty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80928"/>
            <a:ext cx="28479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780928"/>
            <a:ext cx="2552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39552" y="321297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800" dirty="0" smtClean="0"/>
              <a:t>Βαση αυτων των ανισοτητων, το ανω φραγμα γινεται</a:t>
            </a:r>
            <a:endParaRPr lang="en-US" sz="1800" dirty="0"/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73016"/>
            <a:ext cx="86391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611560" y="501317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800" dirty="0" smtClean="0"/>
              <a:t>Αλλα</a:t>
            </a:r>
            <a:r>
              <a:rPr lang="en-US" sz="1800" dirty="0" smtClean="0"/>
              <a:t>:</a:t>
            </a:r>
            <a:endParaRPr lang="en-US" sz="1800" dirty="0"/>
          </a:p>
        </p:txBody>
      </p:sp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5373216"/>
            <a:ext cx="22574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5445224"/>
            <a:ext cx="1981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6021288"/>
            <a:ext cx="1476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6093296"/>
            <a:ext cx="2133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5301208"/>
            <a:ext cx="16287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5301208"/>
            <a:ext cx="1095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6021288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6021288"/>
            <a:ext cx="1295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4932040" y="5445224"/>
            <a:ext cx="28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800" dirty="0" smtClean="0"/>
              <a:t>,</a:t>
            </a:r>
            <a:endParaRPr lang="en-US" sz="1800" dirty="0"/>
          </a:p>
        </p:txBody>
      </p:sp>
      <p:sp>
        <p:nvSpPr>
          <p:cNvPr id="27" name="Rectangle 26"/>
          <p:cNvSpPr/>
          <p:nvPr/>
        </p:nvSpPr>
        <p:spPr>
          <a:xfrm>
            <a:off x="4283968" y="6165304"/>
            <a:ext cx="28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800" dirty="0" smtClean="0"/>
              <a:t>,</a:t>
            </a:r>
            <a:endParaRPr lang="en-US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b="1" dirty="0" smtClean="0"/>
              <a:t>ΕΠΙΛΟΓΗ ΚΑΤΑΛΛΗΛΗΣ ΠΕΡΙΟΔΟΥ Τ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8004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912"/>
            <a:ext cx="58102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4644008" y="198884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800" dirty="0" smtClean="0"/>
              <a:t>και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7544" y="342900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800" dirty="0" smtClean="0"/>
              <a:t>Θέτοντας τώρα                              και                              παιρνουμε τελικα</a:t>
            </a:r>
            <a:r>
              <a:rPr lang="en-US" sz="1800" dirty="0" smtClean="0"/>
              <a:t>:</a:t>
            </a:r>
            <a:endParaRPr lang="el-GR" sz="1800" dirty="0" smtClean="0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501008"/>
            <a:ext cx="1581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501008"/>
            <a:ext cx="1752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005064"/>
            <a:ext cx="7639050" cy="2143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5733256"/>
            <a:ext cx="342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b="1" dirty="0" smtClean="0"/>
              <a:t>ΑΞΙΟΛΟΓΗΣΗ ΑΠΟΤΕΛΕΣΜΑΤΩΝ – ΠΑΡΑΔΕΙΓΜΑ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539552" y="191683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800" dirty="0" smtClean="0"/>
              <a:t>Ας θεωρησουμε το συστημα της μορφης                                με  </a:t>
            </a:r>
          </a:p>
        </p:txBody>
      </p:sp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733256"/>
            <a:ext cx="342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88840"/>
            <a:ext cx="1866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348880"/>
            <a:ext cx="5486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276872"/>
            <a:ext cx="11239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356992"/>
            <a:ext cx="73723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7236296" y="2564904"/>
            <a:ext cx="1044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800" dirty="0" smtClean="0"/>
              <a:t>δηλαδη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9552" y="472514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800" dirty="0" smtClean="0"/>
              <a:t>Τοτε απο την </a:t>
            </a:r>
            <a:r>
              <a:rPr lang="en-US" sz="1800" dirty="0" smtClean="0"/>
              <a:t>WCF </a:t>
            </a:r>
            <a:r>
              <a:rPr lang="el-GR" sz="1800" dirty="0" smtClean="0"/>
              <a:t>μορφή εχουμε οτι υπαρχουν πινακες </a:t>
            </a:r>
            <a:r>
              <a:rPr lang="en-US" sz="1800" dirty="0" smtClean="0"/>
              <a:t>P,Q</a:t>
            </a:r>
            <a:endParaRPr lang="el-GR" sz="1800" dirty="0" smtClean="0"/>
          </a:p>
        </p:txBody>
      </p:sp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229200"/>
            <a:ext cx="1571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5157192"/>
            <a:ext cx="15621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9912" y="551723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800" dirty="0" smtClean="0"/>
              <a:t>τ.ω</a:t>
            </a:r>
          </a:p>
        </p:txBody>
      </p:sp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5229200"/>
            <a:ext cx="18573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5157192"/>
            <a:ext cx="1828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b="1" dirty="0" smtClean="0"/>
              <a:t>ΑΞΙΟΛΟΓΗΣΗ ΑΠΟΤΕΛΕΣΜΑΤΩΝ – ΠΑΡΑΔΕΙΓΜΑ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539552" y="1916832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800" dirty="0" smtClean="0"/>
              <a:t>Για το συστημα αυτο, εχουμε</a:t>
            </a:r>
            <a:r>
              <a:rPr lang="en-US" sz="1800" dirty="0" smtClean="0"/>
              <a:t> p=q=2=p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, n=1 </a:t>
            </a:r>
            <a:r>
              <a:rPr lang="el-GR" sz="1800" dirty="0" smtClean="0"/>
              <a:t>και ε</a:t>
            </a:r>
            <a:r>
              <a:rPr lang="el-GR" sz="1800" baseline="-25000" dirty="0" smtClean="0"/>
              <a:t>0</a:t>
            </a:r>
            <a:r>
              <a:rPr lang="el-GR" sz="1800" dirty="0" smtClean="0"/>
              <a:t>=</a:t>
            </a:r>
            <a:r>
              <a:rPr lang="en-US" sz="1800" dirty="0" smtClean="0"/>
              <a:t>e.</a:t>
            </a:r>
            <a:r>
              <a:rPr lang="el-GR" sz="1800" dirty="0" smtClean="0"/>
              <a:t>Υποθετουμε επισης</a:t>
            </a:r>
            <a:r>
              <a:rPr lang="en-US" sz="1800" dirty="0" smtClean="0"/>
              <a:t>,</a:t>
            </a:r>
            <a:r>
              <a:rPr lang="el-GR" sz="1800" dirty="0" smtClean="0"/>
              <a:t> οτι </a:t>
            </a:r>
          </a:p>
          <a:p>
            <a:pPr>
              <a:buNone/>
            </a:pPr>
            <a:r>
              <a:rPr lang="en-US" sz="1800" dirty="0" smtClean="0"/>
              <a:t>u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=max[</a:t>
            </a:r>
            <a:r>
              <a:rPr lang="en-US" sz="1800" dirty="0" err="1" smtClean="0"/>
              <a:t>u</a:t>
            </a:r>
            <a:r>
              <a:rPr lang="en-US" sz="1800" baseline="-25000" dirty="0" err="1" smtClean="0"/>
              <a:t>j</a:t>
            </a:r>
            <a:r>
              <a:rPr lang="en-US" sz="1800" dirty="0" smtClean="0"/>
              <a:t>]=1 </a:t>
            </a:r>
            <a:r>
              <a:rPr lang="el-GR" sz="1800" dirty="0" smtClean="0"/>
              <a:t>και </a:t>
            </a:r>
            <a:r>
              <a:rPr lang="en-US" sz="1800" dirty="0" smtClean="0"/>
              <a:t>u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=max[u</a:t>
            </a:r>
            <a:r>
              <a:rPr lang="en-US" sz="1800" baseline="-25000" dirty="0" smtClean="0"/>
              <a:t>j+1</a:t>
            </a:r>
            <a:r>
              <a:rPr lang="en-US" sz="1800" dirty="0" smtClean="0"/>
              <a:t>]=1</a:t>
            </a:r>
            <a:r>
              <a:rPr lang="el-GR" sz="1800" dirty="0" smtClean="0"/>
              <a:t>. Επιπλεον</a:t>
            </a:r>
            <a:r>
              <a:rPr lang="en-US" sz="1800" dirty="0" smtClean="0"/>
              <a:t> </a:t>
            </a:r>
            <a:endParaRPr lang="el-GR" sz="1800" dirty="0" smtClean="0"/>
          </a:p>
          <a:p>
            <a:pPr>
              <a:buNone/>
            </a:pPr>
            <a:endParaRPr lang="el-GR" sz="1800" dirty="0" smtClean="0"/>
          </a:p>
          <a:p>
            <a:pPr>
              <a:buNone/>
            </a:pPr>
            <a:r>
              <a:rPr lang="el-GR" sz="1800" dirty="0" smtClean="0"/>
              <a:t>                                             και                                                 , επομενως</a:t>
            </a:r>
          </a:p>
          <a:p>
            <a:pPr>
              <a:buNone/>
            </a:pPr>
            <a:endParaRPr lang="el-GR" sz="1800" dirty="0" smtClean="0"/>
          </a:p>
          <a:p>
            <a:pPr>
              <a:buNone/>
            </a:pPr>
            <a:endParaRPr lang="el-GR" sz="1800" dirty="0" smtClean="0"/>
          </a:p>
        </p:txBody>
      </p:sp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733256"/>
            <a:ext cx="342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26003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564904"/>
            <a:ext cx="2857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645024"/>
            <a:ext cx="5743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645024"/>
            <a:ext cx="771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3645024"/>
            <a:ext cx="9620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23528" y="4149080"/>
            <a:ext cx="8568952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800" dirty="0" smtClean="0"/>
              <a:t>Αν τωρα θελουμε το σφαλμα μεταξυ της συνεχους λυσης και της διακριτοποιημενης </a:t>
            </a:r>
          </a:p>
          <a:p>
            <a:pPr>
              <a:buNone/>
            </a:pPr>
            <a:r>
              <a:rPr lang="el-GR" sz="1800" dirty="0" smtClean="0"/>
              <a:t>να μην υπερβαινει πχ το </a:t>
            </a:r>
            <a:r>
              <a:rPr lang="en-US" sz="1800" dirty="0" smtClean="0"/>
              <a:t>10</a:t>
            </a:r>
            <a:r>
              <a:rPr lang="en-US" sz="1800" baseline="30000" dirty="0" smtClean="0"/>
              <a:t>-1</a:t>
            </a:r>
            <a:r>
              <a:rPr lang="el-GR" sz="1800" dirty="0" smtClean="0"/>
              <a:t>, αντικαθιστώντας ολα τα μεγεθη, παιρνουμε</a:t>
            </a:r>
          </a:p>
          <a:p>
            <a:pPr>
              <a:buNone/>
            </a:pPr>
            <a:endParaRPr lang="el-GR" sz="1800" dirty="0" smtClean="0"/>
          </a:p>
          <a:p>
            <a:pPr>
              <a:buNone/>
            </a:pPr>
            <a:r>
              <a:rPr lang="el-GR" sz="1800" dirty="0" smtClean="0"/>
              <a:t>                                                  και λυνοντας εχουμε</a:t>
            </a:r>
          </a:p>
          <a:p>
            <a:pPr>
              <a:buNone/>
            </a:pPr>
            <a:r>
              <a:rPr lang="el-GR" sz="1800" dirty="0" smtClean="0"/>
              <a:t>                                                                         </a:t>
            </a:r>
          </a:p>
        </p:txBody>
      </p:sp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5085184"/>
            <a:ext cx="28860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5157192"/>
            <a:ext cx="1771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395536" y="566124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800" dirty="0" smtClean="0"/>
              <a:t>Με αυτο τον τροπο, θετοντας εναν περιορισμο για το μεγιστο επιτρεπομενο </a:t>
            </a:r>
            <a:r>
              <a:rPr lang="el-GR" sz="1800" dirty="0" err="1" smtClean="0"/>
              <a:t>σφαλμα</a:t>
            </a:r>
            <a:r>
              <a:rPr lang="el-GR" sz="1800" dirty="0" smtClean="0"/>
              <a:t> στη διαδικασια διακριτοποιησης, μπορουμε να υπολογισουμε καταλληλη περιοδο δειγματοληψιας που να ικανοποιει τους περιορισμους μας.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b="1" dirty="0" smtClean="0"/>
              <a:t>ΑΞΙΟΛΟΓΗΣΗ ΑΠΟΤΕΛΕΣΜΑΤΩΝ – ΠΑΡΑΔΕΙΓΜΑ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539552" y="191683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800" dirty="0" smtClean="0"/>
              <a:t>Τελος, συγκρινουμε το φραγμα με το ηδη γνωστο φραγμα </a:t>
            </a:r>
            <a:r>
              <a:rPr lang="el-GR" sz="1800" dirty="0" err="1" smtClean="0"/>
              <a:t>απο</a:t>
            </a:r>
            <a:r>
              <a:rPr lang="el-GR" sz="1800" dirty="0" smtClean="0"/>
              <a:t> τη βιβλιογραφια</a:t>
            </a:r>
          </a:p>
        </p:txBody>
      </p:sp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733256"/>
            <a:ext cx="342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492896"/>
            <a:ext cx="48958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39552" y="292494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800" dirty="0" smtClean="0"/>
              <a:t>Στους ακολουθους πινακες </a:t>
            </a:r>
            <a:r>
              <a:rPr lang="el-GR" sz="1800" dirty="0" err="1" smtClean="0"/>
              <a:t>βλεπουμε</a:t>
            </a:r>
            <a:r>
              <a:rPr lang="el-GR" sz="1800" dirty="0" smtClean="0"/>
              <a:t> τη συγκριση αυτη για Τ=10</a:t>
            </a:r>
            <a:r>
              <a:rPr lang="el-GR" sz="1800" baseline="30000" dirty="0" smtClean="0"/>
              <a:t>-6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28289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429000"/>
            <a:ext cx="27908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429000"/>
            <a:ext cx="28384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395536" y="544522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800" dirty="0" smtClean="0"/>
              <a:t>Βλεπουμε λοιπον οτι για κ≥2 το καινουργιο φραγμα ειναι καλυτερο του ηδη γνωστου φραγματος.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b="1" dirty="0" smtClean="0"/>
              <a:t>ΣΥΜΠΕΡΑΣΜΑΤΑ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251520" y="1916833"/>
            <a:ext cx="8784976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800" dirty="0" smtClean="0"/>
              <a:t>Με </a:t>
            </a:r>
            <a:r>
              <a:rPr lang="el-GR" sz="1800" dirty="0" err="1" smtClean="0"/>
              <a:t>αυτη</a:t>
            </a:r>
            <a:r>
              <a:rPr lang="el-GR" sz="1800" dirty="0" smtClean="0"/>
              <a:t> τη διαδικασια της διακριτοποιησης και χρησιμοποιώντας </a:t>
            </a:r>
            <a:r>
              <a:rPr lang="en-US" sz="1800" dirty="0" smtClean="0"/>
              <a:t>FOH</a:t>
            </a:r>
            <a:r>
              <a:rPr lang="el-GR" sz="1800" dirty="0" smtClean="0"/>
              <a:t> για τη διακριτοποιηση της συναρτησης εισοδου </a:t>
            </a:r>
            <a:r>
              <a:rPr lang="en-US" sz="1800" dirty="0" smtClean="0"/>
              <a:t>u(t)</a:t>
            </a:r>
            <a:r>
              <a:rPr lang="el-GR" sz="1800" dirty="0" smtClean="0"/>
              <a:t> προκύπτουν δύο χρησιμα συμπεράσματα.</a:t>
            </a:r>
          </a:p>
          <a:p>
            <a:pPr>
              <a:buNone/>
            </a:pPr>
            <a:endParaRPr lang="el-GR" sz="1800" dirty="0" smtClean="0"/>
          </a:p>
          <a:p>
            <a:pPr>
              <a:buClr>
                <a:srgbClr val="FF0000"/>
              </a:buClr>
              <a:buSzPct val="200000"/>
              <a:buFont typeface="Wingdings" pitchFamily="2" charset="2"/>
              <a:buChar char="§"/>
            </a:pPr>
            <a:r>
              <a:rPr lang="el-GR" sz="1800" dirty="0" smtClean="0"/>
              <a:t> Μας επιτρεπει να προσδιορισουμε καταλληλα την τιμη της περιοδου δειγματοληψιας Τ ωστε το ανω φραγμα μεταξυ συνεχους και διακριτης λυσης να μην υπερβαινει μια δοθεισα τιμη.</a:t>
            </a:r>
          </a:p>
          <a:p>
            <a:pPr>
              <a:buClr>
                <a:srgbClr val="FF0000"/>
              </a:buClr>
              <a:buSzPct val="200000"/>
              <a:buNone/>
            </a:pPr>
            <a:endParaRPr lang="el-GR" sz="1800" dirty="0" smtClean="0"/>
          </a:p>
          <a:p>
            <a:pPr>
              <a:buClr>
                <a:srgbClr val="FF0000"/>
              </a:buClr>
              <a:buSzPct val="200000"/>
              <a:buFont typeface="Wingdings" pitchFamily="2" charset="2"/>
              <a:buChar char="§"/>
            </a:pPr>
            <a:r>
              <a:rPr lang="el-GR" sz="1800" dirty="0" smtClean="0"/>
              <a:t> Μας παρεχει εναν καινουργιο τυπο για το ανω φραγμα του σφαλματος της διακριτοποιησης το οποιο συγκρινομενο με το ηδη γνωστο (το οποιο χρησιμοποιει </a:t>
            </a:r>
            <a:r>
              <a:rPr lang="en-US" sz="1800" dirty="0" smtClean="0"/>
              <a:t>ZOH</a:t>
            </a:r>
            <a:r>
              <a:rPr lang="el-GR" sz="1800" dirty="0" smtClean="0"/>
              <a:t>), δινει καλυτερα αποτελεσματα.</a:t>
            </a:r>
          </a:p>
          <a:p>
            <a:pPr>
              <a:buNone/>
            </a:pPr>
            <a:endParaRPr lang="el-GR" sz="1800" dirty="0" smtClean="0"/>
          </a:p>
          <a:p>
            <a:pPr>
              <a:buNone/>
            </a:pPr>
            <a:r>
              <a:rPr lang="el-GR" sz="1800" dirty="0" smtClean="0"/>
              <a:t>Πρεπει να σημειωθει επισης οτι προσομειωσεις εχουν δειξει οτι το πραγματικο λαθος ειναι πολυ μικροτερο, παρολο που το θεωρητικο σφαλμα δειχνει να μεγαλωνει πολυ γρηγορα.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b="1" dirty="0" smtClean="0"/>
              <a:t>ΒΙΒΛΙΟΓΡΑΦΙΑ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1343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47750"/>
          </a:xfrm>
          <a:noFill/>
        </p:spPr>
        <p:txBody>
          <a:bodyPr/>
          <a:lstStyle/>
          <a:p>
            <a:pPr algn="ctr" eaLnBrk="1" hangingPunct="1"/>
            <a:r>
              <a:rPr lang="el-GR" sz="2000" b="1" smtClean="0"/>
              <a:t>ΕΙΣΑΓΩΓΙΚΑ</a:t>
            </a:r>
            <a:endParaRPr lang="el-GR" sz="18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628775"/>
            <a:ext cx="882015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1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1800" b="1" dirty="0" smtClean="0"/>
              <a:t>Διακριτοποιηση (Τι είναι, γιατί την κάνουμε και πού χρησιμεύει.)</a:t>
            </a:r>
            <a:endParaRPr lang="el-GR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1800" dirty="0" smtClean="0"/>
              <a:t>	Διακριτοποίηση είναι η διαδικασία με την οποία μετατρέπουμε συνεχή μοντέλα/εξισώσεις σε αντίστοιχα διακριτά.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1800" dirty="0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1800" dirty="0" smtClean="0"/>
              <a:t>	Η διακριτοποίηση είναι συνήθως το πρώτο βήμα μετατροπής των συνεχων μοντέλων ώστε να μπορούν να αποθηκευτούν και να ειναι κατάλληλα για αριθμητικούς υπολογισμούς με τη βοήθεια ψηφιακών μέσων (Η/Υ).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47750"/>
          </a:xfrm>
          <a:noFill/>
        </p:spPr>
        <p:txBody>
          <a:bodyPr/>
          <a:lstStyle/>
          <a:p>
            <a:pPr algn="ctr" eaLnBrk="1" hangingPunct="1"/>
            <a:r>
              <a:rPr lang="el-GR" sz="2000" b="1" smtClean="0"/>
              <a:t>ΕΙΣΑΓΩΓΙΚΑ</a:t>
            </a:r>
            <a:endParaRPr lang="el-GR" sz="18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628775"/>
            <a:ext cx="882015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1800" b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ι Συστήματα θα μελετήσουμε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;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Θα μελετήσουμε συστήματα της μορφης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οπου ο πινακας Ε δεν ειναι αντιστρεψιμος 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detE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=0),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αλλα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det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-A)≠0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Τέτοια συστήματα συναντάμε στη μοντελοποίηση πολλών φυσικών φαινομένων,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βιολογικων συστηματων και κοινονικο-οικονομικων συστηματων (οπως το γνωστο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οικονομικο μοντελο του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Leontief)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852738"/>
            <a:ext cx="3095625" cy="5572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47750"/>
          </a:xfrm>
          <a:noFill/>
        </p:spPr>
        <p:txBody>
          <a:bodyPr/>
          <a:lstStyle/>
          <a:p>
            <a:pPr algn="ctr" eaLnBrk="1" hangingPunct="1"/>
            <a:r>
              <a:rPr lang="el-GR" sz="2000" b="1" smtClean="0"/>
              <a:t>ΕΙΣΑΓΩΓΙΚΑ</a:t>
            </a:r>
            <a:endParaRPr lang="el-GR" sz="18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25538"/>
            <a:ext cx="8820150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1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1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1800" dirty="0" smtClean="0"/>
              <a:t>Στην ηδη υπαρχουσα βιβλιογραφια διακρινουμε δυο μεθοδους διακριτοποιησης</a:t>
            </a:r>
            <a:r>
              <a:rPr lang="en-US" sz="1800" dirty="0" smtClean="0"/>
              <a:t>:</a:t>
            </a:r>
            <a:endParaRPr lang="el-GR" sz="1800" dirty="0" smtClean="0"/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l-GR" sz="1800" dirty="0" smtClean="0"/>
              <a:t>Κανοντας χρηση του αναπτυγματος </a:t>
            </a:r>
            <a:r>
              <a:rPr lang="en-US" sz="1800" dirty="0" smtClean="0"/>
              <a:t>Laurent</a:t>
            </a:r>
            <a:r>
              <a:rPr lang="el-GR" sz="1800" dirty="0" smtClean="0"/>
              <a:t> του πινακα (</a:t>
            </a:r>
            <a:r>
              <a:rPr lang="en-US" sz="1800" dirty="0" err="1" smtClean="0"/>
              <a:t>sE</a:t>
            </a:r>
            <a:r>
              <a:rPr lang="en-US" sz="1800" dirty="0" smtClean="0"/>
              <a:t>-A</a:t>
            </a:r>
            <a:r>
              <a:rPr lang="el-GR" sz="1800" dirty="0" smtClean="0"/>
              <a:t>)</a:t>
            </a:r>
            <a:r>
              <a:rPr lang="el-GR" sz="1800" baseline="30000" dirty="0" smtClean="0">
                <a:latin typeface="Arial" pitchFamily="34" charset="0"/>
                <a:cs typeface="Arial" pitchFamily="34" charset="0"/>
              </a:rPr>
              <a:t>-1</a:t>
            </a: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l-GR" sz="1800" dirty="0" smtClean="0"/>
              <a:t>Κανοντας χρηση της </a:t>
            </a:r>
            <a:r>
              <a:rPr lang="en-US" sz="1800" dirty="0" err="1" smtClean="0"/>
              <a:t>Weierstrass</a:t>
            </a:r>
            <a:r>
              <a:rPr lang="en-US" sz="1800" dirty="0" smtClean="0"/>
              <a:t> </a:t>
            </a:r>
            <a:r>
              <a:rPr lang="el-GR" sz="1800" dirty="0" smtClean="0"/>
              <a:t>Κανονικης Μορφης (</a:t>
            </a:r>
            <a:r>
              <a:rPr lang="en-US" sz="1800" dirty="0" smtClean="0"/>
              <a:t>WCF)</a:t>
            </a:r>
            <a:endParaRPr lang="el-GR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baseline="30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1800" dirty="0" smtClean="0"/>
              <a:t>Εμεις θα ασχοληθουμε με την </a:t>
            </a:r>
            <a:r>
              <a:rPr lang="en-US" sz="1800" dirty="0" err="1" smtClean="0"/>
              <a:t>Weierstrass</a:t>
            </a:r>
            <a:r>
              <a:rPr lang="en-US" sz="1800" dirty="0" smtClean="0"/>
              <a:t> Canonical Form.</a:t>
            </a:r>
            <a:endParaRPr lang="el-GR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1800" dirty="0" smtClean="0"/>
              <a:t>Συμπερασματα που θα προκυψουν</a:t>
            </a:r>
            <a:r>
              <a:rPr lang="en-US" sz="1800" dirty="0" smtClean="0"/>
              <a:t>:</a:t>
            </a:r>
            <a:endParaRPr lang="el-GR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l-GR" sz="1800" dirty="0" smtClean="0"/>
              <a:t>Ανω φράγμα για το σφάλμα μεταξύ συνεχούς και διακριτοποιημένης λύσης</a:t>
            </a:r>
          </a:p>
          <a:p>
            <a:pPr eaLnBrk="1" hangingPunct="1">
              <a:lnSpc>
                <a:spcPct val="90000"/>
              </a:lnSpc>
            </a:pPr>
            <a:r>
              <a:rPr lang="el-GR" sz="1800" dirty="0" smtClean="0"/>
              <a:t>Εκτιμηση περιοδου δειγματοληψιας που να πληρει τους περιορισμους που θετουμε. Για δοσμενο μεγιστο σφαλμα δηλαδη μεταξυ συνεχους και διακριτης λυσης, μπορουμε να υπολογισουμε καταλληλη περιοδο Τ στο [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l-GR" sz="1800" dirty="0" smtClean="0"/>
              <a:t>,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max</a:t>
            </a:r>
            <a:r>
              <a:rPr lang="el-GR" sz="1800" dirty="0" smtClean="0"/>
              <a:t>] που να ικανοποιει τον περιορισμο αυτο.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1800" dirty="0" smtClean="0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196975"/>
            <a:ext cx="3097212" cy="5556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060575"/>
            <a:ext cx="1704975" cy="2476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2060575"/>
            <a:ext cx="809625" cy="2000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2060575"/>
            <a:ext cx="1438275" cy="2571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3380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1989138"/>
            <a:ext cx="1647825" cy="5032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3380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2060848"/>
            <a:ext cx="1038225" cy="21602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b="1" dirty="0" smtClean="0"/>
              <a:t>ΕΙΣΑΓΩΓΙΚΑ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err="1" smtClean="0"/>
              <a:t>Weierstrass</a:t>
            </a:r>
            <a:r>
              <a:rPr lang="en-US" sz="2000" dirty="0" smtClean="0"/>
              <a:t> </a:t>
            </a:r>
            <a:r>
              <a:rPr lang="en-US" sz="1800" dirty="0" smtClean="0"/>
              <a:t>Canonical</a:t>
            </a:r>
            <a:r>
              <a:rPr lang="en-US" sz="2000" dirty="0" smtClean="0"/>
              <a:t> Form (WCF)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7277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Εστω πινακες                    τοτε ο πινακας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καλειται κανονικος αν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ν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      και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2339752" y="1916832"/>
          <a:ext cx="1025525" cy="360362"/>
        </p:xfrm>
        <a:graphic>
          <a:graphicData uri="http://schemas.openxmlformats.org/presentationml/2006/ole">
            <p:oleObj spid="_x0000_s59395" name="Equation" r:id="rId3" imgW="736560" imgH="228600" progId="Equation.DSMT4">
              <p:embed/>
            </p:oleObj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7544" y="2996952"/>
            <a:ext cx="82296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Ο πινακας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λεγεται αυστηρα ισοδυναμος με τον πινακα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          ,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αν και μονο αν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υπαρχουν πινακες                  με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τ.ωστε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                               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κλάση των αυστηρά ισοδύναμων πινακων χαρακτηριζεται απο ενα μοναδικο στοιχειο, γνωστο ως η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WCF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     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7092280" y="2924944"/>
          <a:ext cx="647700" cy="360040"/>
        </p:xfrm>
        <a:graphic>
          <a:graphicData uri="http://schemas.openxmlformats.org/presentationml/2006/ole">
            <p:oleObj spid="_x0000_s59396" name="Equation" r:id="rId4" imgW="444240" imgH="215640" progId="Equation.DSMT4">
              <p:embed/>
            </p:oleObj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3347864" y="3212976"/>
          <a:ext cx="1008062" cy="360362"/>
        </p:xfrm>
        <a:graphic>
          <a:graphicData uri="http://schemas.openxmlformats.org/presentationml/2006/ole">
            <p:oleObj spid="_x0000_s59397" name="Equation" r:id="rId5" imgW="723600" imgH="228600" progId="Equation.DSMT4">
              <p:embed/>
            </p:oleObj>
          </a:graphicData>
        </a:graphic>
      </p:graphicFrame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6876256" y="3212976"/>
          <a:ext cx="1924050" cy="360040"/>
        </p:xfrm>
        <a:graphic>
          <a:graphicData uri="http://schemas.openxmlformats.org/presentationml/2006/ole">
            <p:oleObj spid="_x0000_s59398" name="Equation" r:id="rId6" imgW="1320480" imgH="24120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979712" y="2996952"/>
          <a:ext cx="624520" cy="288032"/>
        </p:xfrm>
        <a:graphic>
          <a:graphicData uri="http://schemas.openxmlformats.org/presentationml/2006/ole">
            <p:oleObj spid="_x0000_s59399" name="Equation" r:id="rId7" imgW="444240" imgH="177480" progId="Equation.DSMT4">
              <p:embed/>
            </p:oleObj>
          </a:graphicData>
        </a:graphic>
      </p:graphicFrame>
      <p:graphicFrame>
        <p:nvGraphicFramePr>
          <p:cNvPr id="59400" name="Object 8"/>
          <p:cNvGraphicFramePr>
            <a:graphicFrameLocks noChangeAspect="1"/>
          </p:cNvGraphicFramePr>
          <p:nvPr/>
        </p:nvGraphicFramePr>
        <p:xfrm>
          <a:off x="5076056" y="1988840"/>
          <a:ext cx="623887" cy="288032"/>
        </p:xfrm>
        <a:graphic>
          <a:graphicData uri="http://schemas.openxmlformats.org/presentationml/2006/ole">
            <p:oleObj spid="_x0000_s59400" name="Equation" r:id="rId8" imgW="444240" imgH="17748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8244408" y="2060848"/>
          <a:ext cx="596632" cy="211708"/>
        </p:xfrm>
        <a:graphic>
          <a:graphicData uri="http://schemas.openxmlformats.org/presentationml/2006/ole">
            <p:oleObj spid="_x0000_s59401" name="Equation" r:id="rId9" imgW="393480" imgH="139680" progId="Equation.DSMT4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187624" y="2276872"/>
          <a:ext cx="1368152" cy="288032"/>
        </p:xfrm>
        <a:graphic>
          <a:graphicData uri="http://schemas.openxmlformats.org/presentationml/2006/ole">
            <p:oleObj spid="_x0000_s59402" name="Equation" r:id="rId10" imgW="965160" imgH="203040" progId="Equation.DSMT4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716016" y="3284984"/>
          <a:ext cx="1368152" cy="288032"/>
        </p:xfrm>
        <a:graphic>
          <a:graphicData uri="http://schemas.openxmlformats.org/presentationml/2006/ole">
            <p:oleObj spid="_x0000_s59403" name="Equation" r:id="rId11" imgW="965160" imgH="203040" progId="Equation.DSMT4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491880" y="3789040"/>
          <a:ext cx="720080" cy="360040"/>
        </p:xfrm>
        <a:graphic>
          <a:graphicData uri="http://schemas.openxmlformats.org/presentationml/2006/ole">
            <p:oleObj spid="_x0000_s59404" name="Equation" r:id="rId12" imgW="571320" imgH="228600" progId="Equation.DSMT4">
              <p:embed/>
            </p:oleObj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67544" y="4653136"/>
            <a:ext cx="83736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1800" dirty="0" smtClean="0"/>
              <a:t>   </a:t>
            </a:r>
            <a:r>
              <a:rPr lang="el-GR" sz="1800" dirty="0" smtClean="0"/>
              <a:t>Σε περιπτωση που ο πινακας            ειναι κανονικος και              , εχουμε πεπερασμενους στοιχειωδεις διαιρετες της μορφης           και απειρους στοιχειωδεις διαιρετες της μορφης      .</a:t>
            </a:r>
            <a:r>
              <a:rPr lang="en-US" sz="1800" dirty="0" smtClean="0"/>
              <a:t>T</a:t>
            </a:r>
            <a:r>
              <a:rPr lang="el-GR" sz="1800" dirty="0" smtClean="0"/>
              <a:t>οτε η </a:t>
            </a:r>
            <a:r>
              <a:rPr lang="en-US" sz="1800" dirty="0" smtClean="0"/>
              <a:t>WCF</a:t>
            </a:r>
            <a:r>
              <a:rPr lang="el-GR" sz="1800" dirty="0" smtClean="0"/>
              <a:t> του πίνακα             ειναι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9405" name="Object 13"/>
          <p:cNvGraphicFramePr>
            <a:graphicFrameLocks noChangeAspect="1"/>
          </p:cNvGraphicFramePr>
          <p:nvPr/>
        </p:nvGraphicFramePr>
        <p:xfrm>
          <a:off x="3923928" y="4653136"/>
          <a:ext cx="623887" cy="287338"/>
        </p:xfrm>
        <a:graphic>
          <a:graphicData uri="http://schemas.openxmlformats.org/presentationml/2006/ole">
            <p:oleObj spid="_x0000_s59405" name="Equation" r:id="rId13" imgW="444240" imgH="177480" progId="Equation.DSMT4">
              <p:embed/>
            </p:oleObj>
          </a:graphicData>
        </a:graphic>
      </p:graphicFrame>
      <p:graphicFrame>
        <p:nvGraphicFramePr>
          <p:cNvPr id="59406" name="Object 14"/>
          <p:cNvGraphicFramePr>
            <a:graphicFrameLocks noChangeAspect="1"/>
          </p:cNvGraphicFramePr>
          <p:nvPr/>
        </p:nvGraphicFramePr>
        <p:xfrm>
          <a:off x="6516216" y="4653136"/>
          <a:ext cx="827087" cy="288925"/>
        </p:xfrm>
        <a:graphic>
          <a:graphicData uri="http://schemas.openxmlformats.org/presentationml/2006/ole">
            <p:oleObj spid="_x0000_s59406" name="Equation" r:id="rId14" imgW="583920" imgH="177480" progId="Equation.DSMT4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724128" y="4941168"/>
          <a:ext cx="624069" cy="288032"/>
        </p:xfrm>
        <a:graphic>
          <a:graphicData uri="http://schemas.openxmlformats.org/presentationml/2006/ole">
            <p:oleObj spid="_x0000_s59407" name="Equation" r:id="rId15" imgW="495000" imgH="228600" progId="Equation.DSMT4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067944" y="5157192"/>
          <a:ext cx="288032" cy="257171"/>
        </p:xfrm>
        <a:graphic>
          <a:graphicData uri="http://schemas.openxmlformats.org/presentationml/2006/ole">
            <p:oleObj spid="_x0000_s59408" name="Equation" r:id="rId16" imgW="177480" imgH="203040" progId="Equation.DSMT4">
              <p:embed/>
            </p:oleObj>
          </a:graphicData>
        </a:graphic>
      </p:graphicFrame>
      <p:graphicFrame>
        <p:nvGraphicFramePr>
          <p:cNvPr id="59409" name="Object 17"/>
          <p:cNvGraphicFramePr>
            <a:graphicFrameLocks noChangeAspect="1"/>
          </p:cNvGraphicFramePr>
          <p:nvPr/>
        </p:nvGraphicFramePr>
        <p:xfrm>
          <a:off x="6876256" y="5157192"/>
          <a:ext cx="719138" cy="360362"/>
        </p:xfrm>
        <a:graphic>
          <a:graphicData uri="http://schemas.openxmlformats.org/presentationml/2006/ole">
            <p:oleObj spid="_x0000_s59409" name="Equation" r:id="rId17" imgW="571320" imgH="228600" progId="Equation.DSMT4">
              <p:embed/>
            </p:oleObj>
          </a:graphicData>
        </a:graphic>
      </p:graphicFrame>
      <p:graphicFrame>
        <p:nvGraphicFramePr>
          <p:cNvPr id="59410" name="Object 18"/>
          <p:cNvGraphicFramePr>
            <a:graphicFrameLocks noChangeAspect="1"/>
          </p:cNvGraphicFramePr>
          <p:nvPr/>
        </p:nvGraphicFramePr>
        <p:xfrm>
          <a:off x="2339752" y="5733256"/>
          <a:ext cx="4196266" cy="504056"/>
        </p:xfrm>
        <a:graphic>
          <a:graphicData uri="http://schemas.openxmlformats.org/presentationml/2006/ole">
            <p:oleObj spid="_x0000_s59410" name="Equation" r:id="rId18" imgW="2514600" imgH="241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b="1" dirty="0" smtClean="0"/>
              <a:t>ΕΙΣΑΓΩΓΙΚΑ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err="1" smtClean="0"/>
              <a:t>Weierstrass</a:t>
            </a:r>
            <a:r>
              <a:rPr lang="en-US" sz="2000" dirty="0" smtClean="0"/>
              <a:t> </a:t>
            </a:r>
            <a:r>
              <a:rPr lang="en-US" sz="1800" dirty="0" smtClean="0"/>
              <a:t>Canonical</a:t>
            </a:r>
            <a:r>
              <a:rPr lang="en-US" sz="2000" dirty="0" smtClean="0"/>
              <a:t> Form (WCF)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8229600" cy="482453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</a:pPr>
            <a:r>
              <a:rPr lang="el-GR" sz="1800" dirty="0" smtClean="0"/>
              <a:t> οπου το πρωτο </a:t>
            </a:r>
            <a:r>
              <a:rPr lang="en-US" sz="1800" dirty="0" smtClean="0"/>
              <a:t>Jordan </a:t>
            </a:r>
            <a:r>
              <a:rPr lang="el-GR" sz="1800" dirty="0" smtClean="0"/>
              <a:t>μπλοκ οριζεται μονοτιμα απο τους πεπερασμενους διαιρετες                                  ,             του             και εχει την μορφη</a:t>
            </a:r>
          </a:p>
          <a:p>
            <a:pPr eaLnBrk="1" hangingPunct="1">
              <a:lnSpc>
                <a:spcPct val="200000"/>
              </a:lnSpc>
              <a:buNone/>
            </a:pPr>
            <a:r>
              <a:rPr lang="el-GR" sz="1800" dirty="0" smtClean="0"/>
              <a:t>    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l-GR" sz="1800" dirty="0" smtClean="0"/>
              <a:t>ενω το δεύτερο μπλοκ αντιστοιχει στους απειρους διαιρετες                    ,            του                          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l-GR" sz="1800" dirty="0" smtClean="0"/>
              <a:t>             και </a:t>
            </a:r>
            <a:r>
              <a:rPr lang="el-GR" sz="1800" dirty="0" err="1" smtClean="0"/>
              <a:t>εχει</a:t>
            </a:r>
            <a:r>
              <a:rPr lang="el-GR" sz="1800" dirty="0" smtClean="0"/>
              <a:t> τη μορφη  </a:t>
            </a:r>
          </a:p>
          <a:p>
            <a:pPr eaLnBrk="1" hangingPunct="1">
              <a:lnSpc>
                <a:spcPct val="150000"/>
              </a:lnSpc>
              <a:buNone/>
            </a:pPr>
            <a:endParaRPr lang="el-GR" sz="1800" dirty="0" smtClean="0"/>
          </a:p>
          <a:p>
            <a:pPr eaLnBrk="1" hangingPunct="1">
              <a:buNone/>
            </a:pPr>
            <a:endParaRPr lang="el-GR" sz="1800" dirty="0" smtClean="0"/>
          </a:p>
          <a:p>
            <a:pPr eaLnBrk="1" hangingPunct="1">
              <a:buNone/>
            </a:pPr>
            <a:r>
              <a:rPr lang="el-GR" sz="1800" dirty="0" smtClean="0"/>
              <a:t>Επομενως, ο       ειναι μηδενοδυναμος ταξης                     και οι πινακες                    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l-GR" sz="1800" dirty="0" smtClean="0"/>
              <a:t>ειναι οι   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763688" y="2204864"/>
          <a:ext cx="1907760" cy="341957"/>
        </p:xfrm>
        <a:graphic>
          <a:graphicData uri="http://schemas.openxmlformats.org/presentationml/2006/ole">
            <p:oleObj spid="_x0000_s60434" name="Equation" r:id="rId3" imgW="1346040" imgH="241200" progId="Equation.DSMT4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707904" y="2132856"/>
          <a:ext cx="635000" cy="576064"/>
        </p:xfrm>
        <a:graphic>
          <a:graphicData uri="http://schemas.openxmlformats.org/presentationml/2006/ole">
            <p:oleObj spid="_x0000_s60435" name="Equation" r:id="rId4" imgW="634680" imgH="444240" progId="Equation.DSMT4">
              <p:embed/>
            </p:oleObj>
          </a:graphicData>
        </a:graphic>
      </p:graphicFrame>
      <p:graphicFrame>
        <p:nvGraphicFramePr>
          <p:cNvPr id="60437" name="Object 21"/>
          <p:cNvGraphicFramePr>
            <a:graphicFrameLocks noChangeAspect="1"/>
          </p:cNvGraphicFramePr>
          <p:nvPr/>
        </p:nvGraphicFramePr>
        <p:xfrm>
          <a:off x="4860032" y="2204864"/>
          <a:ext cx="623887" cy="360040"/>
        </p:xfrm>
        <a:graphic>
          <a:graphicData uri="http://schemas.openxmlformats.org/presentationml/2006/ole">
            <p:oleObj spid="_x0000_s60437" name="Equation" r:id="rId5" imgW="444240" imgH="177480" progId="Equation.DSMT4">
              <p:embed/>
            </p:oleObj>
          </a:graphicData>
        </a:graphic>
      </p:graphicFrame>
      <p:graphicFrame>
        <p:nvGraphicFramePr>
          <p:cNvPr id="60438" name="Object 22"/>
          <p:cNvGraphicFramePr>
            <a:graphicFrameLocks noChangeAspect="1"/>
          </p:cNvGraphicFramePr>
          <p:nvPr/>
        </p:nvGraphicFramePr>
        <p:xfrm>
          <a:off x="1763688" y="2708920"/>
          <a:ext cx="5381625" cy="504825"/>
        </p:xfrm>
        <a:graphic>
          <a:graphicData uri="http://schemas.openxmlformats.org/presentationml/2006/ole">
            <p:oleObj spid="_x0000_s60438" name="Equation" r:id="rId6" imgW="3225600" imgH="241200" progId="Equation.DSMT4">
              <p:embed/>
            </p:oleObj>
          </a:graphicData>
        </a:graphic>
      </p:graphicFrame>
      <p:graphicFrame>
        <p:nvGraphicFramePr>
          <p:cNvPr id="60439" name="Object 23"/>
          <p:cNvGraphicFramePr>
            <a:graphicFrameLocks noChangeAspect="1"/>
          </p:cNvGraphicFramePr>
          <p:nvPr/>
        </p:nvGraphicFramePr>
        <p:xfrm>
          <a:off x="6300192" y="3284984"/>
          <a:ext cx="1152525" cy="325437"/>
        </p:xfrm>
        <a:graphic>
          <a:graphicData uri="http://schemas.openxmlformats.org/presentationml/2006/ole">
            <p:oleObj spid="_x0000_s60439" name="Equation" r:id="rId7" imgW="812520" imgH="228600" progId="Equation.DSMT4">
              <p:embed/>
            </p:oleObj>
          </a:graphicData>
        </a:graphic>
      </p:graphicFrame>
      <p:graphicFrame>
        <p:nvGraphicFramePr>
          <p:cNvPr id="60441" name="Object 25"/>
          <p:cNvGraphicFramePr>
            <a:graphicFrameLocks noChangeAspect="1"/>
          </p:cNvGraphicFramePr>
          <p:nvPr/>
        </p:nvGraphicFramePr>
        <p:xfrm>
          <a:off x="7380312" y="3140968"/>
          <a:ext cx="596900" cy="574675"/>
        </p:xfrm>
        <a:graphic>
          <a:graphicData uri="http://schemas.openxmlformats.org/presentationml/2006/ole">
            <p:oleObj spid="_x0000_s60441" name="Equation" r:id="rId8" imgW="596880" imgH="444240" progId="Equation.DSMT4">
              <p:embed/>
            </p:oleObj>
          </a:graphicData>
        </a:graphic>
      </p:graphicFrame>
      <p:graphicFrame>
        <p:nvGraphicFramePr>
          <p:cNvPr id="60442" name="Object 26"/>
          <p:cNvGraphicFramePr>
            <a:graphicFrameLocks noChangeAspect="1"/>
          </p:cNvGraphicFramePr>
          <p:nvPr/>
        </p:nvGraphicFramePr>
        <p:xfrm>
          <a:off x="611560" y="3789040"/>
          <a:ext cx="623888" cy="288925"/>
        </p:xfrm>
        <a:graphic>
          <a:graphicData uri="http://schemas.openxmlformats.org/presentationml/2006/ole">
            <p:oleObj spid="_x0000_s60442" name="Equation" r:id="rId9" imgW="444240" imgH="177480" progId="Equation.DSMT4">
              <p:embed/>
            </p:oleObj>
          </a:graphicData>
        </a:graphic>
      </p:graphicFrame>
      <p:graphicFrame>
        <p:nvGraphicFramePr>
          <p:cNvPr id="60444" name="Object 28"/>
          <p:cNvGraphicFramePr>
            <a:graphicFrameLocks noChangeAspect="1"/>
          </p:cNvGraphicFramePr>
          <p:nvPr/>
        </p:nvGraphicFramePr>
        <p:xfrm>
          <a:off x="2051720" y="4149080"/>
          <a:ext cx="4703763" cy="504825"/>
        </p:xfrm>
        <a:graphic>
          <a:graphicData uri="http://schemas.openxmlformats.org/presentationml/2006/ole">
            <p:oleObj spid="_x0000_s60444" name="Equation" r:id="rId10" imgW="2819160" imgH="241200" progId="Equation.DSMT4">
              <p:embed/>
            </p:oleObj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763688" y="4941168"/>
          <a:ext cx="341091" cy="360040"/>
        </p:xfrm>
        <a:graphic>
          <a:graphicData uri="http://schemas.openxmlformats.org/presentationml/2006/ole">
            <p:oleObj spid="_x0000_s60445" name="Equation" r:id="rId11" imgW="228600" imgH="241200" progId="Equation.DSMT4">
              <p:embed/>
            </p:oleObj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4860032" y="4941168"/>
          <a:ext cx="1075826" cy="326008"/>
        </p:xfrm>
        <a:graphic>
          <a:graphicData uri="http://schemas.openxmlformats.org/presentationml/2006/ole">
            <p:oleObj spid="_x0000_s60446" name="Equation" r:id="rId12" imgW="838080" imgH="253800" progId="Equation.DSMT4">
              <p:embed/>
            </p:oleObj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7380312" y="4941168"/>
          <a:ext cx="1080120" cy="315727"/>
        </p:xfrm>
        <a:graphic>
          <a:graphicData uri="http://schemas.openxmlformats.org/presentationml/2006/ole">
            <p:oleObj spid="_x0000_s60447" name="Equation" r:id="rId13" imgW="825480" imgH="241200" progId="Equation.DSMT4">
              <p:embed/>
            </p:oleObj>
          </a:graphicData>
        </a:graphic>
      </p:graphicFrame>
      <p:pic>
        <p:nvPicPr>
          <p:cNvPr id="60451" name="Picture 3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31640" y="5301208"/>
            <a:ext cx="7094265" cy="1152128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b="1" dirty="0" smtClean="0"/>
              <a:t>ΔΙΑΚΡΙΤΟΠΟΙΗΜΕΝΗ ΛΥΣΗ ΤΟΥ ΣΥΝΕΧΟΥΣ ΣΥΣΤΗΜΑΤΟΣ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799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Απο το [3] και [6]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και κάνοντας το μετασχηματισμο                  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έχουμε οτι η</a:t>
            </a:r>
          </a:p>
          <a:p>
            <a:pPr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συνεχης λυση του συστηματος που μελεταμε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ειναι η ακολουθη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296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20"/>
            <a:ext cx="75663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539552" y="3501008"/>
            <a:ext cx="8229600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ό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που</a:t>
            </a:r>
            <a:r>
              <a:rPr kumimoji="0" lang="el-G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4756150" y="2397125"/>
          <a:ext cx="114300" cy="177800"/>
        </p:xfrm>
        <a:graphic>
          <a:graphicData uri="http://schemas.openxmlformats.org/presentationml/2006/ole">
            <p:oleObj spid="_x0000_s82966" name="Equation" r:id="rId4" imgW="114120" imgH="177480" progId="Equation.DSMT4">
              <p:embed/>
            </p:oleObj>
          </a:graphicData>
        </a:graphic>
      </p:graphicFrame>
      <p:pic>
        <p:nvPicPr>
          <p:cNvPr id="82968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501008"/>
            <a:ext cx="5467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Content Placeholder 2"/>
          <p:cNvSpPr txBox="1">
            <a:spLocks/>
          </p:cNvSpPr>
          <p:nvPr/>
        </p:nvSpPr>
        <p:spPr>
          <a:xfrm>
            <a:off x="539552" y="4077072"/>
            <a:ext cx="8229600" cy="799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Στην παραπανω σχεση, αν</a:t>
            </a:r>
            <a:r>
              <a:rPr kumimoji="0" lang="el-G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απαιτησουμε το συστημα να εχει 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consistent initial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1800" noProof="0" dirty="0" smtClean="0">
                <a:latin typeface="Arial" pitchFamily="34" charset="0"/>
                <a:cs typeface="Arial" pitchFamily="34" charset="0"/>
              </a:rPr>
              <a:t>c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onditions</a:t>
            </a:r>
            <a:r>
              <a:rPr lang="el-GR" sz="1800" noProof="0" dirty="0" smtClean="0">
                <a:latin typeface="Arial" pitchFamily="34" charset="0"/>
                <a:cs typeface="Arial" pitchFamily="34" charset="0"/>
              </a:rPr>
              <a:t>,                                           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2969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365104"/>
            <a:ext cx="2609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ontent Placeholder 2"/>
          <p:cNvSpPr txBox="1">
            <a:spLocks/>
          </p:cNvSpPr>
          <p:nvPr/>
        </p:nvSpPr>
        <p:spPr>
          <a:xfrm>
            <a:off x="539552" y="5013176"/>
            <a:ext cx="8229600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κ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αι κανουμε και την αντικατασταση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παίρνουμε τελικα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2970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4869160"/>
            <a:ext cx="27813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71" name="Picture 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5733256"/>
            <a:ext cx="6800850" cy="6572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2972" name="Picture 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1988840"/>
            <a:ext cx="1152128" cy="31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b="1" dirty="0" smtClean="0"/>
              <a:t>ΔΙΑΚΡΙΤΟΠΟΙΗΜΕΝΗ ΛΥΣΗ ΤΟΥ ΣΥΝΕΧΟΥΣ ΣΥΣΤΗΜΑΤΟΣ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7997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Εστω Τ&gt;0 η σταθερη </a:t>
            </a:r>
            <a:r>
              <a:rPr lang="el-GR" sz="1800" dirty="0" err="1" smtClean="0">
                <a:latin typeface="Arial" pitchFamily="34" charset="0"/>
                <a:cs typeface="Arial" pitchFamily="34" charset="0"/>
              </a:rPr>
              <a:t>περιοδος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δειγματοληψίας. Προσεγγιζουμε την είσοδο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u(t)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στο </a:t>
            </a:r>
          </a:p>
          <a:p>
            <a:pPr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διαστημα [κΤ,κΤ+Τ) χρησιμοποιωντας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riangular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irst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rder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old (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TFOH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4756150" y="2397125"/>
          <a:ext cx="114300" cy="177800"/>
        </p:xfrm>
        <a:graphic>
          <a:graphicData uri="http://schemas.openxmlformats.org/presentationml/2006/ole">
            <p:oleObj spid="_x0000_s83970" name="Equation" r:id="rId3" imgW="114120" imgH="177480" progId="Equation.DSMT4">
              <p:embed/>
            </p:oleObj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24944"/>
            <a:ext cx="5256584" cy="63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23 - Εικόνα" descr="foh_for_graph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3717032"/>
            <a:ext cx="4574679" cy="2595790"/>
          </a:xfrm>
          <a:prstGeom prst="rect">
            <a:avLst/>
          </a:prstGeom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140968"/>
            <a:ext cx="1901946" cy="3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2402</TotalTime>
  <Words>922</Words>
  <Application>Microsoft Office PowerPoint</Application>
  <PresentationFormat>On-screen Show (4:3)</PresentationFormat>
  <Paragraphs>165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Flow</vt:lpstr>
      <vt:lpstr>Equation</vt:lpstr>
      <vt:lpstr>ΔΙΑΚΡΙΤΟΠΟΙΗΣΗ ΙΔΙΟΜΟΡΦΩΝ ΣΥΣΤΗΜΑΤΩΝ  και  ΕΚΤΙΜΗΣΗ ΣΦΑΛΜΑΤΟΣ</vt:lpstr>
      <vt:lpstr>Slide 2</vt:lpstr>
      <vt:lpstr>ΕΙΣΑΓΩΓΙΚΑ</vt:lpstr>
      <vt:lpstr>ΕΙΣΑΓΩΓΙΚΑ</vt:lpstr>
      <vt:lpstr>ΕΙΣΑΓΩΓΙΚΑ</vt:lpstr>
      <vt:lpstr>ΕΙΣΑΓΩΓΙΚΑ Weierstrass Canonical Form (WCF)</vt:lpstr>
      <vt:lpstr>ΕΙΣΑΓΩΓΙΚΑ Weierstrass Canonical Form (WCF)</vt:lpstr>
      <vt:lpstr>ΔΙΑΚΡΙΤΟΠΟΙΗΜΕΝΗ ΛΥΣΗ ΤΟΥ ΣΥΝΕΧΟΥΣ ΣΥΣΤΗΜΑΤΟΣ </vt:lpstr>
      <vt:lpstr>ΔΙΑΚΡΙΤΟΠΟΙΗΜΕΝΗ ΛΥΣΗ ΤΟΥ ΣΥΝΕΧΟΥΣ ΣΥΣΤΗΜΑΤΟΣ </vt:lpstr>
      <vt:lpstr>ΔΙΑΚΡΙΤΟΠΟΙΗΜΕΝΗ ΛΥΣΗ ΤΟΥ ΣΥΝΕΧΟΥΣ ΣΥΣΤΗΜΑΤΟΣ </vt:lpstr>
      <vt:lpstr>ΔΙΑΚΡΙΤΟΠΟΙΗΜΕΝΗ ΛΥΣΗ ΤΟΥ ΣΥΝΕΧΟΥΣ ΣΥΣΤΗΜΑΤΟΣ </vt:lpstr>
      <vt:lpstr>ΔΙΑΚΡΙΤΟΠΟΙΗΜΕΝΗ ΛΥΣΗ ΤΟΥ ΣΥΝΕΧΟΥΣ ΣΥΣΤΗΜΑΤΟΣ </vt:lpstr>
      <vt:lpstr>ΔΙΑΚΡΙΤΟΠΟΙΗΜΕΝΗ ΛΥΣΗ ΤΟΥ ΣΥΝΕΧΟΥΣ ΣΥΣΤΗΜΑΤΟΣ </vt:lpstr>
      <vt:lpstr>ΔΙΑΚΡΙΤΟΠΟΙΗΜΕΝΗ ΛΥΣΗ ΤΟΥ ΣΥΝΕΧΟΥΣ ΣΥΣΤΗΜΑΤΟΣ </vt:lpstr>
      <vt:lpstr>ΣΦΑΛΜΑ ΠΡΟΣΕΓΓΙΣΗΣ ΚΑΙ ΑΝΩ ΦΡΑΓΜΑ </vt:lpstr>
      <vt:lpstr>ΣΦΑΛΜΑ ΠΡΟΣΕΓΓΙΣΗΣ ΚΑΙ ΑΝΩ ΦΡΑΓΜΑ </vt:lpstr>
      <vt:lpstr>ΣΦΑΛΜΑ ΠΡΟΣΕΓΓΙΣΗΣ ΚΑΙ ΑΝΩ ΦΡΑΓΜΑ </vt:lpstr>
      <vt:lpstr>ΣΦΑΛΜΑ ΠΡΟΣΕΓΓΙΣΗΣ ΚΑΙ ΑΝΩ ΦΡΑΓΜΑ </vt:lpstr>
      <vt:lpstr>ΣΦΑΛΜΑ ΠΡΟΣΕΓΓΙΣΗΣ ΚΑΙ ΑΝΩ ΦΡΑΓΜΑ </vt:lpstr>
      <vt:lpstr>ΣΦΑΛΜΑ ΠΡΟΣΕΓΓΙΣΗΣ ΚΑΙ ΑΝΩ ΦΡΑΓΜΑ </vt:lpstr>
      <vt:lpstr>ΕΠΙΛΟΓΗ ΚΑΤΑΛΛΗΛΗΣ ΠΕΡΙΟΔΟΥ Τ </vt:lpstr>
      <vt:lpstr>ΕΠΙΛΟΓΗ ΚΑΤΑΛΛΗΛΗΣ ΠΕΡΙΟΔΟΥ Τ </vt:lpstr>
      <vt:lpstr>ΕΠΙΛΟΓΗ ΚΑΤΑΛΛΗΛΗΣ ΠΕΡΙΟΔΟΥ Τ </vt:lpstr>
      <vt:lpstr>ΑΞΙΟΛΟΓΗΣΗ ΑΠΟΤΕΛΕΣΜΑΤΩΝ – ΠΑΡΑΔΕΙΓΜΑ </vt:lpstr>
      <vt:lpstr>ΑΞΙΟΛΟΓΗΣΗ ΑΠΟΤΕΛΕΣΜΑΤΩΝ – ΠΑΡΑΔΕΙΓΜΑ </vt:lpstr>
      <vt:lpstr>ΑΞΙΟΛΟΓΗΣΗ ΑΠΟΤΕΛΕΣΜΑΤΩΝ – ΠΑΡΑΔΕΙΓΜΑ </vt:lpstr>
      <vt:lpstr>ΣΥΜΠΕΡΑΣΜΑΤΑ </vt:lpstr>
      <vt:lpstr>ΒΙΒΛΙΟΓΡΑΦΙΑ 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ΔΙΑΚΡΙΤΟΠΟΙΗΣΗ ΣΥΣΤΗΜΑΤΩΝ ΑΥΤΟΜΑΤΟΥ ΕΛΕΓΧΟΥ  ΣΥΝΕΧΟΥΣ ΧΡΟΝΟΥ</dc:title>
  <dc:creator>x</dc:creator>
  <cp:lastModifiedBy>rakar</cp:lastModifiedBy>
  <cp:revision>174</cp:revision>
  <dcterms:created xsi:type="dcterms:W3CDTF">2005-06-21T11:14:53Z</dcterms:created>
  <dcterms:modified xsi:type="dcterms:W3CDTF">2012-06-24T17:43:36Z</dcterms:modified>
</cp:coreProperties>
</file>