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330" r:id="rId4"/>
    <p:sldId id="283" r:id="rId5"/>
    <p:sldId id="284" r:id="rId6"/>
    <p:sldId id="309" r:id="rId7"/>
    <p:sldId id="306" r:id="rId8"/>
    <p:sldId id="307" r:id="rId9"/>
    <p:sldId id="308" r:id="rId10"/>
    <p:sldId id="310" r:id="rId11"/>
    <p:sldId id="312" r:id="rId12"/>
    <p:sldId id="313" r:id="rId13"/>
    <p:sldId id="331" r:id="rId14"/>
    <p:sldId id="311" r:id="rId15"/>
    <p:sldId id="322" r:id="rId16"/>
    <p:sldId id="321" r:id="rId17"/>
    <p:sldId id="320" r:id="rId18"/>
    <p:sldId id="372" r:id="rId19"/>
    <p:sldId id="332" r:id="rId20"/>
    <p:sldId id="319" r:id="rId21"/>
    <p:sldId id="373" r:id="rId22"/>
    <p:sldId id="363" r:id="rId23"/>
    <p:sldId id="364" r:id="rId24"/>
    <p:sldId id="369" r:id="rId25"/>
    <p:sldId id="318" r:id="rId26"/>
    <p:sldId id="374" r:id="rId27"/>
    <p:sldId id="375" r:id="rId28"/>
    <p:sldId id="368" r:id="rId29"/>
    <p:sldId id="317" r:id="rId30"/>
    <p:sldId id="367" r:id="rId31"/>
    <p:sldId id="366" r:id="rId32"/>
    <p:sldId id="333" r:id="rId33"/>
    <p:sldId id="314" r:id="rId34"/>
    <p:sldId id="316" r:id="rId35"/>
    <p:sldId id="365" r:id="rId36"/>
    <p:sldId id="325" r:id="rId37"/>
    <p:sldId id="315" r:id="rId38"/>
    <p:sldId id="324" r:id="rId39"/>
    <p:sldId id="323" r:id="rId40"/>
    <p:sldId id="334" r:id="rId41"/>
    <p:sldId id="327" r:id="rId42"/>
    <p:sldId id="335" r:id="rId43"/>
    <p:sldId id="336" r:id="rId44"/>
    <p:sldId id="337" r:id="rId45"/>
    <p:sldId id="338" r:id="rId46"/>
    <p:sldId id="339" r:id="rId47"/>
    <p:sldId id="340" r:id="rId48"/>
    <p:sldId id="328" r:id="rId49"/>
    <p:sldId id="329" r:id="rId50"/>
    <p:sldId id="341" r:id="rId51"/>
    <p:sldId id="343" r:id="rId52"/>
    <p:sldId id="362" r:id="rId53"/>
    <p:sldId id="361" r:id="rId54"/>
    <p:sldId id="360" r:id="rId55"/>
    <p:sldId id="359" r:id="rId56"/>
    <p:sldId id="358" r:id="rId57"/>
    <p:sldId id="355" r:id="rId58"/>
    <p:sldId id="357" r:id="rId59"/>
    <p:sldId id="356" r:id="rId60"/>
    <p:sldId id="351" r:id="rId61"/>
    <p:sldId id="349" r:id="rId62"/>
    <p:sldId id="348" r:id="rId63"/>
    <p:sldId id="347" r:id="rId64"/>
    <p:sldId id="346" r:id="rId65"/>
    <p:sldId id="345" r:id="rId66"/>
    <p:sldId id="344" r:id="rId67"/>
    <p:sldId id="342" r:id="rId68"/>
    <p:sldId id="370" r:id="rId69"/>
    <p:sldId id="376" r:id="rId70"/>
    <p:sldId id="380" r:id="rId71"/>
    <p:sldId id="379" r:id="rId72"/>
    <p:sldId id="378" r:id="rId73"/>
    <p:sldId id="381" r:id="rId74"/>
    <p:sldId id="386" r:id="rId75"/>
    <p:sldId id="385" r:id="rId76"/>
    <p:sldId id="384" r:id="rId77"/>
    <p:sldId id="387" r:id="rId78"/>
    <p:sldId id="389" r:id="rId79"/>
    <p:sldId id="388" r:id="rId80"/>
    <p:sldId id="377" r:id="rId81"/>
    <p:sldId id="383" r:id="rId82"/>
    <p:sldId id="382" r:id="rId83"/>
    <p:sldId id="390" r:id="rId84"/>
    <p:sldId id="391" r:id="rId85"/>
    <p:sldId id="392" r:id="rId86"/>
    <p:sldId id="393" r:id="rId87"/>
    <p:sldId id="353" r:id="rId88"/>
    <p:sldId id="354" r:id="rId89"/>
    <p:sldId id="305" r:id="rId90"/>
    <p:sldId id="394" r:id="rId9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9FD"/>
    <a:srgbClr val="CC0000"/>
    <a:srgbClr val="B41496"/>
    <a:srgbClr val="39F1F5"/>
    <a:srgbClr val="05EB05"/>
    <a:srgbClr val="FF9933"/>
    <a:srgbClr val="B49654"/>
    <a:srgbClr val="CAA96E"/>
    <a:srgbClr val="E4D8AA"/>
    <a:srgbClr val="DEBE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7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wmf"/><Relationship Id="rId1" Type="http://schemas.openxmlformats.org/officeDocument/2006/relationships/image" Target="../media/image108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w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EE2C-D23B-4E6B-B22B-90A5DFF31D62}" type="datetimeFigureOut">
              <a:rPr lang="el-GR" smtClean="0"/>
              <a:pPr/>
              <a:t>21/6/2005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4EF20-89E0-4F3D-82AF-C53D4040288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EE2C-D23B-4E6B-B22B-90A5DFF31D62}" type="datetimeFigureOut">
              <a:rPr lang="el-GR" smtClean="0"/>
              <a:pPr/>
              <a:t>21/6/2005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4EF20-89E0-4F3D-82AF-C53D404028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EE2C-D23B-4E6B-B22B-90A5DFF31D62}" type="datetimeFigureOut">
              <a:rPr lang="el-GR" smtClean="0"/>
              <a:pPr/>
              <a:t>21/6/2005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4EF20-89E0-4F3D-82AF-C53D404028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EE2C-D23B-4E6B-B22B-90A5DFF31D62}" type="datetimeFigureOut">
              <a:rPr lang="el-GR" smtClean="0"/>
              <a:pPr/>
              <a:t>21/6/2005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4EF20-89E0-4F3D-82AF-C53D404028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EE2C-D23B-4E6B-B22B-90A5DFF31D62}" type="datetimeFigureOut">
              <a:rPr lang="el-GR" smtClean="0"/>
              <a:pPr/>
              <a:t>21/6/2005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4EF20-89E0-4F3D-82AF-C53D4040288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EE2C-D23B-4E6B-B22B-90A5DFF31D62}" type="datetimeFigureOut">
              <a:rPr lang="el-GR" smtClean="0"/>
              <a:pPr/>
              <a:t>21/6/2005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4EF20-89E0-4F3D-82AF-C53D404028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EE2C-D23B-4E6B-B22B-90A5DFF31D62}" type="datetimeFigureOut">
              <a:rPr lang="el-GR" smtClean="0"/>
              <a:pPr/>
              <a:t>21/6/2005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4EF20-89E0-4F3D-82AF-C53D404028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EE2C-D23B-4E6B-B22B-90A5DFF31D62}" type="datetimeFigureOut">
              <a:rPr lang="el-GR" smtClean="0"/>
              <a:pPr/>
              <a:t>21/6/2005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4EF20-89E0-4F3D-82AF-C53D404028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EE2C-D23B-4E6B-B22B-90A5DFF31D62}" type="datetimeFigureOut">
              <a:rPr lang="el-GR" smtClean="0"/>
              <a:pPr/>
              <a:t>21/6/2005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4EF20-89E0-4F3D-82AF-C53D4040288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EE2C-D23B-4E6B-B22B-90A5DFF31D62}" type="datetimeFigureOut">
              <a:rPr lang="el-GR" smtClean="0"/>
              <a:pPr/>
              <a:t>21/6/2005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4EF20-89E0-4F3D-82AF-C53D4040288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EEE2C-D23B-4E6B-B22B-90A5DFF31D62}" type="datetimeFigureOut">
              <a:rPr lang="el-GR" smtClean="0"/>
              <a:pPr/>
              <a:t>21/6/2005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4EF20-89E0-4F3D-82AF-C53D4040288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FDEEE2C-D23B-4E6B-B22B-90A5DFF31D62}" type="datetimeFigureOut">
              <a:rPr lang="el-GR" smtClean="0"/>
              <a:pPr/>
              <a:t>21/6/2005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C4EF20-89E0-4F3D-82AF-C53D4040288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9.png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oleObject" Target="../embeddings/oleObject3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3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37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3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3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4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4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4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4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4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4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4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4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5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5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5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5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54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5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56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57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58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59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6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64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67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68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75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76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77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Classic_1204800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643866" cy="1914540"/>
          </a:xfrm>
        </p:spPr>
        <p:txBody>
          <a:bodyPr>
            <a:noAutofit/>
          </a:bodyPr>
          <a:lstStyle/>
          <a:p>
            <a:pPr algn="ctr"/>
            <a:r>
              <a:rPr lang="el-G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Τεχνικές </a:t>
            </a:r>
            <a:r>
              <a:rPr lang="el-GR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Γραμμικοποίησης</a:t>
            </a:r>
            <a:r>
              <a:rPr lang="el-G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Πολυωνυμικών</a:t>
            </a:r>
            <a:r>
              <a:rPr lang="el-GR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Πινάκων</a:t>
            </a:r>
            <a:endParaRPr lang="el-GR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74956" y="3657164"/>
            <a:ext cx="7854696" cy="771968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Μεταπτυχιακή  Διπλωματική  Εργασία</a:t>
            </a:r>
          </a:p>
        </p:txBody>
      </p:sp>
      <p:sp>
        <p:nvSpPr>
          <p:cNvPr id="5" name="2 - Υπότιτλος"/>
          <p:cNvSpPr txBox="1">
            <a:spLocks/>
          </p:cNvSpPr>
          <p:nvPr/>
        </p:nvSpPr>
        <p:spPr>
          <a:xfrm>
            <a:off x="642910" y="4157230"/>
            <a:ext cx="7854696" cy="77196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Αικ</a:t>
            </a:r>
            <a:r>
              <a:rPr lang="el-GR" sz="2600" dirty="0" err="1" smtClean="0"/>
              <a:t>ατερίνη</a:t>
            </a:r>
            <a:r>
              <a:rPr lang="el-GR" sz="2600" dirty="0" smtClean="0"/>
              <a:t> </a:t>
            </a:r>
            <a:r>
              <a:rPr lang="el-GR" sz="2600" dirty="0" err="1" smtClean="0"/>
              <a:t>Καρέτσου</a:t>
            </a:r>
            <a:endParaRPr kumimoji="0" lang="el-GR" sz="2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642910" y="285728"/>
          <a:ext cx="7858180" cy="1016000"/>
        </p:xfrm>
        <a:graphic>
          <a:graphicData uri="http://schemas.openxmlformats.org/drawingml/2006/table">
            <a:tbl>
              <a:tblPr/>
              <a:tblGrid>
                <a:gridCol w="1362839"/>
                <a:gridCol w="6495341"/>
              </a:tblGrid>
              <a:tr h="1000132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endParaRPr lang="el-GR" sz="1600" dirty="0" smtClean="0">
                        <a:solidFill>
                          <a:schemeClr val="tx1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600" b="1" dirty="0" smtClean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Α</a:t>
                      </a:r>
                      <a:r>
                        <a:rPr lang="el-GR" sz="1400" b="1" dirty="0" smtClean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ΡΙΣΤΟΤΕΛΕΙΟ</a:t>
                      </a:r>
                      <a:r>
                        <a:rPr lang="el-GR" sz="1600" b="1" dirty="0" smtClean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6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Π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ΑΝΕΠΙΣΤΗΜΙΟ</a:t>
                      </a:r>
                      <a:r>
                        <a:rPr lang="el-GR" sz="16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Θ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ΕΣΣΑΛΟΝΙΚΗΣ</a:t>
                      </a:r>
                      <a:endParaRPr lang="el-GR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Τ</a:t>
                      </a:r>
                      <a:r>
                        <a:rPr lang="el-GR" sz="105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ΜΗΜΑ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Μ</a:t>
                      </a:r>
                      <a:r>
                        <a:rPr lang="el-GR" sz="105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ΑΘΗΜΑΤΙΚΩΝ</a:t>
                      </a:r>
                      <a:endParaRPr lang="el-GR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r>
                        <a:rPr lang="el-GR" sz="105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ΕΤΑΠΤΥΧΙΑΚΟ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Π</a:t>
                      </a:r>
                      <a:r>
                        <a:rPr lang="el-GR" sz="105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ΡΟΓΡΑΜΜΑ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Σ</a:t>
                      </a:r>
                      <a:r>
                        <a:rPr lang="el-GR" sz="105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ΠΟΥΔΩΝ</a:t>
                      </a:r>
                      <a:endParaRPr lang="el-GR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“Θ</a:t>
                      </a:r>
                      <a:r>
                        <a:rPr lang="el-GR" sz="105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ΕΩΡΗΤΙΚΗ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Π</a:t>
                      </a:r>
                      <a:r>
                        <a:rPr lang="el-GR" sz="105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ΛΗΡΟΦΟΡΙΚΗ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Κ</a:t>
                      </a:r>
                      <a:r>
                        <a:rPr lang="el-GR" sz="105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ΑΙ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Θ</a:t>
                      </a:r>
                      <a:r>
                        <a:rPr lang="el-GR" sz="105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ΕΩΡΙΑ 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el-GR" sz="105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ΥΣΤΗΜΑΤΩΝ 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Κ</a:t>
                      </a:r>
                      <a:r>
                        <a:rPr lang="el-GR" sz="105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ΑΙ 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Ε</a:t>
                      </a:r>
                      <a:r>
                        <a:rPr lang="el-GR" sz="105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ΛΕΓΧΟΥ</a:t>
                      </a:r>
                      <a:r>
                        <a:rPr lang="el-GR" sz="1400" b="1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”</a:t>
                      </a:r>
                      <a:endParaRPr lang="el-GR" sz="1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Εικόνα 16" descr="Saintd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39158"/>
            <a:ext cx="1285884" cy="961742"/>
          </a:xfrm>
          <a:prstGeom prst="rect">
            <a:avLst/>
          </a:prstGeom>
          <a:noFill/>
        </p:spPr>
      </p:pic>
      <p:sp>
        <p:nvSpPr>
          <p:cNvPr id="9" name="2 - Υπότιτλος"/>
          <p:cNvSpPr txBox="1">
            <a:spLocks/>
          </p:cNvSpPr>
          <p:nvPr/>
        </p:nvSpPr>
        <p:spPr>
          <a:xfrm>
            <a:off x="357158" y="5443114"/>
            <a:ext cx="7854696" cy="771968"/>
          </a:xfrm>
          <a:prstGeom prst="rect">
            <a:avLst/>
          </a:prstGeom>
        </p:spPr>
        <p:txBody>
          <a:bodyPr vert="horz" lIns="0" rIns="18288">
            <a:normAutofit fontScale="92500" lnSpcReduction="10000"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Επιβλέπων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Καθηγητής: Νικόλαος </a:t>
            </a:r>
            <a:r>
              <a:rPr kumimoji="0" lang="el-GR" sz="2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Καραμπετάκης</a:t>
            </a:r>
            <a:endParaRPr kumimoji="0" lang="el-GR" sz="24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l-GR" sz="2400" baseline="0" dirty="0"/>
              <a:t> </a:t>
            </a:r>
            <a:r>
              <a:rPr lang="el-GR" sz="2400" baseline="0" dirty="0" smtClean="0"/>
              <a:t>			  </a:t>
            </a:r>
            <a:r>
              <a:rPr lang="el-GR" sz="2200" baseline="0" dirty="0" err="1" smtClean="0"/>
              <a:t>Αναπληρ</a:t>
            </a:r>
            <a:r>
              <a:rPr lang="el-GR" sz="2200" baseline="0" dirty="0" smtClean="0"/>
              <a:t>.</a:t>
            </a:r>
            <a:r>
              <a:rPr lang="el-GR" sz="2200" dirty="0" smtClean="0"/>
              <a:t> Καθηγητής Α.Π.Θ.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71406" y="71414"/>
            <a:ext cx="9001156" cy="6715148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Βασικοί  Ορισμοί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sz="2600" b="1" u="sng" dirty="0" err="1" smtClean="0"/>
              <a:t>Γραμμικοποίηση</a:t>
            </a:r>
            <a:r>
              <a:rPr lang="en-US" sz="2600" dirty="0" smtClean="0"/>
              <a:t> (</a:t>
            </a:r>
            <a:r>
              <a:rPr lang="en-US" sz="2600" i="1" dirty="0" smtClean="0">
                <a:latin typeface="Calibri" pitchFamily="34" charset="0"/>
              </a:rPr>
              <a:t>Linearization</a:t>
            </a:r>
            <a:r>
              <a:rPr lang="en-US" sz="2600" dirty="0" smtClean="0"/>
              <a:t>)</a:t>
            </a:r>
            <a:r>
              <a:rPr lang="el-GR" sz="2600" b="1" dirty="0" smtClean="0"/>
              <a:t> </a:t>
            </a:r>
            <a:r>
              <a:rPr lang="el-GR" sz="2600" dirty="0" err="1" smtClean="0"/>
              <a:t>πολυωνυμικού</a:t>
            </a:r>
            <a:r>
              <a:rPr lang="el-GR" sz="2600" dirty="0" smtClean="0"/>
              <a:t> πίνακα</a:t>
            </a:r>
          </a:p>
          <a:p>
            <a:pPr marL="88900" indent="0">
              <a:buClr>
                <a:schemeClr val="bg2">
                  <a:lumMod val="50000"/>
                </a:schemeClr>
              </a:buClr>
              <a:buNone/>
            </a:pPr>
            <a:r>
              <a:rPr lang="el-GR" sz="2600" dirty="0" smtClean="0"/>
              <a:t>Θεωρούμε ένα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n x n</a:t>
            </a:r>
            <a:r>
              <a:rPr lang="en-US" sz="2600" dirty="0" smtClean="0"/>
              <a:t> </a:t>
            </a:r>
            <a:r>
              <a:rPr lang="el-GR" sz="2600" dirty="0" err="1" smtClean="0"/>
              <a:t>πολυωνυμικό</a:t>
            </a:r>
            <a:r>
              <a:rPr lang="el-GR" sz="2600" dirty="0" smtClean="0"/>
              <a:t> πίνακα </a:t>
            </a:r>
            <a:r>
              <a:rPr lang="en-US" sz="2600" dirty="0" smtClean="0">
                <a:latin typeface="Cambria Math"/>
                <a:ea typeface="Cambria Math"/>
              </a:rPr>
              <a:t>P(</a:t>
            </a:r>
            <a:r>
              <a:rPr lang="el-GR" sz="2600" dirty="0" smtClean="0">
                <a:latin typeface="Cambria Math"/>
                <a:ea typeface="Cambria Math"/>
              </a:rPr>
              <a:t>λ</a:t>
            </a:r>
            <a:r>
              <a:rPr lang="en-US" sz="2600" dirty="0" smtClean="0">
                <a:latin typeface="Cambria Math"/>
                <a:ea typeface="Cambria Math"/>
              </a:rPr>
              <a:t>)</a:t>
            </a:r>
            <a:r>
              <a:rPr lang="el-GR" sz="2600" dirty="0" smtClean="0">
                <a:latin typeface="Cambria Math"/>
                <a:ea typeface="Cambria Math"/>
              </a:rPr>
              <a:t>, </a:t>
            </a:r>
            <a:r>
              <a:rPr lang="el-GR" sz="2600" dirty="0" smtClean="0">
                <a:ea typeface="Cambria Math"/>
              </a:rPr>
              <a:t>βαθμού </a:t>
            </a:r>
            <a:r>
              <a:rPr lang="en-US" sz="2600" dirty="0" smtClean="0">
                <a:latin typeface="Calibri" pitchFamily="34" charset="0"/>
                <a:ea typeface="Cambria Math"/>
              </a:rPr>
              <a:t>k</a:t>
            </a:r>
            <a:r>
              <a:rPr lang="el-GR" sz="2600" dirty="0" smtClean="0">
                <a:ea typeface="Cambria Math"/>
              </a:rPr>
              <a:t>.</a:t>
            </a:r>
          </a:p>
          <a:p>
            <a:pPr marL="88900" indent="-6350">
              <a:buClr>
                <a:schemeClr val="bg2">
                  <a:lumMod val="50000"/>
                </a:schemeClr>
              </a:buClr>
              <a:buNone/>
            </a:pPr>
            <a:r>
              <a:rPr lang="el-GR" sz="2600" dirty="0" smtClean="0">
                <a:ea typeface="Cambria Math"/>
              </a:rPr>
              <a:t> Ένας πρωτοβάθμιος </a:t>
            </a:r>
            <a:r>
              <a:rPr lang="el-GR" sz="2600" dirty="0" err="1" smtClean="0">
                <a:ea typeface="Cambria Math"/>
              </a:rPr>
              <a:t>πολυωνυμικός</a:t>
            </a:r>
            <a:r>
              <a:rPr lang="el-GR" sz="2600" dirty="0" smtClean="0">
                <a:ea typeface="Cambria Math"/>
              </a:rPr>
              <a:t> πίνακας της μορφής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L(</a:t>
            </a:r>
            <a:r>
              <a:rPr lang="el-GR" sz="2600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l-GR" sz="2600" dirty="0" smtClean="0">
                <a:latin typeface="Cambria Math" pitchFamily="18" charset="0"/>
                <a:ea typeface="Cambria Math" pitchFamily="18" charset="0"/>
              </a:rPr>
              <a:t>= λ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l-GR" sz="2600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l-GR" sz="2600" dirty="0" smtClean="0">
                <a:ea typeface="Cambria Math"/>
              </a:rPr>
              <a:t>,</a:t>
            </a:r>
            <a:r>
              <a:rPr lang="en-US" sz="2600" dirty="0" smtClean="0">
                <a:ea typeface="Cambria Math"/>
              </a:rPr>
              <a:t> </a:t>
            </a:r>
            <a:r>
              <a:rPr lang="el-GR" sz="2600" dirty="0" smtClean="0">
                <a:ea typeface="Cambria Math"/>
              </a:rPr>
              <a:t>με 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X,Y</a:t>
            </a:r>
            <a:r>
              <a:rPr lang="en-US" sz="2600" dirty="0" smtClean="0">
                <a:latin typeface="Cambria Math"/>
                <a:ea typeface="Cambria Math"/>
              </a:rPr>
              <a:t>∊𝔽</a:t>
            </a:r>
            <a:r>
              <a:rPr lang="en-US" sz="2600" baseline="50000" dirty="0" err="1" smtClean="0">
                <a:latin typeface="Cambria Math"/>
                <a:ea typeface="Cambria Math"/>
              </a:rPr>
              <a:t>kn</a:t>
            </a:r>
            <a:r>
              <a:rPr lang="en-US" sz="2600" baseline="50000" dirty="0" smtClean="0">
                <a:latin typeface="Cambria Math"/>
                <a:ea typeface="Cambria Math"/>
              </a:rPr>
              <a:t> x </a:t>
            </a:r>
            <a:r>
              <a:rPr lang="en-US" sz="2600" baseline="50000" dirty="0" err="1" smtClean="0">
                <a:latin typeface="Cambria Math"/>
                <a:ea typeface="Cambria Math"/>
              </a:rPr>
              <a:t>kn</a:t>
            </a:r>
            <a:r>
              <a:rPr lang="en-US" sz="2600" dirty="0" smtClean="0">
                <a:ea typeface="Cambria Math"/>
              </a:rPr>
              <a:t> </a:t>
            </a:r>
            <a:r>
              <a:rPr lang="el-GR" sz="2600" dirty="0" smtClean="0">
                <a:ea typeface="Cambria Math"/>
              </a:rPr>
              <a:t>θα ονομάζεται </a:t>
            </a:r>
            <a:r>
              <a:rPr lang="el-GR" sz="2600" dirty="0" err="1" smtClean="0">
                <a:ea typeface="Cambria Math"/>
              </a:rPr>
              <a:t>γραμμικοποίηση</a:t>
            </a:r>
            <a:r>
              <a:rPr lang="el-GR" sz="2600" dirty="0" smtClean="0">
                <a:ea typeface="Cambria Math"/>
              </a:rPr>
              <a:t> του </a:t>
            </a:r>
            <a:r>
              <a:rPr lang="el-GR" sz="2600" dirty="0" err="1" smtClean="0">
                <a:ea typeface="Cambria Math"/>
              </a:rPr>
              <a:t>πολυωνυμικού</a:t>
            </a:r>
            <a:r>
              <a:rPr lang="el-GR" sz="2600" dirty="0" smtClean="0">
                <a:ea typeface="Cambria Math"/>
              </a:rPr>
              <a:t> πίνακα </a:t>
            </a:r>
            <a:r>
              <a:rPr lang="en-US" sz="2600" dirty="0" smtClean="0">
                <a:latin typeface="Cambria Math"/>
                <a:ea typeface="Cambria Math"/>
              </a:rPr>
              <a:t>P(</a:t>
            </a:r>
            <a:r>
              <a:rPr lang="el-GR" sz="2600" dirty="0" smtClean="0">
                <a:latin typeface="Cambria Math"/>
                <a:ea typeface="Cambria Math"/>
              </a:rPr>
              <a:t>λ</a:t>
            </a:r>
            <a:r>
              <a:rPr lang="en-US" sz="2600" dirty="0" smtClean="0">
                <a:latin typeface="Cambria Math"/>
                <a:ea typeface="Cambria Math"/>
              </a:rPr>
              <a:t>)</a:t>
            </a:r>
            <a:r>
              <a:rPr lang="el-GR" sz="2600" dirty="0" smtClean="0">
                <a:latin typeface="Cambria Math"/>
                <a:ea typeface="Cambria Math"/>
              </a:rPr>
              <a:t> </a:t>
            </a:r>
            <a:r>
              <a:rPr lang="el-GR" sz="2600" dirty="0" smtClean="0">
                <a:ea typeface="Cambria Math"/>
              </a:rPr>
              <a:t>αν υπάρχουν </a:t>
            </a:r>
            <a:r>
              <a:rPr lang="el-GR" sz="2600" dirty="0" err="1" smtClean="0">
                <a:ea typeface="Cambria Math"/>
              </a:rPr>
              <a:t>μονομετρικοί</a:t>
            </a:r>
            <a:r>
              <a:rPr lang="el-GR" sz="2600" dirty="0" smtClean="0">
                <a:ea typeface="Cambria Math"/>
              </a:rPr>
              <a:t> πίνακες </a:t>
            </a:r>
            <a:r>
              <a:rPr lang="el-GR" sz="2600" dirty="0" smtClean="0">
                <a:latin typeface="Cambria Math"/>
                <a:ea typeface="Cambria Math"/>
              </a:rPr>
              <a:t>Ε(λ) </a:t>
            </a:r>
            <a:r>
              <a:rPr lang="el-GR" sz="2600" dirty="0" smtClean="0">
                <a:ea typeface="Cambria Math"/>
              </a:rPr>
              <a:t>και </a:t>
            </a:r>
            <a:r>
              <a:rPr lang="en-US" sz="2600" dirty="0" smtClean="0">
                <a:latin typeface="Cambria Math"/>
                <a:ea typeface="Cambria Math"/>
              </a:rPr>
              <a:t>F(</a:t>
            </a:r>
            <a:r>
              <a:rPr lang="el-GR" sz="2600" dirty="0" smtClean="0">
                <a:latin typeface="Cambria Math"/>
                <a:ea typeface="Cambria Math"/>
              </a:rPr>
              <a:t>λ</a:t>
            </a:r>
            <a:r>
              <a:rPr lang="en-US" sz="2600" dirty="0" smtClean="0">
                <a:latin typeface="Cambria Math"/>
                <a:ea typeface="Cambria Math"/>
              </a:rPr>
              <a:t>)</a:t>
            </a:r>
            <a:r>
              <a:rPr lang="el-GR" sz="2600" dirty="0" smtClean="0">
                <a:latin typeface="Cambria Math"/>
                <a:ea typeface="Cambria Math"/>
              </a:rPr>
              <a:t> </a:t>
            </a:r>
            <a:r>
              <a:rPr lang="el-GR" sz="2600" dirty="0" smtClean="0">
                <a:ea typeface="Cambria Math"/>
              </a:rPr>
              <a:t>τέτοιοι ώστε 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>
              <a:latin typeface="Cambria Math"/>
              <a:ea typeface="Cambria Math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>
              <a:latin typeface="Cambria Math"/>
              <a:ea typeface="Cambria Math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>
              <a:latin typeface="Cambria Math"/>
              <a:ea typeface="Cambria Math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/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11 - Στρογγυλεμένο ορθογώνιο"/>
          <p:cNvSpPr/>
          <p:nvPr/>
        </p:nvSpPr>
        <p:spPr>
          <a:xfrm>
            <a:off x="3071802" y="5214950"/>
            <a:ext cx="5786478" cy="150019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35000" contrast="3000"/>
          </a:blip>
          <a:srcRect/>
          <a:stretch>
            <a:fillRect/>
          </a:stretch>
        </p:blipFill>
        <p:spPr bwMode="auto">
          <a:xfrm>
            <a:off x="3286116" y="5319735"/>
            <a:ext cx="5619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Βασικοί  Ορισμοί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533912"/>
          </a:xfrm>
        </p:spPr>
        <p:txBody>
          <a:bodyPr anchor="t">
            <a:normAutofit/>
          </a:bodyPr>
          <a:lstStyle/>
          <a:p>
            <a:pPr algn="ctr">
              <a:buClr>
                <a:schemeClr val="bg2">
                  <a:lumMod val="50000"/>
                </a:schemeClr>
              </a:buClr>
            </a:pPr>
            <a:r>
              <a:rPr lang="el-GR" sz="2800" b="1" u="sng" dirty="0" smtClean="0"/>
              <a:t>Ισχυρή </a:t>
            </a:r>
            <a:r>
              <a:rPr lang="el-GR" sz="2800" b="1" u="sng" dirty="0" err="1" smtClean="0"/>
              <a:t>Γραμμικοποίηση</a:t>
            </a:r>
            <a:r>
              <a:rPr lang="el-GR" sz="2800" b="1" u="sng" dirty="0" smtClean="0"/>
              <a:t> </a:t>
            </a:r>
            <a:r>
              <a:rPr lang="el-GR" sz="2800" dirty="0" smtClean="0"/>
              <a:t>(</a:t>
            </a:r>
            <a:r>
              <a:rPr lang="en-US" sz="2800" i="1" dirty="0" smtClean="0">
                <a:latin typeface="Calibri" pitchFamily="34" charset="0"/>
              </a:rPr>
              <a:t>Strong Linearization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800" dirty="0" smtClean="0"/>
              <a:t>   </a:t>
            </a:r>
            <a:r>
              <a:rPr lang="el-GR" sz="2400" dirty="0" smtClean="0"/>
              <a:t>Θεωρούμε τον </a:t>
            </a:r>
            <a:r>
              <a:rPr lang="el-GR" sz="2400" dirty="0" err="1" smtClean="0"/>
              <a:t>πολυωνυμικό</a:t>
            </a:r>
            <a:r>
              <a:rPr lang="el-GR" sz="2400" dirty="0" smtClean="0"/>
              <a:t> πίνακα </a:t>
            </a:r>
            <a:r>
              <a:rPr lang="en-US" sz="2400" dirty="0" smtClean="0">
                <a:latin typeface="Cambria Math"/>
                <a:ea typeface="Cambria Math"/>
              </a:rPr>
              <a:t>P(</a:t>
            </a:r>
            <a:r>
              <a:rPr lang="el-GR" sz="2400" dirty="0" smtClean="0">
                <a:latin typeface="Cambria Math"/>
                <a:ea typeface="Cambria Math"/>
              </a:rPr>
              <a:t>λ</a:t>
            </a:r>
            <a:r>
              <a:rPr lang="en-US" sz="2400" dirty="0" smtClean="0">
                <a:latin typeface="Cambria Math"/>
                <a:ea typeface="Cambria Math"/>
              </a:rPr>
              <a:t>)</a:t>
            </a:r>
            <a:r>
              <a:rPr lang="el-GR" sz="2400" dirty="0" smtClean="0">
                <a:latin typeface="Cambria Math"/>
                <a:ea typeface="Cambria Math"/>
              </a:rPr>
              <a:t>, </a:t>
            </a:r>
            <a:r>
              <a:rPr lang="el-GR" sz="2400" dirty="0" smtClean="0">
                <a:ea typeface="Cambria Math"/>
              </a:rPr>
              <a:t>βαθμού</a:t>
            </a:r>
            <a:r>
              <a:rPr lang="el-GR" sz="2400" dirty="0" smtClean="0">
                <a:latin typeface="Cambria Math"/>
                <a:ea typeface="Cambria Math"/>
              </a:rPr>
              <a:t> </a:t>
            </a:r>
            <a:r>
              <a:rPr lang="en-US" sz="2400" dirty="0" smtClean="0">
                <a:latin typeface="Cambria Math"/>
                <a:ea typeface="Cambria Math"/>
              </a:rPr>
              <a:t>k. </a:t>
            </a:r>
            <a:r>
              <a:rPr lang="el-GR" sz="2400" dirty="0" smtClean="0">
                <a:ea typeface="Cambria Math"/>
              </a:rPr>
              <a:t>Αν ο πρωτοβάθμιος </a:t>
            </a:r>
            <a:r>
              <a:rPr lang="el-GR" sz="2400" dirty="0" err="1" smtClean="0">
                <a:ea typeface="Cambria Math"/>
              </a:rPr>
              <a:t>πολυωνυμικός</a:t>
            </a:r>
            <a:r>
              <a:rPr lang="el-GR" sz="2400" dirty="0" smtClean="0">
                <a:ea typeface="Cambria Math"/>
              </a:rPr>
              <a:t> πίνακα </a:t>
            </a:r>
            <a:r>
              <a:rPr lang="en-US" sz="2400" dirty="0" smtClean="0">
                <a:latin typeface="Cambria Math"/>
                <a:ea typeface="Cambria Math"/>
              </a:rPr>
              <a:t>L(</a:t>
            </a:r>
            <a:r>
              <a:rPr lang="el-GR" sz="2400" dirty="0" smtClean="0">
                <a:latin typeface="Cambria Math"/>
                <a:ea typeface="Cambria Math"/>
              </a:rPr>
              <a:t>λ</a:t>
            </a:r>
            <a:r>
              <a:rPr lang="en-US" sz="2400" dirty="0" smtClean="0">
                <a:latin typeface="Cambria Math"/>
                <a:ea typeface="Cambria Math"/>
              </a:rPr>
              <a:t>) </a:t>
            </a:r>
            <a:r>
              <a:rPr lang="el-GR" sz="2400" dirty="0" smtClean="0">
                <a:ea typeface="Cambria Math"/>
              </a:rPr>
              <a:t>είναι </a:t>
            </a:r>
            <a:r>
              <a:rPr lang="el-GR" sz="2400" dirty="0" err="1" smtClean="0">
                <a:ea typeface="Cambria Math"/>
              </a:rPr>
              <a:t>γραμμικοποίηση</a:t>
            </a:r>
            <a:r>
              <a:rPr lang="el-GR" sz="2400" dirty="0" smtClean="0">
                <a:ea typeface="Cambria Math"/>
              </a:rPr>
              <a:t> του </a:t>
            </a:r>
            <a:r>
              <a:rPr lang="el-GR" sz="2400" dirty="0" err="1" smtClean="0">
                <a:ea typeface="Cambria Math"/>
              </a:rPr>
              <a:t>πολυωνυμικού</a:t>
            </a:r>
            <a:r>
              <a:rPr lang="el-GR" sz="2400" dirty="0" smtClean="0">
                <a:ea typeface="Cambria Math"/>
              </a:rPr>
              <a:t> πίνακα</a:t>
            </a:r>
            <a:r>
              <a:rPr lang="el-GR" sz="2400" dirty="0" smtClean="0">
                <a:latin typeface="Cambria Math"/>
                <a:ea typeface="Cambria Math"/>
              </a:rPr>
              <a:t> </a:t>
            </a:r>
            <a:r>
              <a:rPr lang="en-US" sz="2400" dirty="0" smtClean="0">
                <a:latin typeface="Cambria Math"/>
                <a:ea typeface="Cambria Math"/>
              </a:rPr>
              <a:t>P(</a:t>
            </a:r>
            <a:r>
              <a:rPr lang="el-GR" sz="2400" dirty="0" smtClean="0">
                <a:latin typeface="Cambria Math"/>
                <a:ea typeface="Cambria Math"/>
              </a:rPr>
              <a:t>λ</a:t>
            </a:r>
            <a:r>
              <a:rPr lang="en-US" sz="2400" dirty="0" smtClean="0">
                <a:latin typeface="Cambria Math"/>
                <a:ea typeface="Cambria Math"/>
              </a:rPr>
              <a:t>)</a:t>
            </a:r>
            <a:r>
              <a:rPr lang="el-GR" sz="2400" dirty="0" smtClean="0">
                <a:latin typeface="Cambria Math"/>
                <a:ea typeface="Cambria Math"/>
              </a:rPr>
              <a:t> </a:t>
            </a:r>
            <a:r>
              <a:rPr lang="el-GR" sz="2400" dirty="0" smtClean="0">
                <a:ea typeface="Cambria Math"/>
              </a:rPr>
              <a:t>και ο πρωτοβάθμιος </a:t>
            </a:r>
            <a:r>
              <a:rPr lang="el-GR" sz="2400" dirty="0" err="1" smtClean="0">
                <a:ea typeface="Cambria Math"/>
              </a:rPr>
              <a:t>πολυωνυμικός</a:t>
            </a:r>
            <a:r>
              <a:rPr lang="el-GR" sz="2400" dirty="0" smtClean="0">
                <a:ea typeface="Cambria Math"/>
              </a:rPr>
              <a:t> πίνακας </a:t>
            </a:r>
            <a:r>
              <a:rPr lang="en-US" sz="2400" dirty="0" err="1" smtClean="0">
                <a:latin typeface="Cambria Math"/>
                <a:ea typeface="Cambria Math"/>
              </a:rPr>
              <a:t>revL</a:t>
            </a:r>
            <a:r>
              <a:rPr lang="en-US" sz="2400" dirty="0" smtClean="0">
                <a:latin typeface="Cambria Math"/>
                <a:ea typeface="Cambria Math"/>
              </a:rPr>
              <a:t>(</a:t>
            </a:r>
            <a:r>
              <a:rPr lang="el-GR" sz="2400" dirty="0" smtClean="0">
                <a:latin typeface="Cambria Math"/>
                <a:ea typeface="Cambria Math"/>
              </a:rPr>
              <a:t>λ</a:t>
            </a:r>
            <a:r>
              <a:rPr lang="en-US" sz="2400" dirty="0" smtClean="0">
                <a:latin typeface="Cambria Math"/>
                <a:ea typeface="Cambria Math"/>
              </a:rPr>
              <a:t>)</a:t>
            </a:r>
            <a:r>
              <a:rPr lang="el-GR" sz="2400" dirty="0" smtClean="0">
                <a:latin typeface="Cambria Math"/>
                <a:ea typeface="Cambria Math"/>
              </a:rPr>
              <a:t> </a:t>
            </a:r>
            <a:r>
              <a:rPr lang="el-GR" sz="2400" dirty="0" smtClean="0">
                <a:ea typeface="Cambria Math"/>
              </a:rPr>
              <a:t>είναι </a:t>
            </a:r>
            <a:r>
              <a:rPr lang="el-GR" sz="2400" dirty="0" err="1" smtClean="0">
                <a:ea typeface="Cambria Math"/>
              </a:rPr>
              <a:t>γραμμικοποίηση</a:t>
            </a:r>
            <a:r>
              <a:rPr lang="el-GR" sz="2400" dirty="0" smtClean="0">
                <a:ea typeface="Cambria Math"/>
              </a:rPr>
              <a:t> του </a:t>
            </a:r>
            <a:r>
              <a:rPr lang="el-GR" sz="2400" dirty="0" err="1" smtClean="0">
                <a:ea typeface="Cambria Math"/>
              </a:rPr>
              <a:t>πολυωνυμικού</a:t>
            </a:r>
            <a:r>
              <a:rPr lang="el-GR" sz="2400" dirty="0" smtClean="0">
                <a:ea typeface="Cambria Math"/>
              </a:rPr>
              <a:t> πίνακα </a:t>
            </a:r>
            <a:r>
              <a:rPr lang="en-US" sz="2400" dirty="0" err="1" smtClean="0">
                <a:latin typeface="Cambria Math"/>
                <a:ea typeface="Cambria Math"/>
              </a:rPr>
              <a:t>revP</a:t>
            </a:r>
            <a:r>
              <a:rPr lang="en-US" sz="2400" dirty="0" smtClean="0">
                <a:latin typeface="Cambria Math"/>
                <a:ea typeface="Cambria Math"/>
              </a:rPr>
              <a:t>(</a:t>
            </a:r>
            <a:r>
              <a:rPr lang="el-GR" sz="2400" dirty="0" smtClean="0">
                <a:latin typeface="Cambria Math"/>
                <a:ea typeface="Cambria Math"/>
              </a:rPr>
              <a:t>λ</a:t>
            </a:r>
            <a:r>
              <a:rPr lang="en-US" sz="2400" dirty="0" smtClean="0">
                <a:latin typeface="Cambria Math"/>
                <a:ea typeface="Cambria Math"/>
              </a:rPr>
              <a:t>)</a:t>
            </a:r>
            <a:r>
              <a:rPr lang="el-GR" sz="2400" dirty="0" smtClean="0">
                <a:latin typeface="Cambria Math"/>
                <a:ea typeface="Cambria Math"/>
              </a:rPr>
              <a:t>, </a:t>
            </a:r>
            <a:r>
              <a:rPr lang="el-GR" sz="2400" dirty="0" smtClean="0">
                <a:ea typeface="Cambria Math"/>
              </a:rPr>
              <a:t>τότε θα λέμε ότι ο πρωτοβάθμιος </a:t>
            </a:r>
            <a:r>
              <a:rPr lang="el-GR" sz="2400" dirty="0" err="1" smtClean="0">
                <a:ea typeface="Cambria Math"/>
              </a:rPr>
              <a:t>πολυωνυμικός</a:t>
            </a:r>
            <a:r>
              <a:rPr lang="el-GR" sz="2400" dirty="0" smtClean="0">
                <a:ea typeface="Cambria Math"/>
              </a:rPr>
              <a:t> πίνακας </a:t>
            </a:r>
            <a:r>
              <a:rPr lang="en-US" sz="2400" dirty="0" smtClean="0">
                <a:latin typeface="Cambria Math"/>
                <a:ea typeface="Cambria Math"/>
              </a:rPr>
              <a:t>L(</a:t>
            </a:r>
            <a:r>
              <a:rPr lang="el-GR" sz="2400" dirty="0" smtClean="0">
                <a:latin typeface="Cambria Math"/>
                <a:ea typeface="Cambria Math"/>
              </a:rPr>
              <a:t>λ</a:t>
            </a:r>
            <a:r>
              <a:rPr lang="en-US" sz="2400" dirty="0" smtClean="0">
                <a:latin typeface="Cambria Math"/>
                <a:ea typeface="Cambria Math"/>
              </a:rPr>
              <a:t>)</a:t>
            </a:r>
            <a:r>
              <a:rPr lang="el-GR" sz="2400" dirty="0" smtClean="0">
                <a:latin typeface="Cambria Math"/>
                <a:ea typeface="Cambria Math"/>
              </a:rPr>
              <a:t> </a:t>
            </a:r>
            <a:r>
              <a:rPr lang="el-GR" sz="2400" dirty="0" smtClean="0">
                <a:ea typeface="Cambria Math"/>
              </a:rPr>
              <a:t>είναι </a:t>
            </a:r>
            <a:r>
              <a:rPr lang="el-GR" sz="2400" b="1" dirty="0" smtClean="0">
                <a:ea typeface="Cambria Math"/>
              </a:rPr>
              <a:t>ισχυρή </a:t>
            </a:r>
            <a:r>
              <a:rPr lang="el-GR" sz="2400" b="1" dirty="0" err="1" smtClean="0">
                <a:ea typeface="Cambria Math"/>
              </a:rPr>
              <a:t>γραμμικοποίηση</a:t>
            </a:r>
            <a:r>
              <a:rPr lang="el-GR" sz="2400" b="1" dirty="0" smtClean="0">
                <a:ea typeface="Cambria Math"/>
              </a:rPr>
              <a:t> </a:t>
            </a:r>
            <a:r>
              <a:rPr lang="el-GR" sz="2400" dirty="0" smtClean="0">
                <a:ea typeface="Cambria Math"/>
              </a:rPr>
              <a:t>του </a:t>
            </a:r>
            <a:r>
              <a:rPr lang="el-GR" sz="2400" dirty="0" err="1" smtClean="0">
                <a:ea typeface="Cambria Math"/>
              </a:rPr>
              <a:t>πολυωνυμικού</a:t>
            </a:r>
            <a:r>
              <a:rPr lang="el-GR" sz="2400" dirty="0" smtClean="0">
                <a:ea typeface="Cambria Math"/>
              </a:rPr>
              <a:t> πίνακα </a:t>
            </a:r>
            <a:r>
              <a:rPr lang="en-US" sz="2400" dirty="0" smtClean="0">
                <a:latin typeface="Cambria Math"/>
                <a:ea typeface="Cambria Math"/>
              </a:rPr>
              <a:t>P(</a:t>
            </a:r>
            <a:r>
              <a:rPr lang="el-GR" sz="2400" dirty="0" smtClean="0">
                <a:latin typeface="Cambria Math"/>
                <a:ea typeface="Cambria Math"/>
              </a:rPr>
              <a:t>λ</a:t>
            </a:r>
            <a:r>
              <a:rPr lang="en-US" sz="2400" dirty="0" smtClean="0">
                <a:latin typeface="Cambria Math"/>
                <a:ea typeface="Cambria Math"/>
              </a:rPr>
              <a:t>)</a:t>
            </a:r>
            <a:r>
              <a:rPr lang="el-GR" sz="2400" dirty="0" smtClean="0">
                <a:latin typeface="Cambria Math"/>
                <a:ea typeface="Cambria Math"/>
              </a:rPr>
              <a:t>.</a:t>
            </a:r>
            <a:endParaRPr lang="el-GR" sz="2800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Βασικό  Θεώρημα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259632" y="1412776"/>
            <a:ext cx="7498080" cy="5184576"/>
          </a:xfrm>
        </p:spPr>
        <p:txBody>
          <a:bodyPr anchor="t">
            <a:normAutofit fontScale="77500" lnSpcReduction="20000"/>
          </a:bodyPr>
          <a:lstStyle/>
          <a:p>
            <a:pPr>
              <a:buNone/>
            </a:pPr>
            <a:r>
              <a:rPr lang="el-GR" sz="4100" b="1" u="dbl" dirty="0" smtClean="0"/>
              <a:t>Θεώρημα:</a:t>
            </a:r>
          </a:p>
          <a:p>
            <a:pPr>
              <a:buNone/>
            </a:pPr>
            <a:endParaRPr lang="el-GR" sz="1600" b="1" dirty="0" smtClean="0"/>
          </a:p>
          <a:p>
            <a:pPr>
              <a:buNone/>
            </a:pPr>
            <a:r>
              <a:rPr lang="el-GR" b="1" dirty="0" smtClean="0"/>
              <a:t>α) </a:t>
            </a:r>
            <a:r>
              <a:rPr lang="el-GR" dirty="0" smtClean="0"/>
              <a:t>Ο πρωτοβάθμιος </a:t>
            </a:r>
            <a:r>
              <a:rPr lang="el-GR" dirty="0" err="1" smtClean="0"/>
              <a:t>πολυωνυμικός</a:t>
            </a:r>
            <a:r>
              <a:rPr lang="el-GR" dirty="0" smtClean="0"/>
              <a:t> πίνακας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L(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l-GR" dirty="0" smtClean="0"/>
              <a:t>είναι </a:t>
            </a:r>
            <a:r>
              <a:rPr lang="el-GR" dirty="0" err="1" smtClean="0"/>
              <a:t>γραμμικοποίηση</a:t>
            </a:r>
            <a:r>
              <a:rPr lang="el-GR" dirty="0" smtClean="0"/>
              <a:t> του </a:t>
            </a:r>
            <a:r>
              <a:rPr lang="el-GR" dirty="0" err="1" smtClean="0"/>
              <a:t>πολυωνυμικού</a:t>
            </a:r>
            <a:r>
              <a:rPr lang="el-GR" dirty="0" smtClean="0"/>
              <a:t> πίνακα</a:t>
            </a:r>
            <a:r>
              <a:rPr lang="el-GR" b="1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P(</a:t>
            </a:r>
            <a:r>
              <a:rPr lang="el-GR" dirty="0" smtClean="0">
                <a:latin typeface="Cambria Math"/>
                <a:ea typeface="Cambria Math"/>
              </a:rPr>
              <a:t>λ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l-GR" dirty="0" smtClean="0">
                <a:latin typeface="Cambria Math"/>
                <a:ea typeface="Cambria Math"/>
              </a:rPr>
              <a:t>, </a:t>
            </a:r>
            <a:r>
              <a:rPr lang="el-GR" dirty="0" smtClean="0">
                <a:ea typeface="Cambria Math"/>
              </a:rPr>
              <a:t>αν και μόνον αν οι πεπερασμένοι στοιχειώδεις διαιρέτες των </a:t>
            </a:r>
            <a:r>
              <a:rPr lang="el-GR" dirty="0" err="1" smtClean="0">
                <a:ea typeface="Cambria Math"/>
              </a:rPr>
              <a:t>πολυωνυμικών</a:t>
            </a:r>
            <a:r>
              <a:rPr lang="el-GR" dirty="0" smtClean="0">
                <a:ea typeface="Cambria Math"/>
              </a:rPr>
              <a:t> πινάκων </a:t>
            </a:r>
            <a:r>
              <a:rPr lang="en-US" dirty="0" smtClean="0">
                <a:latin typeface="Cambria Math"/>
                <a:ea typeface="Cambria Math"/>
              </a:rPr>
              <a:t>P(</a:t>
            </a:r>
            <a:r>
              <a:rPr lang="el-GR" dirty="0" smtClean="0">
                <a:latin typeface="Cambria Math"/>
                <a:ea typeface="Cambria Math"/>
              </a:rPr>
              <a:t>λ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l-GR" dirty="0" smtClean="0">
                <a:latin typeface="Cambria Math"/>
                <a:ea typeface="Cambria Math"/>
              </a:rPr>
              <a:t> </a:t>
            </a:r>
            <a:r>
              <a:rPr lang="el-GR" dirty="0" smtClean="0">
                <a:ea typeface="Cambria Math"/>
              </a:rPr>
              <a:t>και</a:t>
            </a:r>
            <a:r>
              <a:rPr lang="el-GR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L(</a:t>
            </a:r>
            <a:r>
              <a:rPr lang="el-GR" dirty="0" smtClean="0">
                <a:latin typeface="Cambria Math"/>
                <a:ea typeface="Cambria Math"/>
              </a:rPr>
              <a:t>λ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l-GR" dirty="0" smtClean="0">
                <a:latin typeface="Cambria Math"/>
                <a:ea typeface="Cambria Math"/>
              </a:rPr>
              <a:t> </a:t>
            </a:r>
            <a:r>
              <a:rPr lang="el-GR" dirty="0" smtClean="0">
                <a:ea typeface="Cambria Math"/>
              </a:rPr>
              <a:t>είναι οι ίδιοι.</a:t>
            </a:r>
          </a:p>
          <a:p>
            <a:pPr>
              <a:buNone/>
            </a:pPr>
            <a:endParaRPr lang="el-GR" dirty="0" smtClean="0">
              <a:ea typeface="Cambria Math"/>
            </a:endParaRPr>
          </a:p>
          <a:p>
            <a:pPr>
              <a:buNone/>
            </a:pPr>
            <a:r>
              <a:rPr lang="el-GR" b="1" dirty="0" smtClean="0">
                <a:ea typeface="Cambria Math"/>
              </a:rPr>
              <a:t>β) </a:t>
            </a:r>
            <a:r>
              <a:rPr lang="el-GR" dirty="0" smtClean="0"/>
              <a:t>Ο πρωτοβάθμιος </a:t>
            </a:r>
            <a:r>
              <a:rPr lang="el-GR" dirty="0" err="1" smtClean="0"/>
              <a:t>πολυωνυμικός</a:t>
            </a:r>
            <a:r>
              <a:rPr lang="el-GR" dirty="0" smtClean="0"/>
              <a:t> πίνακας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L(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/>
              <a:t> </a:t>
            </a:r>
            <a:r>
              <a:rPr lang="el-GR" dirty="0" smtClean="0"/>
              <a:t>είναι ισχυρή </a:t>
            </a:r>
            <a:r>
              <a:rPr lang="el-GR" dirty="0" err="1" smtClean="0"/>
              <a:t>γραμμικοποίηση</a:t>
            </a:r>
            <a:r>
              <a:rPr lang="el-GR" dirty="0" smtClean="0"/>
              <a:t> του </a:t>
            </a:r>
            <a:r>
              <a:rPr lang="el-GR" dirty="0" err="1" smtClean="0"/>
              <a:t>πολυωνυμικού</a:t>
            </a:r>
            <a:r>
              <a:rPr lang="el-GR" dirty="0" smtClean="0"/>
              <a:t> πίνακα </a:t>
            </a:r>
            <a:r>
              <a:rPr lang="en-US" dirty="0" smtClean="0">
                <a:latin typeface="Cambria Math"/>
                <a:ea typeface="Cambria Math"/>
              </a:rPr>
              <a:t>P(</a:t>
            </a:r>
            <a:r>
              <a:rPr lang="el-GR" dirty="0" smtClean="0">
                <a:latin typeface="Cambria Math"/>
                <a:ea typeface="Cambria Math"/>
              </a:rPr>
              <a:t>λ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l-GR" dirty="0" smtClean="0">
                <a:latin typeface="Cambria Math"/>
                <a:ea typeface="Cambria Math"/>
              </a:rPr>
              <a:t>, </a:t>
            </a:r>
            <a:r>
              <a:rPr lang="el-GR" dirty="0" smtClean="0">
                <a:ea typeface="Cambria Math"/>
              </a:rPr>
              <a:t>αν και μόνον αν οι πεπερασμένοι στοιχειώδεις διαιρέτες και οι στοιχειώδεις διαιρέτες στο άπειρο των </a:t>
            </a:r>
            <a:r>
              <a:rPr lang="el-GR" dirty="0" err="1" smtClean="0">
                <a:ea typeface="Cambria Math"/>
              </a:rPr>
              <a:t>πολυωνυμικών</a:t>
            </a:r>
            <a:r>
              <a:rPr lang="el-GR" dirty="0" smtClean="0">
                <a:ea typeface="Cambria Math"/>
              </a:rPr>
              <a:t> πινάκων </a:t>
            </a:r>
            <a:r>
              <a:rPr lang="en-US" dirty="0" smtClean="0">
                <a:latin typeface="Cambria Math"/>
                <a:ea typeface="Cambria Math"/>
              </a:rPr>
              <a:t>P(</a:t>
            </a:r>
            <a:r>
              <a:rPr lang="el-GR" dirty="0" smtClean="0">
                <a:latin typeface="Cambria Math"/>
                <a:ea typeface="Cambria Math"/>
              </a:rPr>
              <a:t>λ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l-GR" dirty="0" smtClean="0">
                <a:latin typeface="Cambria Math"/>
                <a:ea typeface="Cambria Math"/>
              </a:rPr>
              <a:t> </a:t>
            </a:r>
            <a:r>
              <a:rPr lang="el-GR" dirty="0" smtClean="0">
                <a:ea typeface="Cambria Math"/>
              </a:rPr>
              <a:t>και </a:t>
            </a:r>
            <a:r>
              <a:rPr lang="en-US" dirty="0" smtClean="0">
                <a:latin typeface="Cambria Math"/>
                <a:ea typeface="Cambria Math"/>
              </a:rPr>
              <a:t>L(</a:t>
            </a:r>
            <a:r>
              <a:rPr lang="el-GR" dirty="0" smtClean="0">
                <a:latin typeface="Cambria Math"/>
                <a:ea typeface="Cambria Math"/>
              </a:rPr>
              <a:t>λ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l-GR" dirty="0" smtClean="0">
                <a:latin typeface="Cambria Math"/>
                <a:ea typeface="Cambria Math"/>
              </a:rPr>
              <a:t> </a:t>
            </a:r>
            <a:r>
              <a:rPr lang="el-GR" dirty="0" smtClean="0">
                <a:ea typeface="Cambria Math"/>
              </a:rPr>
              <a:t>είναι οι ίδιοι.</a:t>
            </a: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357158" y="571480"/>
            <a:ext cx="8429684" cy="5786478"/>
          </a:xfrm>
          <a:prstGeom prst="rect">
            <a:avLst/>
          </a:prstGeom>
          <a:gradFill>
            <a:gsLst>
              <a:gs pos="0">
                <a:schemeClr val="bg2">
                  <a:tint val="60000"/>
                  <a:satMod val="355000"/>
                </a:schemeClr>
              </a:gs>
              <a:gs pos="40000">
                <a:schemeClr val="bg2">
                  <a:tint val="85000"/>
                  <a:satMod val="320000"/>
                </a:schemeClr>
              </a:gs>
              <a:gs pos="100000">
                <a:schemeClr val="bg2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2976" y="2643182"/>
            <a:ext cx="749808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    </a:t>
            </a:r>
            <a:r>
              <a:rPr lang="el-GR" sz="4800" b="1" dirty="0" smtClean="0"/>
              <a:t>Συνοδεύουσες  Μορφές</a:t>
            </a:r>
            <a:endParaRPr lang="el-GR" sz="3200" b="1" dirty="0"/>
          </a:p>
        </p:txBody>
      </p:sp>
      <p:pic>
        <p:nvPicPr>
          <p:cNvPr id="4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>
            <a:off x="1285852" y="928670"/>
            <a:ext cx="6786610" cy="182732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357290" y="2500306"/>
            <a:ext cx="6643734" cy="1500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10800000">
            <a:off x="1285852" y="3744818"/>
            <a:ext cx="6786610" cy="18273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Συνοδεύουσες  Μορφές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1447800"/>
            <a:ext cx="8072462" cy="4800600"/>
          </a:xfrm>
        </p:spPr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dirty="0" smtClean="0"/>
              <a:t>Συνοδεύουσες  Μορφές (</a:t>
            </a:r>
            <a:r>
              <a:rPr lang="en-US" i="1" dirty="0" smtClean="0">
                <a:latin typeface="Calibri" pitchFamily="34" charset="0"/>
              </a:rPr>
              <a:t>Companion forms</a:t>
            </a:r>
            <a:r>
              <a:rPr lang="el-GR" dirty="0" smtClean="0"/>
              <a:t>)</a:t>
            </a:r>
            <a:endParaRPr lang="en-US" dirty="0" smtClean="0"/>
          </a:p>
          <a:p>
            <a:pPr marL="804863" indent="-179388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l-GR" dirty="0" smtClean="0"/>
              <a:t>Ισχυρό εργαλείο </a:t>
            </a:r>
            <a:r>
              <a:rPr lang="el-GR" dirty="0" err="1" smtClean="0"/>
              <a:t>γραμμικοποίησης</a:t>
            </a:r>
            <a:endParaRPr lang="el-GR" dirty="0" smtClean="0"/>
          </a:p>
          <a:p>
            <a:pPr marL="804863" indent="-179388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dirty="0" smtClean="0"/>
              <a:t>  Ισχυρά Πλεονεκτήματα</a:t>
            </a:r>
          </a:p>
          <a:p>
            <a:pPr marL="1341438" indent="-268288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l-GR" dirty="0" smtClean="0"/>
              <a:t>Απλή μορφή</a:t>
            </a:r>
          </a:p>
          <a:p>
            <a:pPr marL="1341438" indent="-268288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l-GR" dirty="0" smtClean="0"/>
              <a:t>Άμεση κατασκευή από τα στοιχεία του </a:t>
            </a:r>
            <a:r>
              <a:rPr lang="el-GR" dirty="0" err="1" smtClean="0"/>
              <a:t>πολυωνυμικού</a:t>
            </a:r>
            <a:r>
              <a:rPr lang="el-GR" dirty="0" smtClean="0"/>
              <a:t> πίνακα</a:t>
            </a:r>
          </a:p>
          <a:p>
            <a:pPr marL="1341438" indent="-268288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l-GR" dirty="0" smtClean="0"/>
              <a:t>Ίδιες </a:t>
            </a:r>
            <a:r>
              <a:rPr lang="el-GR" dirty="0" err="1" smtClean="0"/>
              <a:t>ιδιοτιμές</a:t>
            </a:r>
            <a:r>
              <a:rPr lang="el-GR" dirty="0" smtClean="0"/>
              <a:t> και </a:t>
            </a:r>
            <a:r>
              <a:rPr lang="el-GR" dirty="0" err="1" smtClean="0"/>
              <a:t>ιδιοδιανύσματα</a:t>
            </a:r>
            <a:endParaRPr lang="el-GR" dirty="0" smtClean="0"/>
          </a:p>
          <a:p>
            <a:pPr marL="804863" indent="-179388"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dirty="0" smtClean="0"/>
              <a:t>  Σημαντικό Μειονέκτημα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Συνοδεύουσες  Μορφές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142976" y="1447800"/>
            <a:ext cx="7715304" cy="5053034"/>
          </a:xfrm>
        </p:spPr>
        <p:txBody>
          <a:bodyPr anchor="t">
            <a:normAutofit fontScale="85000" lnSpcReduction="200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dirty="0" smtClean="0"/>
              <a:t>Θεωρούμε τους πίνακες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l-GR" dirty="0" smtClean="0"/>
              <a:t>και  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l-GR" b="1" dirty="0" smtClean="0"/>
              <a:t>Πρώτη  Συνοδεύουσα Μορφή</a:t>
            </a:r>
            <a:r>
              <a:rPr lang="el-GR" dirty="0" smtClean="0"/>
              <a:t>:                 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l-GR" dirty="0" smtClean="0">
                <a:latin typeface="Cambria Math" pitchFamily="18" charset="0"/>
                <a:ea typeface="Cambria Math" pitchFamily="18" charset="0"/>
              </a:rPr>
              <a:t>                                                            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l-GR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=λ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l-GR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l-GR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l-GR" b="1" dirty="0" smtClean="0"/>
              <a:t>Δεύτερη Συνοδεύουσα Μορφή</a:t>
            </a:r>
            <a:r>
              <a:rPr lang="el-GR" dirty="0" smtClean="0"/>
              <a:t>:                 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l-GR" dirty="0" smtClean="0">
                <a:latin typeface="Cambria Math" pitchFamily="18" charset="0"/>
                <a:ea typeface="Cambria Math" pitchFamily="18" charset="0"/>
              </a:rPr>
              <a:t>                                                             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l-GR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=λ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l-GR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l-GR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endParaRPr lang="el-GR" dirty="0" smtClean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22000" contrast="-5000"/>
          </a:blip>
          <a:srcRect/>
          <a:stretch>
            <a:fillRect/>
          </a:stretch>
        </p:blipFill>
        <p:spPr bwMode="auto">
          <a:xfrm>
            <a:off x="2928926" y="1819270"/>
            <a:ext cx="4419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54000" contrast="52000"/>
          </a:blip>
          <a:srcRect/>
          <a:stretch>
            <a:fillRect/>
          </a:stretch>
        </p:blipFill>
        <p:spPr bwMode="auto">
          <a:xfrm>
            <a:off x="1214414" y="2643182"/>
            <a:ext cx="7715269" cy="205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Συνοδεύουσες  Μορφές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t">
            <a:normAutofit fontScale="70000" lnSpcReduction="200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sz="4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Παρατηρήσεις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15963" indent="-268288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l-GR" sz="3400" dirty="0" smtClean="0"/>
              <a:t>Αποδεικνύεται ότι η πρώτη και δεύτερη συνοδεύουσα μορφή αποτελούν </a:t>
            </a:r>
            <a:r>
              <a:rPr lang="el-GR" sz="3400" dirty="0" err="1" smtClean="0"/>
              <a:t>γραμμικοποίηση</a:t>
            </a:r>
            <a:r>
              <a:rPr lang="el-GR" sz="3400" dirty="0" smtClean="0"/>
              <a:t> του </a:t>
            </a:r>
            <a:r>
              <a:rPr lang="el-GR" sz="3400" dirty="0" err="1" smtClean="0"/>
              <a:t>πολυωνυμικού</a:t>
            </a:r>
            <a:r>
              <a:rPr lang="el-GR" sz="3400" dirty="0" smtClean="0"/>
              <a:t> πίνακα </a:t>
            </a:r>
            <a:r>
              <a:rPr lang="en-US" sz="3400" dirty="0" smtClean="0">
                <a:latin typeface="Cambria Math"/>
                <a:ea typeface="Cambria Math"/>
              </a:rPr>
              <a:t>P(</a:t>
            </a:r>
            <a:r>
              <a:rPr lang="el-GR" sz="3400" dirty="0" smtClean="0">
                <a:latin typeface="Cambria Math"/>
                <a:ea typeface="Cambria Math"/>
              </a:rPr>
              <a:t>λ</a:t>
            </a:r>
            <a:r>
              <a:rPr lang="en-US" sz="3400" dirty="0" smtClean="0">
                <a:latin typeface="Cambria Math"/>
                <a:ea typeface="Cambria Math"/>
              </a:rPr>
              <a:t>)</a:t>
            </a:r>
            <a:r>
              <a:rPr lang="el-GR" sz="3400" dirty="0" smtClean="0">
                <a:latin typeface="Cambria Math"/>
                <a:ea typeface="Cambria Math"/>
              </a:rPr>
              <a:t>.</a:t>
            </a:r>
          </a:p>
          <a:p>
            <a:pPr marL="715963" indent="-268288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l-GR" sz="1400" dirty="0" smtClean="0">
              <a:latin typeface="Cambria Math"/>
              <a:ea typeface="Cambria Math"/>
            </a:endParaRPr>
          </a:p>
          <a:p>
            <a:pPr marL="715963" indent="-268288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l-GR" sz="3400" dirty="0" smtClean="0"/>
              <a:t>Αποδεικνύεται ότι η πρώτη και δεύτερη συνοδεύουσα μορφή αποτελούν ισχυρή </a:t>
            </a:r>
            <a:r>
              <a:rPr lang="el-GR" sz="3400" dirty="0" err="1" smtClean="0"/>
              <a:t>γραμμικοποίηση</a:t>
            </a:r>
            <a:r>
              <a:rPr lang="el-GR" sz="3400" dirty="0" smtClean="0"/>
              <a:t> του </a:t>
            </a:r>
            <a:r>
              <a:rPr lang="el-GR" sz="3400" dirty="0" err="1" smtClean="0"/>
              <a:t>πολυωνυμικού</a:t>
            </a:r>
            <a:r>
              <a:rPr lang="el-GR" sz="3400" dirty="0" smtClean="0"/>
              <a:t> πίνακα </a:t>
            </a:r>
            <a:r>
              <a:rPr lang="en-US" sz="3400" dirty="0" smtClean="0">
                <a:latin typeface="Cambria Math"/>
                <a:ea typeface="Cambria Math"/>
              </a:rPr>
              <a:t>P(</a:t>
            </a:r>
            <a:r>
              <a:rPr lang="el-GR" sz="3400" dirty="0" smtClean="0">
                <a:latin typeface="Cambria Math"/>
                <a:ea typeface="Cambria Math"/>
              </a:rPr>
              <a:t>λ</a:t>
            </a:r>
            <a:r>
              <a:rPr lang="en-US" sz="3400" dirty="0" smtClean="0">
                <a:latin typeface="Cambria Math"/>
                <a:ea typeface="Cambria Math"/>
              </a:rPr>
              <a:t>)</a:t>
            </a:r>
            <a:r>
              <a:rPr lang="el-GR" sz="3400" dirty="0" smtClean="0">
                <a:latin typeface="Cambria Math"/>
                <a:ea typeface="Cambria Math"/>
              </a:rPr>
              <a:t>.</a:t>
            </a:r>
          </a:p>
          <a:p>
            <a:pPr marL="715963" indent="-268288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endParaRPr lang="el-GR" dirty="0" smtClean="0">
              <a:latin typeface="Cambria Math"/>
              <a:ea typeface="Cambria Math"/>
            </a:endParaRPr>
          </a:p>
          <a:p>
            <a:pPr marL="715963" indent="-268288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l-GR" sz="3400" dirty="0" smtClean="0">
                <a:ea typeface="Cambria Math"/>
              </a:rPr>
              <a:t>Επομένως, η πρώτη και η δεύτερη συνοδεύουσα μορφή έχουν τις ίδιες </a:t>
            </a:r>
            <a:r>
              <a:rPr lang="el-GR" sz="3400" dirty="0" err="1" smtClean="0">
                <a:ea typeface="Cambria Math"/>
              </a:rPr>
              <a:t>ιδιοτιμές</a:t>
            </a:r>
            <a:r>
              <a:rPr lang="el-GR" sz="3400" dirty="0" smtClean="0">
                <a:ea typeface="Cambria Math"/>
              </a:rPr>
              <a:t>, τα ίδια μηδενικά και πεπερασμένους και άπειρους στοιχειώδεις διαιρέτες.</a:t>
            </a:r>
            <a:endParaRPr lang="el-GR" sz="3400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Συνοδεύουσες  Μορφές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1571612"/>
            <a:ext cx="7136920" cy="4676788"/>
          </a:xfrm>
        </p:spPr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b="1" u="sng" dirty="0" smtClean="0"/>
              <a:t>Σημαντικό </a:t>
            </a:r>
            <a:r>
              <a:rPr lang="el-GR" b="1" u="sng" dirty="0" err="1" smtClean="0"/>
              <a:t>Μειωνέκτημα</a:t>
            </a:r>
            <a:r>
              <a:rPr lang="el-GR" b="1" u="sng" dirty="0" smtClean="0"/>
              <a:t>: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l-GR" dirty="0" smtClean="0"/>
              <a:t>    Και οι δυο συνοδεύουσες μορφές δεν διατηρούν την δομή που ενδεχομένως μπορεί να έχει ο </a:t>
            </a:r>
            <a:r>
              <a:rPr lang="el-GR" dirty="0" err="1" smtClean="0"/>
              <a:t>πολυωνυμικός</a:t>
            </a:r>
            <a:r>
              <a:rPr lang="el-GR" dirty="0" smtClean="0"/>
              <a:t> πίνακας </a:t>
            </a:r>
            <a:r>
              <a:rPr lang="en-US" dirty="0" smtClean="0">
                <a:latin typeface="Cambria Math"/>
                <a:ea typeface="Cambria Math"/>
              </a:rPr>
              <a:t>P(</a:t>
            </a:r>
            <a:r>
              <a:rPr lang="el-GR" dirty="0" smtClean="0">
                <a:latin typeface="Cambria Math"/>
                <a:ea typeface="Cambria Math"/>
              </a:rPr>
              <a:t>λ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  <a:r>
              <a:rPr lang="el-GR" dirty="0" smtClean="0">
                <a:latin typeface="Cambria Math"/>
                <a:ea typeface="Cambria Math"/>
              </a:rPr>
              <a:t>.</a:t>
            </a:r>
            <a:r>
              <a:rPr lang="el-GR" dirty="0" smtClean="0"/>
              <a:t> 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Συνοδεύουσες  Μορφές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1571612"/>
            <a:ext cx="7136920" cy="4676788"/>
          </a:xfrm>
        </p:spPr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b="1" u="sng" dirty="0" smtClean="0"/>
              <a:t>Παράδειγμα: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l-GR" dirty="0" smtClean="0"/>
              <a:t>    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16000"/>
          </a:blip>
          <a:srcRect/>
          <a:stretch>
            <a:fillRect/>
          </a:stretch>
        </p:blipFill>
        <p:spPr bwMode="auto">
          <a:xfrm>
            <a:off x="2284563" y="2143116"/>
            <a:ext cx="55735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0000" contrast="16000"/>
          </a:blip>
          <a:srcRect/>
          <a:stretch>
            <a:fillRect/>
          </a:stretch>
        </p:blipFill>
        <p:spPr bwMode="auto">
          <a:xfrm>
            <a:off x="1428728" y="4572008"/>
            <a:ext cx="6943725" cy="177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5000" contrast="86000"/>
          </a:blip>
          <a:srcRect/>
          <a:stretch>
            <a:fillRect/>
          </a:stretch>
        </p:blipFill>
        <p:spPr bwMode="auto">
          <a:xfrm>
            <a:off x="2195736" y="4869160"/>
            <a:ext cx="56864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857356" y="3429000"/>
          <a:ext cx="6340475" cy="1143000"/>
        </p:xfrm>
        <a:graphic>
          <a:graphicData uri="http://schemas.openxmlformats.org/presentationml/2006/ole">
            <p:oleObj spid="_x0000_s58369" name="Equation" r:id="rId7" imgW="2641320" imgH="482400" progId="Equation.3">
              <p:embed/>
            </p:oleObj>
          </a:graphicData>
        </a:graphic>
      </p:graphicFrame>
      <p:sp>
        <p:nvSpPr>
          <p:cNvPr id="13" name="12 - Αριστερό άγκιστρο"/>
          <p:cNvSpPr/>
          <p:nvPr/>
        </p:nvSpPr>
        <p:spPr>
          <a:xfrm rot="5400000">
            <a:off x="4714876" y="1785926"/>
            <a:ext cx="214314" cy="785818"/>
          </a:xfrm>
          <a:prstGeom prst="leftBrace">
            <a:avLst>
              <a:gd name="adj1" fmla="val 28333"/>
              <a:gd name="adj2" fmla="val 51067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Αριστερό άγκιστρο"/>
          <p:cNvSpPr/>
          <p:nvPr/>
        </p:nvSpPr>
        <p:spPr>
          <a:xfrm rot="5400000">
            <a:off x="6072198" y="1785926"/>
            <a:ext cx="214314" cy="785818"/>
          </a:xfrm>
          <a:prstGeom prst="leftBrace">
            <a:avLst>
              <a:gd name="adj1" fmla="val 28333"/>
              <a:gd name="adj2" fmla="val 51067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Αριστερό άγκιστρο"/>
          <p:cNvSpPr/>
          <p:nvPr/>
        </p:nvSpPr>
        <p:spPr>
          <a:xfrm rot="5400000">
            <a:off x="7358082" y="1785926"/>
            <a:ext cx="214314" cy="785818"/>
          </a:xfrm>
          <a:prstGeom prst="leftBrace">
            <a:avLst>
              <a:gd name="adj1" fmla="val 28333"/>
              <a:gd name="adj2" fmla="val 51067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6" name="15 - Αντικείμενο"/>
          <p:cNvGraphicFramePr>
            <a:graphicFrameLocks noChangeAspect="1"/>
          </p:cNvGraphicFramePr>
          <p:nvPr/>
        </p:nvGraphicFramePr>
        <p:xfrm>
          <a:off x="4586008" y="1592250"/>
          <a:ext cx="486058" cy="550866"/>
        </p:xfrm>
        <a:graphic>
          <a:graphicData uri="http://schemas.openxmlformats.org/presentationml/2006/ole">
            <p:oleObj spid="_x0000_s58370" name="Equation" r:id="rId8" imgW="190440" imgH="215640" progId="Equation.DSMT4">
              <p:embed/>
            </p:oleObj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5945188" y="1571625"/>
          <a:ext cx="454025" cy="550863"/>
        </p:xfrm>
        <a:graphic>
          <a:graphicData uri="http://schemas.openxmlformats.org/presentationml/2006/ole">
            <p:oleObj spid="_x0000_s58371" name="Equation" r:id="rId9" imgW="177480" imgH="215640" progId="Equation.3">
              <p:embed/>
            </p:oleObj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7215188" y="1555750"/>
          <a:ext cx="485775" cy="584200"/>
        </p:xfrm>
        <a:graphic>
          <a:graphicData uri="http://schemas.openxmlformats.org/presentationml/2006/ole">
            <p:oleObj spid="_x0000_s58372" name="Equation" r:id="rId10" imgW="190440" imgH="228600" progId="Equation.3">
              <p:embed/>
            </p:oleObj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794 L -0.00261 -0.2222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357158" y="571480"/>
            <a:ext cx="8429684" cy="5786478"/>
          </a:xfrm>
          <a:prstGeom prst="rect">
            <a:avLst/>
          </a:prstGeom>
          <a:gradFill>
            <a:gsLst>
              <a:gs pos="0">
                <a:schemeClr val="bg2">
                  <a:tint val="60000"/>
                  <a:satMod val="355000"/>
                </a:schemeClr>
              </a:gs>
              <a:gs pos="40000">
                <a:schemeClr val="bg2">
                  <a:tint val="85000"/>
                  <a:satMod val="320000"/>
                </a:schemeClr>
              </a:gs>
              <a:gs pos="100000">
                <a:schemeClr val="bg2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5886" y="2643182"/>
            <a:ext cx="749808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      </a:t>
            </a:r>
            <a:r>
              <a:rPr lang="el-GR" sz="4800" b="1" dirty="0" smtClean="0"/>
              <a:t>Προσθετική  Μέθοδος</a:t>
            </a:r>
            <a:endParaRPr lang="el-GR" sz="3200" b="1" dirty="0"/>
          </a:p>
        </p:txBody>
      </p:sp>
      <p:pic>
        <p:nvPicPr>
          <p:cNvPr id="4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>
            <a:off x="1285852" y="928670"/>
            <a:ext cx="6786610" cy="182732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357290" y="2500306"/>
            <a:ext cx="6643734" cy="1500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10800000">
            <a:off x="1285852" y="3744818"/>
            <a:ext cx="6786610" cy="18273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Σύνοψη Εργασίας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410200"/>
          </a:xfrm>
        </p:spPr>
        <p:txBody>
          <a:bodyPr anchor="t">
            <a:normAutofit fontScale="925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dirty="0" smtClean="0"/>
              <a:t>Βασικοί  Ορισμοί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l-GR" dirty="0" smtClean="0"/>
              <a:t>Πρώτη και Δεύτερη Συνοδεύουσα μορφή (</a:t>
            </a:r>
            <a:r>
              <a:rPr lang="en-US" i="1" dirty="0" smtClean="0"/>
              <a:t>Companion Forms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l-GR" dirty="0" smtClean="0"/>
              <a:t>Τεχνικές </a:t>
            </a:r>
            <a:r>
              <a:rPr lang="el-GR" dirty="0" err="1" smtClean="0"/>
              <a:t>Γραμμικοποίησης</a:t>
            </a:r>
            <a:r>
              <a:rPr lang="el-GR" dirty="0" smtClean="0"/>
              <a:t> </a:t>
            </a:r>
          </a:p>
          <a:p>
            <a:pPr marL="2066925" indent="-546100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l-GR" dirty="0" smtClean="0"/>
              <a:t>Προσθετική Μέθοδος</a:t>
            </a:r>
          </a:p>
          <a:p>
            <a:pPr marL="2066925" indent="-546100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l-GR" dirty="0" smtClean="0"/>
              <a:t>Μέθοδος Μεταθέσεων</a:t>
            </a:r>
          </a:p>
          <a:p>
            <a:pPr marL="2066925" indent="-546100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l-GR" dirty="0" smtClean="0"/>
              <a:t>Πολλαπλασιαστική Μέθοδος</a:t>
            </a:r>
            <a:endParaRPr lang="en-US" dirty="0" smtClean="0"/>
          </a:p>
          <a:p>
            <a:pPr marL="2066925" indent="-546100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Μεθοδ</a:t>
            </a:r>
            <a:r>
              <a:rPr lang="el-GR" dirty="0" smtClean="0"/>
              <a:t>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l-GR" dirty="0" smtClean="0"/>
              <a:t>Παραδείγματα – Παρατηρήσεις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l-GR" dirty="0" smtClean="0"/>
              <a:t>Συμπεράσματα   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Προσθετική  Μέθοδος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3" name="12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1475656" y="1484784"/>
          <a:ext cx="7272808" cy="5220739"/>
        </p:xfrm>
        <a:graphic>
          <a:graphicData uri="http://schemas.openxmlformats.org/presentationml/2006/ole">
            <p:oleObj spid="_x0000_s56321" name="Equation" r:id="rId4" imgW="3466800" imgH="2489040" progId="Equation.DSMT4">
              <p:embed/>
            </p:oleObj>
          </a:graphicData>
        </a:graphic>
      </p:graphicFrame>
      <p:sp useBgFill="1">
        <p:nvSpPr>
          <p:cNvPr id="12" name="11 - Ορθογώνιο"/>
          <p:cNvSpPr/>
          <p:nvPr/>
        </p:nvSpPr>
        <p:spPr>
          <a:xfrm>
            <a:off x="1115616" y="2132856"/>
            <a:ext cx="7704856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4" name="13 - Ορθογώνιο"/>
          <p:cNvSpPr/>
          <p:nvPr/>
        </p:nvSpPr>
        <p:spPr>
          <a:xfrm>
            <a:off x="1115616" y="4797152"/>
            <a:ext cx="7704856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5" name="14 - Ορθογώνιο"/>
          <p:cNvSpPr/>
          <p:nvPr/>
        </p:nvSpPr>
        <p:spPr>
          <a:xfrm>
            <a:off x="1187624" y="3645024"/>
            <a:ext cx="7704856" cy="11521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Αριστερό άγκιστρο"/>
          <p:cNvSpPr/>
          <p:nvPr/>
        </p:nvSpPr>
        <p:spPr>
          <a:xfrm rot="5400000">
            <a:off x="4430834" y="3503858"/>
            <a:ext cx="214314" cy="500066"/>
          </a:xfrm>
          <a:prstGeom prst="leftBrace">
            <a:avLst>
              <a:gd name="adj1" fmla="val 28333"/>
              <a:gd name="adj2" fmla="val 51067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Αριστερό άγκιστρο"/>
          <p:cNvSpPr/>
          <p:nvPr/>
        </p:nvSpPr>
        <p:spPr>
          <a:xfrm rot="5400000">
            <a:off x="5500694" y="3358702"/>
            <a:ext cx="285752" cy="714380"/>
          </a:xfrm>
          <a:prstGeom prst="leftBrace">
            <a:avLst>
              <a:gd name="adj1" fmla="val 28333"/>
              <a:gd name="adj2" fmla="val 51067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Αριστερό άγκιστρο"/>
          <p:cNvSpPr/>
          <p:nvPr/>
        </p:nvSpPr>
        <p:spPr>
          <a:xfrm rot="5400000">
            <a:off x="7307734" y="3645594"/>
            <a:ext cx="142876" cy="285752"/>
          </a:xfrm>
          <a:prstGeom prst="leftBrace">
            <a:avLst>
              <a:gd name="adj1" fmla="val 28333"/>
              <a:gd name="adj2" fmla="val 51067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20" name="19 - Αντικείμενο"/>
          <p:cNvGraphicFramePr>
            <a:graphicFrameLocks noChangeAspect="1"/>
          </p:cNvGraphicFramePr>
          <p:nvPr/>
        </p:nvGraphicFramePr>
        <p:xfrm>
          <a:off x="4295523" y="3251892"/>
          <a:ext cx="492501" cy="465140"/>
        </p:xfrm>
        <a:graphic>
          <a:graphicData uri="http://schemas.openxmlformats.org/presentationml/2006/ole">
            <p:oleObj spid="_x0000_s56322" name="Equation" r:id="rId5" imgW="228600" imgH="215640" progId="Equation.3">
              <p:embed/>
            </p:oleObj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5508104" y="3179886"/>
          <a:ext cx="328612" cy="465138"/>
        </p:xfrm>
        <a:graphic>
          <a:graphicData uri="http://schemas.openxmlformats.org/presentationml/2006/ole">
            <p:oleObj spid="_x0000_s56323" name="Equation" r:id="rId6" imgW="152280" imgH="215640" progId="Equation.3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7236296" y="3295328"/>
          <a:ext cx="382588" cy="493712"/>
        </p:xfrm>
        <a:graphic>
          <a:graphicData uri="http://schemas.openxmlformats.org/presentationml/2006/ole">
            <p:oleObj spid="_x0000_s56324" name="Equation" r:id="rId7" imgW="177480" imgH="228600" progId="Equation.3">
              <p:embed/>
            </p:oleObj>
          </a:graphicData>
        </a:graphic>
      </p:graphicFrame>
      <p:sp useBgFill="1">
        <p:nvSpPr>
          <p:cNvPr id="17" name="16 - Ορθογώνιο"/>
          <p:cNvSpPr/>
          <p:nvPr/>
        </p:nvSpPr>
        <p:spPr>
          <a:xfrm>
            <a:off x="1187624" y="5229200"/>
            <a:ext cx="7704856" cy="1440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Προσθετική  Μέθοδος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1331639" y="1412776"/>
          <a:ext cx="7732751" cy="2880320"/>
        </p:xfrm>
        <a:graphic>
          <a:graphicData uri="http://schemas.openxmlformats.org/presentationml/2006/ole">
            <p:oleObj spid="_x0000_s92163" name="Equation" r:id="rId4" imgW="3784320" imgH="1409400" progId="Equation.DSMT4">
              <p:embed/>
            </p:oleObj>
          </a:graphicData>
        </a:graphic>
      </p:graphicFrame>
      <p:sp>
        <p:nvSpPr>
          <p:cNvPr id="14" name="2 - Θέση περιεχομένου"/>
          <p:cNvSpPr>
            <a:spLocks noGrp="1"/>
          </p:cNvSpPr>
          <p:nvPr>
            <p:ph idx="1"/>
          </p:nvPr>
        </p:nvSpPr>
        <p:spPr>
          <a:xfrm>
            <a:off x="1187624" y="4498032"/>
            <a:ext cx="7498080" cy="1811288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dirty="0" smtClean="0"/>
              <a:t>                                                  </a:t>
            </a:r>
            <a:r>
              <a:rPr lang="en-US" dirty="0" smtClean="0">
                <a:latin typeface="Cambria Math"/>
                <a:ea typeface="Cambria Math"/>
              </a:rPr>
              <a:t>∊𝔽</a:t>
            </a:r>
            <a:r>
              <a:rPr lang="en-US" baseline="50000" dirty="0" smtClean="0">
                <a:latin typeface="Cambria Math"/>
                <a:ea typeface="Cambria Math"/>
              </a:rPr>
              <a:t>k </a:t>
            </a:r>
            <a:r>
              <a:rPr lang="en-US" dirty="0" smtClean="0">
                <a:latin typeface="Cambria Math"/>
                <a:ea typeface="Cambria Math"/>
              </a:rPr>
              <a:t>.</a:t>
            </a:r>
          </a:p>
          <a:p>
            <a:pPr>
              <a:buNone/>
            </a:pPr>
            <a:endParaRPr lang="el-GR" dirty="0" smtClean="0"/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1403648" y="4581376"/>
          <a:ext cx="5521325" cy="431800"/>
        </p:xfrm>
        <a:graphic>
          <a:graphicData uri="http://schemas.openxmlformats.org/presentationml/2006/ole">
            <p:oleObj spid="_x0000_s92164" name="Equation" r:id="rId5" imgW="2920680" imgH="228600" progId="Equation.DSMT4">
              <p:embed/>
            </p:oleObj>
          </a:graphicData>
        </a:graphic>
      </p:graphicFrame>
      <p:graphicFrame>
        <p:nvGraphicFramePr>
          <p:cNvPr id="15" name="14 - Αντικείμενο"/>
          <p:cNvGraphicFramePr>
            <a:graphicFrameLocks noChangeAspect="1"/>
          </p:cNvGraphicFramePr>
          <p:nvPr/>
        </p:nvGraphicFramePr>
        <p:xfrm>
          <a:off x="1547664" y="5013175"/>
          <a:ext cx="4968552" cy="1686573"/>
        </p:xfrm>
        <a:graphic>
          <a:graphicData uri="http://schemas.openxmlformats.org/presentationml/2006/ole">
            <p:oleObj spid="_x0000_s92165" name="Equation" r:id="rId6" imgW="2768400" imgH="939600" progId="Equation.DSMT4">
              <p:embed/>
            </p:oleObj>
          </a:graphicData>
        </a:graphic>
      </p:graphicFrame>
      <p:sp useBgFill="1">
        <p:nvSpPr>
          <p:cNvPr id="16" name="15 - Ορθογώνιο"/>
          <p:cNvSpPr/>
          <p:nvPr/>
        </p:nvSpPr>
        <p:spPr>
          <a:xfrm>
            <a:off x="1043608" y="2276872"/>
            <a:ext cx="7704856" cy="216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7" name="16 - Ορθογώνιο"/>
          <p:cNvSpPr/>
          <p:nvPr/>
        </p:nvSpPr>
        <p:spPr>
          <a:xfrm>
            <a:off x="1115616" y="4509120"/>
            <a:ext cx="7704856" cy="216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2339752" y="2348880"/>
          <a:ext cx="6192688" cy="1943100"/>
        </p:xfrm>
        <a:graphic>
          <a:graphicData uri="http://schemas.openxmlformats.org/presentationml/2006/ole">
            <p:oleObj spid="_x0000_s92166" name="Equation" r:id="rId7" imgW="2920680" imgH="939600" progId="Equation.DSMT4">
              <p:embed/>
            </p:oleObj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dirty="0" smtClean="0"/>
              <a:t>                                                  </a:t>
            </a:r>
            <a:endParaRPr lang="en-US" dirty="0" smtClean="0">
              <a:latin typeface="Cambria Math"/>
              <a:ea typeface="Cambria Math"/>
            </a:endParaRPr>
          </a:p>
          <a:p>
            <a:pPr>
              <a:buNone/>
            </a:pPr>
            <a:endParaRPr lang="el-GR" dirty="0" smtClean="0"/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Προσθετική Μέθοδος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6" name="15 - Αντικείμενο"/>
          <p:cNvGraphicFramePr>
            <a:graphicFrameLocks noChangeAspect="1"/>
          </p:cNvGraphicFramePr>
          <p:nvPr/>
        </p:nvGraphicFramePr>
        <p:xfrm>
          <a:off x="1331640" y="1412776"/>
          <a:ext cx="7680654" cy="4464496"/>
        </p:xfrm>
        <a:graphic>
          <a:graphicData uri="http://schemas.openxmlformats.org/presentationml/2006/ole">
            <p:oleObj spid="_x0000_s69637" name="Equation" r:id="rId4" imgW="3987720" imgH="255240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1187624" y="3789040"/>
            <a:ext cx="7704856" cy="216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1403648" y="1515296"/>
          <a:ext cx="7128792" cy="4650008"/>
        </p:xfrm>
        <a:graphic>
          <a:graphicData uri="http://schemas.openxmlformats.org/presentationml/2006/ole">
            <p:oleObj spid="_x0000_s70658" name="Equation" r:id="rId3" imgW="3251160" imgH="2120760" progId="Equation.DSMT4">
              <p:embed/>
            </p:oleObj>
          </a:graphicData>
        </a:graphic>
      </p:graphicFrame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Προσθετική Μέθοδος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3131840" y="479715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err="1" smtClean="0">
                <a:latin typeface="Cambria Math"/>
                <a:ea typeface="Cambria Math"/>
              </a:rPr>
              <a:t>𝓥</a:t>
            </a:r>
            <a:r>
              <a:rPr lang="en-US" sz="3200" baseline="-25000" dirty="0" smtClean="0">
                <a:latin typeface="Cambria Math"/>
                <a:ea typeface="Cambria Math"/>
              </a:rPr>
              <a:t>p</a:t>
            </a:r>
            <a:r>
              <a:rPr lang="en-US" sz="3200" dirty="0" smtClean="0">
                <a:latin typeface="Cambria Math"/>
                <a:ea typeface="Cambria Math"/>
              </a:rPr>
              <a:t> ={</a:t>
            </a:r>
            <a:r>
              <a:rPr lang="el-GR" sz="3200" dirty="0" err="1" smtClean="0">
                <a:latin typeface="Cambria Math"/>
                <a:ea typeface="Cambria Math"/>
              </a:rPr>
              <a:t>𝜐</a:t>
            </a:r>
            <a:r>
              <a:rPr lang="en-US" sz="3200" dirty="0" smtClean="0">
                <a:latin typeface="Cambria Math"/>
                <a:ea typeface="Cambria Math"/>
              </a:rPr>
              <a:t> </a:t>
            </a:r>
            <a:r>
              <a:rPr lang="el-GR" sz="3200" dirty="0" smtClean="0">
                <a:latin typeface="Cambria Math"/>
                <a:ea typeface="Cambria Math"/>
              </a:rPr>
              <a:t>⨂</a:t>
            </a:r>
            <a:r>
              <a:rPr lang="en-US" sz="3200" dirty="0" smtClean="0">
                <a:latin typeface="Cambria Math"/>
                <a:ea typeface="Cambria Math"/>
              </a:rPr>
              <a:t> </a:t>
            </a:r>
            <a:r>
              <a:rPr lang="el-GR" sz="3200" dirty="0" err="1" smtClean="0">
                <a:latin typeface="Cambria Math"/>
                <a:ea typeface="Cambria Math"/>
              </a:rPr>
              <a:t>𝑃</a:t>
            </a:r>
            <a:r>
              <a:rPr lang="el-GR" sz="3200" dirty="0" smtClean="0">
                <a:latin typeface="Cambria Math"/>
                <a:ea typeface="Cambria Math"/>
              </a:rPr>
              <a:t>(</a:t>
            </a:r>
            <a:r>
              <a:rPr lang="el-GR" sz="3200" dirty="0" err="1" smtClean="0">
                <a:latin typeface="Cambria Math"/>
                <a:ea typeface="Cambria Math"/>
              </a:rPr>
              <a:t>𝜆</a:t>
            </a:r>
            <a:r>
              <a:rPr lang="el-GR" sz="3200" dirty="0" smtClean="0">
                <a:latin typeface="Cambria Math"/>
                <a:ea typeface="Cambria Math"/>
              </a:rPr>
              <a:t>)</a:t>
            </a:r>
            <a:r>
              <a:rPr lang="en-US" sz="3200" dirty="0" smtClean="0">
                <a:latin typeface="Cambria Math"/>
                <a:ea typeface="Cambria Math"/>
              </a:rPr>
              <a:t> </a:t>
            </a:r>
            <a:r>
              <a:rPr lang="el-GR" sz="3200" dirty="0" smtClean="0">
                <a:latin typeface="Cambria Math"/>
                <a:ea typeface="Cambria Math"/>
              </a:rPr>
              <a:t>:</a:t>
            </a:r>
            <a:r>
              <a:rPr lang="en-US" sz="3200" dirty="0" smtClean="0">
                <a:latin typeface="Cambria Math"/>
                <a:ea typeface="Cambria Math"/>
              </a:rPr>
              <a:t> </a:t>
            </a:r>
            <a:r>
              <a:rPr lang="el-GR" sz="3200" dirty="0" err="1" smtClean="0">
                <a:latin typeface="Cambria Math"/>
                <a:ea typeface="Cambria Math"/>
              </a:rPr>
              <a:t>𝜐</a:t>
            </a:r>
            <a:r>
              <a:rPr lang="en-US" sz="3200" dirty="0" smtClean="0">
                <a:latin typeface="Cambria Math"/>
                <a:ea typeface="Cambria Math"/>
              </a:rPr>
              <a:t> </a:t>
            </a:r>
            <a:r>
              <a:rPr lang="el-GR" sz="3200" dirty="0" smtClean="0">
                <a:latin typeface="Cambria Math"/>
                <a:ea typeface="Cambria Math"/>
              </a:rPr>
              <a:t>∈</a:t>
            </a:r>
            <a:r>
              <a:rPr lang="en-US" sz="3200" dirty="0" smtClean="0">
                <a:latin typeface="Cambria Math"/>
                <a:ea typeface="Cambria Math"/>
              </a:rPr>
              <a:t> </a:t>
            </a:r>
            <a:r>
              <a:rPr lang="el-GR" sz="3200" dirty="0" err="1" smtClean="0">
                <a:latin typeface="Cambria Math"/>
                <a:ea typeface="Cambria Math"/>
              </a:rPr>
              <a:t>𝔽</a:t>
            </a:r>
            <a:r>
              <a:rPr lang="en-US" sz="3200" baseline="50000" dirty="0" smtClean="0">
                <a:latin typeface="Cambria Math"/>
                <a:ea typeface="Cambria Math"/>
              </a:rPr>
              <a:t>k</a:t>
            </a:r>
            <a:r>
              <a:rPr lang="en-US" sz="3200" dirty="0" smtClean="0">
                <a:latin typeface="Cambria Math"/>
                <a:ea typeface="Cambria Math"/>
              </a:rPr>
              <a:t>}</a:t>
            </a:r>
            <a:endParaRPr lang="el-GR" sz="3200" dirty="0"/>
          </a:p>
        </p:txBody>
      </p:sp>
      <p:sp useBgFill="1">
        <p:nvSpPr>
          <p:cNvPr id="10" name="9 - Ορθογώνιο"/>
          <p:cNvSpPr/>
          <p:nvPr/>
        </p:nvSpPr>
        <p:spPr>
          <a:xfrm>
            <a:off x="1187624" y="4221088"/>
            <a:ext cx="7704856" cy="2376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Προσθετική Μέθοδος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1403648" y="1556792"/>
          <a:ext cx="3659361" cy="568916"/>
        </p:xfrm>
        <a:graphic>
          <a:graphicData uri="http://schemas.openxmlformats.org/presentationml/2006/ole">
            <p:oleObj spid="_x0000_s71682" name="Equation" r:id="rId4" imgW="1307880" imgH="203040" progId="Equation.DSMT4">
              <p:embed/>
            </p:oleObj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1763688" y="220486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err="1" smtClean="0">
                <a:latin typeface="Cambria Math"/>
                <a:ea typeface="Cambria Math"/>
              </a:rPr>
              <a:t>𝕃₁</a:t>
            </a:r>
            <a:r>
              <a:rPr lang="en-US" sz="2800" dirty="0" smtClean="0">
                <a:latin typeface="Cambria Math"/>
                <a:ea typeface="Cambria Math"/>
              </a:rPr>
              <a:t>(𝘗):={ 𝘓(𝜆)=𝜆𝑋+𝑌 , 𝘓(𝜆)⋅(</a:t>
            </a:r>
            <a:r>
              <a:rPr lang="el-GR" sz="2800" dirty="0" smtClean="0">
                <a:latin typeface="Cambria Math"/>
                <a:ea typeface="Cambria Math"/>
              </a:rPr>
              <a:t>Λ</a:t>
            </a:r>
            <a:r>
              <a:rPr lang="en-US" sz="2800" dirty="0" smtClean="0">
                <a:latin typeface="Cambria Math"/>
                <a:ea typeface="Cambria Math"/>
              </a:rPr>
              <a:t> </a:t>
            </a:r>
            <a:r>
              <a:rPr lang="el-GR" sz="2800" dirty="0" smtClean="0">
                <a:latin typeface="Cambria Math"/>
                <a:ea typeface="Cambria Math"/>
              </a:rPr>
              <a:t>⨂</a:t>
            </a:r>
            <a:r>
              <a:rPr lang="en-US" sz="2800" dirty="0" smtClean="0">
                <a:latin typeface="Cambria Math"/>
                <a:ea typeface="Cambria Math"/>
              </a:rPr>
              <a:t> </a:t>
            </a:r>
            <a:r>
              <a:rPr lang="el-GR" sz="2800" dirty="0" err="1" smtClean="0">
                <a:latin typeface="Cambria Math"/>
                <a:ea typeface="Cambria Math"/>
              </a:rPr>
              <a:t>𝐼</a:t>
            </a:r>
            <a:r>
              <a:rPr lang="en-US" sz="2800" baseline="-25000" dirty="0" smtClean="0">
                <a:latin typeface="Cambria Math"/>
                <a:ea typeface="Cambria Math"/>
              </a:rPr>
              <a:t>n</a:t>
            </a:r>
            <a:r>
              <a:rPr lang="en-US" sz="2800" dirty="0" smtClean="0">
                <a:latin typeface="Cambria Math"/>
                <a:ea typeface="Cambria Math"/>
              </a:rPr>
              <a:t> ) ∈ 𝓥</a:t>
            </a:r>
            <a:r>
              <a:rPr lang="en-US" sz="2800" baseline="-25000" dirty="0" smtClean="0">
                <a:latin typeface="Cambria Math"/>
                <a:ea typeface="Cambria Math"/>
              </a:rPr>
              <a:t>p</a:t>
            </a:r>
            <a:r>
              <a:rPr lang="en-US" sz="2800" dirty="0" smtClean="0">
                <a:latin typeface="Cambria Math"/>
                <a:ea typeface="Cambria Math"/>
              </a:rPr>
              <a:t>}.</a:t>
            </a:r>
            <a:endParaRPr lang="el-GR" sz="2800" dirty="0"/>
          </a:p>
        </p:txBody>
      </p:sp>
      <p:sp>
        <p:nvSpPr>
          <p:cNvPr id="14" name="13 - TextBox"/>
          <p:cNvSpPr txBox="1"/>
          <p:nvPr/>
        </p:nvSpPr>
        <p:spPr>
          <a:xfrm>
            <a:off x="1187624" y="3371508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l-GR" sz="3200" b="1" u="dbl" dirty="0" smtClean="0"/>
              <a:t>Πρόταση</a:t>
            </a:r>
            <a:r>
              <a:rPr lang="el-GR" sz="3200" dirty="0" smtClean="0"/>
              <a:t>: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Για κάθε </a:t>
            </a:r>
            <a:r>
              <a:rPr lang="el-GR" sz="3200" dirty="0" err="1" smtClean="0">
                <a:latin typeface="Times New Roman" pitchFamily="18" charset="0"/>
                <a:cs typeface="Times New Roman" pitchFamily="18" charset="0"/>
              </a:rPr>
              <a:t>πολυωνυμικό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 πίνακα </a:t>
            </a:r>
            <a:r>
              <a:rPr lang="el-GR" sz="3200" dirty="0" err="1" smtClean="0">
                <a:latin typeface="Cambria Math"/>
                <a:ea typeface="Cambria Math"/>
              </a:rPr>
              <a:t>𝘗</a:t>
            </a:r>
            <a:r>
              <a:rPr lang="el-GR" sz="3200" dirty="0" smtClean="0">
                <a:latin typeface="Cambria Math"/>
                <a:ea typeface="Cambria Math"/>
              </a:rPr>
              <a:t>(</a:t>
            </a:r>
            <a:r>
              <a:rPr lang="el-GR" sz="3200" dirty="0" err="1" smtClean="0">
                <a:latin typeface="Cambria Math"/>
                <a:ea typeface="Cambria Math"/>
              </a:rPr>
              <a:t>𝜆</a:t>
            </a:r>
            <a:r>
              <a:rPr lang="el-GR" sz="3200" dirty="0" smtClean="0">
                <a:latin typeface="Cambria Math"/>
                <a:ea typeface="Cambria Math"/>
              </a:rPr>
              <a:t>), ο </a:t>
            </a:r>
            <a:r>
              <a:rPr lang="el-GR" sz="3200" dirty="0" err="1" smtClean="0">
                <a:latin typeface="Cambria Math"/>
                <a:ea typeface="Cambria Math"/>
              </a:rPr>
              <a:t>𝕃₁</a:t>
            </a:r>
            <a:r>
              <a:rPr lang="en-US" sz="3200" dirty="0" smtClean="0">
                <a:latin typeface="Cambria Math"/>
                <a:ea typeface="Cambria Math"/>
              </a:rPr>
              <a:t>(𝘗)</a:t>
            </a:r>
            <a:r>
              <a:rPr lang="el-GR" sz="3200" dirty="0" smtClean="0">
                <a:latin typeface="Cambria Math"/>
                <a:ea typeface="Cambria Math"/>
              </a:rPr>
              <a:t>  </a:t>
            </a:r>
            <a:r>
              <a:rPr lang="el-GR" sz="3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είναι διανυσματικός χώρος πάνω στο σώμα </a:t>
            </a:r>
            <a:r>
              <a:rPr lang="el-GR" sz="3200" dirty="0" err="1" smtClean="0">
                <a:latin typeface="Cambria Math"/>
                <a:ea typeface="Cambria Math"/>
              </a:rPr>
              <a:t>𝔽</a:t>
            </a:r>
            <a:r>
              <a:rPr lang="el-GR" sz="3200" dirty="0" smtClean="0">
                <a:latin typeface="Cambria Math"/>
                <a:ea typeface="Cambria Math"/>
              </a:rPr>
              <a:t>.  </a:t>
            </a:r>
            <a:r>
              <a:rPr lang="el-GR" sz="3200" dirty="0" smtClean="0"/>
              <a:t> </a:t>
            </a:r>
          </a:p>
        </p:txBody>
      </p:sp>
      <p:sp useBgFill="1">
        <p:nvSpPr>
          <p:cNvPr id="10" name="9 - Ορθογώνιο"/>
          <p:cNvSpPr/>
          <p:nvPr/>
        </p:nvSpPr>
        <p:spPr>
          <a:xfrm>
            <a:off x="1259632" y="3356992"/>
            <a:ext cx="7704856" cy="216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Προσθετική  Μέθοδος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142976" y="1447800"/>
            <a:ext cx="7858180" cy="5195910"/>
          </a:xfrm>
        </p:spPr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b="1" dirty="0" smtClean="0"/>
              <a:t> </a:t>
            </a:r>
            <a:r>
              <a:rPr lang="el-GR" b="1" u="sng" dirty="0" smtClean="0"/>
              <a:t>Μετατοπισμένο κατά στήλη άθροισμα    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l-GR" sz="2400" dirty="0" smtClean="0"/>
              <a:t>                                                                         (</a:t>
            </a:r>
            <a:r>
              <a:rPr lang="en-US" sz="2400" i="1" dirty="0" smtClean="0">
                <a:latin typeface="Calibri" pitchFamily="34" charset="0"/>
              </a:rPr>
              <a:t>Column shifted sum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Θεωρούμε</a:t>
            </a:r>
            <a:r>
              <a:rPr lang="el-GR" sz="2400" dirty="0" smtClean="0"/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k x k </a:t>
            </a:r>
            <a:r>
              <a:rPr lang="el-GR" sz="24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πίνακες</a:t>
            </a:r>
            <a:r>
              <a:rPr lang="el-GR" sz="2400" dirty="0" smtClean="0"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l-GR" sz="2400" dirty="0" smtClean="0">
                <a:ea typeface="Cambria Math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και</a:t>
            </a:r>
            <a:r>
              <a:rPr lang="el-GR" sz="2400" dirty="0" smtClean="0"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Y </a:t>
            </a:r>
            <a:r>
              <a:rPr lang="el-GR" sz="24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της μορφής</a:t>
            </a:r>
            <a:endParaRPr lang="en-US" sz="24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>
              <a:ea typeface="Cambria Math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>
              <a:ea typeface="Cambria Math" pitchFamily="18" charset="0"/>
            </a:endParaRPr>
          </a:p>
          <a:p>
            <a:pPr marL="95250" indent="-12700">
              <a:buClr>
                <a:schemeClr val="bg2">
                  <a:lumMod val="50000"/>
                </a:schemeClr>
              </a:buClr>
              <a:buNone/>
            </a:pPr>
            <a:r>
              <a:rPr lang="el-GR" sz="24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Τότε το </a:t>
            </a:r>
            <a:r>
              <a:rPr lang="el-GR" sz="2400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Μετατοπισμένο κατά στήλη άθροισμα </a:t>
            </a:r>
            <a:r>
              <a:rPr lang="el-GR" sz="24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των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l-GR" sz="2400" dirty="0" smtClean="0">
                <a:ea typeface="Cambria Math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και</a:t>
            </a:r>
            <a:r>
              <a:rPr lang="el-GR" sz="2400" dirty="0" smtClean="0"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Y</a:t>
            </a:r>
            <a:r>
              <a:rPr lang="el-GR" sz="2400" dirty="0" smtClean="0">
                <a:ea typeface="Cambria Math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ορίζεται να είναι 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46000" contrast="29000"/>
          </a:blip>
          <a:srcRect/>
          <a:stretch>
            <a:fillRect/>
          </a:stretch>
        </p:blipFill>
        <p:spPr bwMode="auto">
          <a:xfrm>
            <a:off x="2500298" y="2857497"/>
            <a:ext cx="4214842" cy="10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Στρογγυλεμένο ορθογώνιο"/>
          <p:cNvSpPr/>
          <p:nvPr/>
        </p:nvSpPr>
        <p:spPr>
          <a:xfrm>
            <a:off x="1714480" y="4857760"/>
            <a:ext cx="6929486" cy="164307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32000"/>
          </a:blip>
          <a:srcRect/>
          <a:stretch>
            <a:fillRect/>
          </a:stretch>
        </p:blipFill>
        <p:spPr bwMode="auto">
          <a:xfrm>
            <a:off x="1857356" y="4958638"/>
            <a:ext cx="6629386" cy="147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Προσθετική Μέθοδος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b="1" u="sng" dirty="0" smtClean="0"/>
              <a:t>Παράδειγμα: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l-GR" dirty="0" smtClean="0"/>
              <a:t>  Θα βρούμε το μετατοπισμένο κατά στήλη άθροισμα των πινάκων </a:t>
            </a:r>
            <a:r>
              <a:rPr lang="en-US" dirty="0" smtClean="0"/>
              <a:t>X</a:t>
            </a:r>
            <a:r>
              <a:rPr lang="el-GR" baseline="-25000" dirty="0" smtClean="0"/>
              <a:t>1 </a:t>
            </a:r>
            <a:r>
              <a:rPr lang="el-GR" dirty="0" smtClean="0"/>
              <a:t> και </a:t>
            </a:r>
            <a:r>
              <a:rPr lang="en-US" dirty="0" smtClean="0"/>
              <a:t>Y</a:t>
            </a:r>
            <a:r>
              <a:rPr lang="el-GR" baseline="-25000" dirty="0" smtClean="0"/>
              <a:t>1 </a:t>
            </a:r>
            <a:r>
              <a:rPr lang="el-GR" dirty="0" smtClean="0"/>
              <a:t>της πρώτης συνοδεύουσας μορφής</a:t>
            </a:r>
            <a:endParaRPr lang="el-GR" b="1" u="sng" dirty="0"/>
          </a:p>
        </p:txBody>
      </p:sp>
      <p:graphicFrame>
        <p:nvGraphicFramePr>
          <p:cNvPr id="16" name="15 - Αντικείμενο"/>
          <p:cNvGraphicFramePr>
            <a:graphicFrameLocks noChangeAspect="1"/>
          </p:cNvGraphicFramePr>
          <p:nvPr/>
        </p:nvGraphicFramePr>
        <p:xfrm>
          <a:off x="1979613" y="3822700"/>
          <a:ext cx="6192837" cy="2541588"/>
        </p:xfrm>
        <a:graphic>
          <a:graphicData uri="http://schemas.openxmlformats.org/presentationml/2006/ole">
            <p:oleObj spid="_x0000_s93187" name="Equation" r:id="rId4" imgW="2844720" imgH="1168200" progId="Equation.DSMT4">
              <p:embed/>
            </p:oleObj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Προσθετική Μέθοδος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5" name="14 - Θέση περιεχομένου"/>
          <p:cNvSpPr>
            <a:spLocks noGrp="1"/>
          </p:cNvSpPr>
          <p:nvPr>
            <p:ph idx="1"/>
          </p:nvPr>
        </p:nvSpPr>
        <p:spPr>
          <a:xfrm>
            <a:off x="1115616" y="1196752"/>
            <a:ext cx="7498080" cy="4800600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b="1" u="sng" dirty="0" smtClean="0"/>
              <a:t>Παράδειγμα: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l-GR" dirty="0" smtClean="0"/>
              <a:t>  </a:t>
            </a:r>
            <a:endParaRPr lang="el-GR" b="1" u="sng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4000" contrast="60000"/>
          </a:blip>
          <a:srcRect/>
          <a:stretch>
            <a:fillRect/>
          </a:stretch>
        </p:blipFill>
        <p:spPr bwMode="auto">
          <a:xfrm>
            <a:off x="1331640" y="1700808"/>
            <a:ext cx="74959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9000" contrast="32000"/>
          </a:blip>
          <a:srcRect/>
          <a:stretch>
            <a:fillRect/>
          </a:stretch>
        </p:blipFill>
        <p:spPr bwMode="auto">
          <a:xfrm>
            <a:off x="2848253" y="3356992"/>
            <a:ext cx="582820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0000" contrast="72000"/>
          </a:blip>
          <a:srcRect/>
          <a:stretch>
            <a:fillRect/>
          </a:stretch>
        </p:blipFill>
        <p:spPr bwMode="auto">
          <a:xfrm>
            <a:off x="2843808" y="4869160"/>
            <a:ext cx="344421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Προσθετική Μέθοδος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1447800"/>
            <a:ext cx="7312856" cy="4800600"/>
          </a:xfrm>
        </p:spPr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sz="3600" b="1" u="dbl" dirty="0" smtClean="0"/>
              <a:t>Λήμμα:</a:t>
            </a:r>
          </a:p>
          <a:p>
            <a:pPr marL="95250" indent="-12700">
              <a:buClr>
                <a:schemeClr val="bg2">
                  <a:lumMod val="50000"/>
                </a:schemeClr>
              </a:buClr>
              <a:buNone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Έστω ένας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 x n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πολυωνυμικός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πίνακας </a:t>
            </a:r>
            <a:r>
              <a:rPr lang="el-GR" sz="2800" dirty="0" err="1" smtClean="0">
                <a:latin typeface="Cambria Math"/>
                <a:ea typeface="Cambria Math"/>
              </a:rPr>
              <a:t>𝘗</a:t>
            </a:r>
            <a:r>
              <a:rPr lang="el-GR" sz="2800" dirty="0" smtClean="0">
                <a:latin typeface="Cambria Math"/>
                <a:ea typeface="Cambria Math"/>
              </a:rPr>
              <a:t>(</a:t>
            </a:r>
            <a:r>
              <a:rPr lang="el-GR" sz="2800" dirty="0" err="1" smtClean="0">
                <a:latin typeface="Cambria Math"/>
                <a:ea typeface="Cambria Math"/>
              </a:rPr>
              <a:t>𝜆</a:t>
            </a:r>
            <a:r>
              <a:rPr lang="el-GR" sz="2800" dirty="0" smtClean="0">
                <a:latin typeface="Cambria Math"/>
                <a:ea typeface="Cambria Math"/>
              </a:rPr>
              <a:t>),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και ένας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πρωτοβάθμιος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πολυωνυμικός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πίνακας </a:t>
            </a:r>
            <a:r>
              <a:rPr lang="en-US" sz="2800" dirty="0" smtClean="0">
                <a:latin typeface="Cambria Math"/>
                <a:ea typeface="Cambria Math"/>
              </a:rPr>
              <a:t>𝘓(𝜆)=𝜆𝑋+𝑌 </a:t>
            </a:r>
            <a:r>
              <a:rPr lang="el-GR" sz="2800" dirty="0" smtClean="0">
                <a:latin typeface="Cambria Math"/>
                <a:ea typeface="Cambria Math"/>
              </a:rPr>
              <a:t>. </a:t>
            </a:r>
          </a:p>
          <a:p>
            <a:pPr marL="95250" indent="-12700">
              <a:buClr>
                <a:schemeClr val="bg2">
                  <a:lumMod val="50000"/>
                </a:schemeClr>
              </a:buClr>
              <a:buNone/>
            </a:pPr>
            <a:r>
              <a:rPr lang="el-GR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Τότε</a:t>
            </a:r>
            <a:r>
              <a:rPr lang="el-GR" sz="28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για</a:t>
            </a:r>
            <a:r>
              <a:rPr lang="el-GR" sz="28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l-GR" sz="2800" dirty="0" err="1" smtClean="0">
                <a:latin typeface="Cambria Math"/>
                <a:ea typeface="Cambria Math"/>
              </a:rPr>
              <a:t>𝜐</a:t>
            </a:r>
            <a:r>
              <a:rPr lang="en-US" sz="2800" dirty="0" smtClean="0">
                <a:latin typeface="Cambria Math"/>
                <a:ea typeface="Cambria Math"/>
              </a:rPr>
              <a:t> </a:t>
            </a:r>
            <a:r>
              <a:rPr lang="el-GR" sz="2800" dirty="0" smtClean="0">
                <a:latin typeface="Cambria Math"/>
                <a:ea typeface="Cambria Math"/>
              </a:rPr>
              <a:t>∈</a:t>
            </a:r>
            <a:r>
              <a:rPr lang="en-US" sz="2800" dirty="0" smtClean="0">
                <a:latin typeface="Cambria Math"/>
                <a:ea typeface="Cambria Math"/>
              </a:rPr>
              <a:t> </a:t>
            </a:r>
            <a:r>
              <a:rPr lang="el-GR" sz="2800" dirty="0" err="1" smtClean="0">
                <a:latin typeface="Cambria Math"/>
                <a:ea typeface="Cambria Math"/>
              </a:rPr>
              <a:t>𝔽</a:t>
            </a:r>
            <a:r>
              <a:rPr lang="en-US" sz="2800" baseline="50000" dirty="0" smtClean="0">
                <a:latin typeface="Cambria Math"/>
                <a:ea typeface="Cambria Math"/>
              </a:rPr>
              <a:t>k</a:t>
            </a:r>
            <a:r>
              <a:rPr lang="el-GR" sz="2800" dirty="0" smtClean="0">
                <a:latin typeface="Cambria Math"/>
                <a:ea typeface="Cambria Math"/>
              </a:rPr>
              <a:t>  </a:t>
            </a:r>
            <a:r>
              <a:rPr lang="el-GR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θα έχουμε </a:t>
            </a:r>
          </a:p>
          <a:p>
            <a:pPr marL="95250" indent="-12700">
              <a:buClr>
                <a:schemeClr val="bg2">
                  <a:lumMod val="50000"/>
                </a:schemeClr>
              </a:buClr>
              <a:buNone/>
            </a:pPr>
            <a:endParaRPr lang="el-GR" sz="2800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pPr marL="95250" indent="-12700">
              <a:buClr>
                <a:schemeClr val="bg2">
                  <a:lumMod val="50000"/>
                </a:schemeClr>
              </a:buClr>
              <a:buNone/>
            </a:pPr>
            <a:endParaRPr lang="el-GR" sz="1000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pPr marL="95250" indent="-12700">
              <a:buClr>
                <a:schemeClr val="bg2">
                  <a:lumMod val="50000"/>
                </a:schemeClr>
              </a:buClr>
              <a:buNone/>
            </a:pPr>
            <a:r>
              <a:rPr lang="el-GR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Και επομένως ο διανυσματικός χώρος  </a:t>
            </a:r>
            <a:r>
              <a:rPr lang="el-GR" sz="2800" dirty="0" err="1" smtClean="0">
                <a:latin typeface="Cambria Math"/>
                <a:ea typeface="Cambria Math"/>
              </a:rPr>
              <a:t>𝕃₁</a:t>
            </a:r>
            <a:r>
              <a:rPr lang="en-US" sz="2800" dirty="0" smtClean="0">
                <a:latin typeface="Cambria Math"/>
                <a:ea typeface="Cambria Math"/>
              </a:rPr>
              <a:t>(𝘗)</a:t>
            </a:r>
            <a:r>
              <a:rPr lang="el-GR" sz="28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l-GR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μπορεί να οριστεί ως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52000"/>
          </a:blip>
          <a:srcRect/>
          <a:stretch>
            <a:fillRect/>
          </a:stretch>
        </p:blipFill>
        <p:spPr bwMode="auto">
          <a:xfrm>
            <a:off x="1547664" y="5593800"/>
            <a:ext cx="7203613" cy="6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59000" contrast="53000"/>
          </a:blip>
          <a:srcRect/>
          <a:stretch>
            <a:fillRect/>
          </a:stretch>
        </p:blipFill>
        <p:spPr bwMode="auto">
          <a:xfrm>
            <a:off x="1306388" y="3975720"/>
            <a:ext cx="7658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3" name="12 - Ορθογώνιο"/>
          <p:cNvSpPr/>
          <p:nvPr/>
        </p:nvSpPr>
        <p:spPr>
          <a:xfrm>
            <a:off x="1259632" y="3356992"/>
            <a:ext cx="7704856" cy="1368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4" name="13 - Ορθογώνιο"/>
          <p:cNvSpPr/>
          <p:nvPr/>
        </p:nvSpPr>
        <p:spPr>
          <a:xfrm>
            <a:off x="1187624" y="4725144"/>
            <a:ext cx="7632848" cy="1512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Προσθετική  Μέθοδος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Σημειώνουμε ότι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για  την πρώτη συνοδεύουσα μορφή</a:t>
            </a:r>
            <a:r>
              <a:rPr lang="en-US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+Y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l-GR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dirty="0" smtClean="0"/>
              <a:t> 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l-GR" dirty="0" smtClean="0"/>
              <a:t>  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ισχύει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l-GR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Διότι,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Δηλαδή,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=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+Y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dirty="0" err="1" smtClean="0">
                <a:latin typeface="Cambria Math" pitchFamily="18" charset="0"/>
                <a:ea typeface="Cambria Math" pitchFamily="18" charset="0"/>
              </a:rPr>
              <a:t>ϵ𝕃₁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(P).</a:t>
            </a:r>
            <a:endParaRPr lang="el-GR" dirty="0" smtClean="0">
              <a:latin typeface="Cambria Math" pitchFamily="18" charset="0"/>
              <a:ea typeface="Cambria Math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1907704" y="2924944"/>
            <a:ext cx="1485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28000"/>
          </a:blip>
          <a:srcRect/>
          <a:stretch>
            <a:fillRect/>
          </a:stretch>
        </p:blipFill>
        <p:spPr bwMode="auto">
          <a:xfrm>
            <a:off x="3419872" y="3068960"/>
            <a:ext cx="50711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0000" contrast="22000"/>
          </a:blip>
          <a:srcRect/>
          <a:stretch>
            <a:fillRect/>
          </a:stretch>
        </p:blipFill>
        <p:spPr bwMode="auto">
          <a:xfrm>
            <a:off x="971600" y="4365104"/>
            <a:ext cx="8081121" cy="213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357158" y="571480"/>
            <a:ext cx="8429684" cy="5786478"/>
          </a:xfrm>
          <a:prstGeom prst="rect">
            <a:avLst/>
          </a:prstGeom>
          <a:gradFill>
            <a:gsLst>
              <a:gs pos="0">
                <a:schemeClr val="bg2">
                  <a:tint val="60000"/>
                  <a:satMod val="355000"/>
                </a:schemeClr>
              </a:gs>
              <a:gs pos="40000">
                <a:schemeClr val="bg2">
                  <a:tint val="85000"/>
                  <a:satMod val="320000"/>
                </a:schemeClr>
              </a:gs>
              <a:gs pos="100000">
                <a:schemeClr val="bg2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2976" y="2643182"/>
            <a:ext cx="7498080" cy="1143000"/>
          </a:xfrm>
        </p:spPr>
        <p:txBody>
          <a:bodyPr/>
          <a:lstStyle/>
          <a:p>
            <a:r>
              <a:rPr lang="el-GR" dirty="0" smtClean="0"/>
              <a:t>    </a:t>
            </a:r>
            <a:r>
              <a:rPr lang="el-GR" sz="6600" dirty="0" smtClean="0"/>
              <a:t>Βασικοί  Ορισμοί</a:t>
            </a:r>
            <a:endParaRPr lang="el-GR" dirty="0"/>
          </a:p>
        </p:txBody>
      </p:sp>
      <p:pic>
        <p:nvPicPr>
          <p:cNvPr id="4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>
            <a:off x="1285852" y="928670"/>
            <a:ext cx="6786610" cy="182732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357290" y="2500306"/>
            <a:ext cx="6643734" cy="1500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10800000">
            <a:off x="1285852" y="3744818"/>
            <a:ext cx="6786610" cy="18273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Προσθετική Μέθοδος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115616" y="1652736"/>
            <a:ext cx="7498080" cy="4800600"/>
          </a:xfrm>
        </p:spPr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b="1" u="dbl" dirty="0" smtClean="0"/>
              <a:t>Θεώρημα :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b="1" u="dbl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372201" y="2132856"/>
          <a:ext cx="7520279" cy="3960440"/>
        </p:xfrm>
        <a:graphic>
          <a:graphicData uri="http://schemas.openxmlformats.org/presentationml/2006/ole">
            <p:oleObj spid="_x0000_s73730" name="Equation" r:id="rId4" imgW="3327120" imgH="1752480" progId="Equation.DSMT4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2483768" y="276176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err="1" smtClean="0">
                <a:latin typeface="Cambria Math"/>
                <a:ea typeface="Cambria Math"/>
              </a:rPr>
              <a:t>𝔽</a:t>
            </a:r>
            <a:r>
              <a:rPr lang="en-US" sz="2800" baseline="50000" dirty="0" smtClean="0">
                <a:latin typeface="Cambria Math"/>
                <a:ea typeface="Cambria Math"/>
              </a:rPr>
              <a:t>k</a:t>
            </a:r>
            <a:endParaRPr lang="el-GR" sz="2800" dirty="0"/>
          </a:p>
        </p:txBody>
      </p:sp>
      <p:sp>
        <p:nvSpPr>
          <p:cNvPr id="15" name="14 - TextBox"/>
          <p:cNvSpPr txBox="1"/>
          <p:nvPr/>
        </p:nvSpPr>
        <p:spPr>
          <a:xfrm>
            <a:off x="3707904" y="378904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err="1" smtClean="0">
                <a:latin typeface="Cambria Math"/>
                <a:ea typeface="Cambria Math"/>
              </a:rPr>
              <a:t>𝕃₁</a:t>
            </a:r>
            <a:r>
              <a:rPr lang="en-US" sz="2800" dirty="0" smtClean="0">
                <a:latin typeface="Cambria Math"/>
                <a:ea typeface="Cambria Math"/>
              </a:rPr>
              <a:t>(𝘗)</a:t>
            </a:r>
            <a:r>
              <a:rPr lang="el-GR" sz="28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endParaRPr lang="el-GR" sz="2800" dirty="0"/>
          </a:p>
        </p:txBody>
      </p:sp>
      <p:sp>
        <p:nvSpPr>
          <p:cNvPr id="16" name="15 - TextBox"/>
          <p:cNvSpPr txBox="1"/>
          <p:nvPr/>
        </p:nvSpPr>
        <p:spPr>
          <a:xfrm>
            <a:off x="2555776" y="5508521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err="1" smtClean="0">
                <a:latin typeface="Cambria Math"/>
                <a:ea typeface="Cambria Math"/>
              </a:rPr>
              <a:t>𝔽</a:t>
            </a:r>
            <a:r>
              <a:rPr lang="en-US" sz="3200" baseline="50000" dirty="0" err="1" smtClean="0">
                <a:latin typeface="Cambria Math"/>
                <a:ea typeface="Cambria Math"/>
              </a:rPr>
              <a:t>kn</a:t>
            </a:r>
            <a:r>
              <a:rPr lang="en-US" sz="3200" baseline="50000" dirty="0" smtClean="0">
                <a:latin typeface="Cambria Math"/>
                <a:ea typeface="Cambria Math"/>
              </a:rPr>
              <a:t> x (k-1)n</a:t>
            </a:r>
            <a:endParaRPr lang="el-GR" sz="3200" dirty="0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259632" y="3356992"/>
            <a:ext cx="7704856" cy="2808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Προσθετική Μέθοδος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b="1" u="dbl" dirty="0" smtClean="0"/>
              <a:t>Πόρισμα: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403648" y="2169641"/>
          <a:ext cx="7172325" cy="3203575"/>
        </p:xfrm>
        <a:graphic>
          <a:graphicData uri="http://schemas.openxmlformats.org/presentationml/2006/ole">
            <p:oleObj spid="_x0000_s74754" name="Equation" r:id="rId4" imgW="3695400" imgH="1650960" progId="Equation.DSMT4">
              <p:embed/>
            </p:oleObj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3275856" y="4797152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err="1" smtClean="0">
                <a:latin typeface="Cambria Math"/>
                <a:ea typeface="Cambria Math"/>
              </a:rPr>
              <a:t>𝔽</a:t>
            </a:r>
            <a:r>
              <a:rPr lang="el-GR" sz="3200" baseline="50000" dirty="0" smtClean="0">
                <a:latin typeface="Cambria Math"/>
                <a:ea typeface="Cambria Math"/>
              </a:rPr>
              <a:t>(</a:t>
            </a:r>
            <a:r>
              <a:rPr lang="en-US" sz="3200" baseline="50000" dirty="0" smtClean="0">
                <a:latin typeface="Cambria Math"/>
                <a:ea typeface="Cambria Math"/>
              </a:rPr>
              <a:t>k</a:t>
            </a:r>
            <a:r>
              <a:rPr lang="el-GR" sz="3200" baseline="50000" dirty="0" smtClean="0">
                <a:latin typeface="Cambria Math"/>
                <a:ea typeface="Cambria Math"/>
              </a:rPr>
              <a:t>-1)</a:t>
            </a:r>
            <a:r>
              <a:rPr lang="en-US" sz="3200" baseline="50000" dirty="0" smtClean="0">
                <a:latin typeface="Cambria Math"/>
                <a:ea typeface="Cambria Math"/>
              </a:rPr>
              <a:t>n x (k-1)n</a:t>
            </a:r>
            <a:endParaRPr lang="el-GR" sz="32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Προσθετική  Μέθοδος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285852" y="1447800"/>
            <a:ext cx="7647836" cy="4800600"/>
          </a:xfrm>
        </p:spPr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sz="2800" b="1" u="dbl" dirty="0" smtClean="0"/>
              <a:t>Θεώρημα Ισχυρής </a:t>
            </a:r>
            <a:r>
              <a:rPr lang="el-GR" sz="2800" b="1" u="dbl" dirty="0" err="1" smtClean="0"/>
              <a:t>Γραμμικοποίησης</a:t>
            </a:r>
            <a:r>
              <a:rPr lang="el-GR" sz="2800" b="1" u="dbl" dirty="0" smtClean="0"/>
              <a:t> 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l-GR" sz="2400" dirty="0" smtClean="0"/>
              <a:t>                                         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4" name="13 - Αντικείμενο"/>
          <p:cNvGraphicFramePr>
            <a:graphicFrameLocks noChangeAspect="1"/>
          </p:cNvGraphicFramePr>
          <p:nvPr/>
        </p:nvGraphicFramePr>
        <p:xfrm>
          <a:off x="1547664" y="1988840"/>
          <a:ext cx="7128792" cy="4616067"/>
        </p:xfrm>
        <a:graphic>
          <a:graphicData uri="http://schemas.openxmlformats.org/presentationml/2006/ole">
            <p:oleObj spid="_x0000_s51201" name="Equation" r:id="rId4" imgW="3873240" imgH="2641320" progId="Equation.DSMT4">
              <p:embed/>
            </p:oleObj>
          </a:graphicData>
        </a:graphic>
      </p:graphicFrame>
      <p:sp>
        <p:nvSpPr>
          <p:cNvPr id="15" name="14 - TextBox"/>
          <p:cNvSpPr txBox="1"/>
          <p:nvPr/>
        </p:nvSpPr>
        <p:spPr>
          <a:xfrm>
            <a:off x="3419872" y="285293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 smtClean="0">
                <a:latin typeface="Cambria Math"/>
                <a:ea typeface="Cambria Math"/>
              </a:rPr>
              <a:t>𝕃₁</a:t>
            </a:r>
            <a:r>
              <a:rPr lang="en-US" sz="2400" dirty="0" smtClean="0">
                <a:latin typeface="Cambria Math"/>
                <a:ea typeface="Cambria Math"/>
              </a:rPr>
              <a:t>(𝘗)</a:t>
            </a:r>
            <a:r>
              <a:rPr lang="el-GR" sz="2400" dirty="0" smtClean="0">
                <a:latin typeface="Cambria Math"/>
                <a:ea typeface="Cambria Math"/>
                <a:cs typeface="Times New Roman" pitchFamily="18" charset="0"/>
              </a:rPr>
              <a:t> </a:t>
            </a:r>
            <a:endParaRPr lang="el-GR" sz="2400" dirty="0"/>
          </a:p>
        </p:txBody>
      </p:sp>
      <p:sp>
        <p:nvSpPr>
          <p:cNvPr id="16" name="15 - TextBox"/>
          <p:cNvSpPr txBox="1"/>
          <p:nvPr/>
        </p:nvSpPr>
        <p:spPr>
          <a:xfrm>
            <a:off x="2627784" y="498355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 smtClean="0">
                <a:latin typeface="Cambria Math"/>
                <a:ea typeface="Cambria Math"/>
              </a:rPr>
              <a:t>𝔽</a:t>
            </a:r>
            <a:r>
              <a:rPr lang="el-GR" sz="2400" baseline="50000" dirty="0" smtClean="0">
                <a:latin typeface="Cambria Math"/>
                <a:ea typeface="Cambria Math"/>
              </a:rPr>
              <a:t>(</a:t>
            </a:r>
            <a:r>
              <a:rPr lang="en-US" sz="2400" baseline="50000" dirty="0" smtClean="0">
                <a:latin typeface="Cambria Math"/>
                <a:ea typeface="Cambria Math"/>
              </a:rPr>
              <a:t>k</a:t>
            </a:r>
            <a:r>
              <a:rPr lang="el-GR" sz="2400" baseline="50000" dirty="0" smtClean="0">
                <a:latin typeface="Cambria Math"/>
                <a:ea typeface="Cambria Math"/>
              </a:rPr>
              <a:t>-1)</a:t>
            </a:r>
            <a:r>
              <a:rPr lang="en-US" sz="2400" baseline="50000" dirty="0" smtClean="0">
                <a:latin typeface="Cambria Math"/>
                <a:ea typeface="Cambria Math"/>
              </a:rPr>
              <a:t>n x (k-1)n</a:t>
            </a:r>
            <a:endParaRPr lang="el-GR" sz="2400" dirty="0"/>
          </a:p>
        </p:txBody>
      </p:sp>
      <p:sp useBgFill="1">
        <p:nvSpPr>
          <p:cNvPr id="12" name="11 - Ορθογώνιο"/>
          <p:cNvSpPr/>
          <p:nvPr/>
        </p:nvSpPr>
        <p:spPr>
          <a:xfrm>
            <a:off x="1403648" y="3717032"/>
            <a:ext cx="6840760" cy="172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403648" y="5373216"/>
            <a:ext cx="7056784" cy="14847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Προσθετική  Μέθοδος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214414" y="1447800"/>
            <a:ext cx="7719274" cy="5005536"/>
          </a:xfrm>
        </p:spPr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b="1" u="dbl" dirty="0" smtClean="0"/>
              <a:t>Θεώρημα</a:t>
            </a:r>
          </a:p>
          <a:p>
            <a:pPr marL="88900" indent="-6350">
              <a:buClr>
                <a:schemeClr val="bg2">
                  <a:lumMod val="50000"/>
                </a:schemeClr>
              </a:buCl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Έστω πρωτοβάθμιος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πολυωνυμικός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πίνακας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L(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=λ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X+Y </a:t>
            </a:r>
          </a:p>
          <a:p>
            <a:pPr marL="88900" indent="-6350">
              <a:buClr>
                <a:schemeClr val="bg2">
                  <a:lumMod val="50000"/>
                </a:schemeClr>
              </a:buClr>
              <a:buNone/>
            </a:pP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∊𝕃₁(P)</a:t>
            </a:r>
            <a:r>
              <a:rPr lang="el-GR" sz="2400" dirty="0" smtClean="0"/>
              <a:t> 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και</a:t>
            </a:r>
            <a:r>
              <a:rPr lang="el-GR" sz="2400" dirty="0" smtClean="0"/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P(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l-GR" sz="2400" dirty="0" smtClean="0"/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ένας κανονικός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πολυωνυμικός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πίνακας</a:t>
            </a:r>
            <a:r>
              <a:rPr lang="el-GR" sz="2400" dirty="0" smtClean="0"/>
              <a:t>.</a:t>
            </a:r>
          </a:p>
          <a:p>
            <a:pPr marL="88900" indent="-6350">
              <a:buClr>
                <a:schemeClr val="bg2">
                  <a:lumMod val="50000"/>
                </a:schemeClr>
              </a:buCl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Τότε οι παρακάτω προτάσεις είναι ισοδύναμες</a:t>
            </a:r>
            <a:r>
              <a:rPr lang="el-GR" sz="2400" dirty="0" smtClean="0"/>
              <a:t>:</a:t>
            </a:r>
            <a:endParaRPr lang="en-US" sz="2400" dirty="0" smtClean="0"/>
          </a:p>
          <a:p>
            <a:pPr marL="88900" indent="-6350">
              <a:buClr>
                <a:schemeClr val="bg2">
                  <a:lumMod val="50000"/>
                </a:schemeClr>
              </a:buClr>
              <a:buNone/>
            </a:pPr>
            <a:endParaRPr lang="el-GR" sz="800" dirty="0" smtClean="0"/>
          </a:p>
          <a:p>
            <a:pPr marL="596900" indent="-239713">
              <a:buClr>
                <a:schemeClr val="bg2">
                  <a:lumMod val="25000"/>
                </a:schemeClr>
              </a:buClr>
              <a:buFont typeface="+mj-lt"/>
              <a:buAutoNum type="romanUcPeriod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Ο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L(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l-GR" sz="2400" dirty="0" smtClean="0"/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είναι κανονικός πίνακας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596900" indent="-239713">
              <a:buClr>
                <a:schemeClr val="bg2">
                  <a:lumMod val="25000"/>
                </a:schemeClr>
              </a:buClr>
              <a:buFont typeface="+mj-lt"/>
              <a:buAutoNum type="romanUcPeriod"/>
            </a:pPr>
            <a:endParaRPr lang="el-GR" sz="1000" dirty="0" smtClean="0"/>
          </a:p>
          <a:p>
            <a:pPr marL="596900" indent="-239713">
              <a:buClr>
                <a:schemeClr val="bg2">
                  <a:lumMod val="25000"/>
                </a:schemeClr>
              </a:buClr>
              <a:buFont typeface="+mj-lt"/>
              <a:buAutoNum type="romanUcPeriod"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Ο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L(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l-GR" sz="2400" dirty="0" smtClean="0"/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είναι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γραμμικοποίηση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του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πολυωνυμικού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πίνακα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P(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 .</a:t>
            </a:r>
            <a:endParaRPr lang="en-US" sz="2400" dirty="0" smtClean="0">
              <a:latin typeface="Cambria Math" pitchFamily="18" charset="0"/>
              <a:ea typeface="Cambria Math" pitchFamily="18" charset="0"/>
            </a:endParaRPr>
          </a:p>
          <a:p>
            <a:pPr marL="596900" indent="-239713">
              <a:buClr>
                <a:schemeClr val="bg2">
                  <a:lumMod val="25000"/>
                </a:schemeClr>
              </a:buClr>
              <a:buFont typeface="+mj-lt"/>
              <a:buAutoNum type="romanUcPeriod"/>
            </a:pPr>
            <a:endParaRPr lang="el-GR" sz="1000" dirty="0" smtClean="0">
              <a:latin typeface="Cambria Math" pitchFamily="18" charset="0"/>
              <a:ea typeface="Cambria Math" pitchFamily="18" charset="0"/>
            </a:endParaRPr>
          </a:p>
          <a:p>
            <a:pPr marL="596900" indent="-239713">
              <a:buClr>
                <a:schemeClr val="bg2">
                  <a:lumMod val="25000"/>
                </a:schemeClr>
              </a:buClr>
              <a:buFont typeface="+mj-lt"/>
              <a:buAutoNum type="romanUcPeriod"/>
            </a:pPr>
            <a:r>
              <a:rPr lang="el-GR" sz="24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Ο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L(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l-GR" sz="24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είναι ισχυρή </a:t>
            </a:r>
            <a:r>
              <a:rPr lang="el-GR" sz="2400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γραμμικοποίηση</a:t>
            </a:r>
            <a:r>
              <a:rPr lang="el-GR" sz="24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του </a:t>
            </a:r>
            <a:r>
              <a:rPr lang="el-GR" sz="2400" dirty="0" err="1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πολυωνυμικού</a:t>
            </a:r>
            <a:r>
              <a:rPr lang="el-GR" sz="24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πίνακα</a:t>
            </a:r>
            <a:r>
              <a:rPr lang="el-GR" sz="2400" dirty="0" smtClean="0">
                <a:ea typeface="Cambria Math" pitchFamily="18" charset="0"/>
              </a:rPr>
              <a:t>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P(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 .</a:t>
            </a:r>
            <a:endParaRPr lang="el-GR" sz="2400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Αλγόριθμος Εύρεσης </a:t>
            </a:r>
            <a:r>
              <a:rPr lang="el-GR" sz="3600" dirty="0" err="1" smtClean="0"/>
              <a:t>Γραμμικοποίησης</a:t>
            </a:r>
            <a:endParaRPr lang="el-GR" sz="36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1187624" y="1340768"/>
          <a:ext cx="7602537" cy="1285875"/>
        </p:xfrm>
        <a:graphic>
          <a:graphicData uri="http://schemas.openxmlformats.org/presentationml/2006/ole">
            <p:oleObj spid="_x0000_s49153" name="Equation" r:id="rId4" imgW="4431960" imgH="749160" progId="Equation.DSMT4">
              <p:embed/>
            </p:oleObj>
          </a:graphicData>
        </a:graphic>
      </p:graphicFrame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187624" y="2780928"/>
          <a:ext cx="6264696" cy="395665"/>
        </p:xfrm>
        <a:graphic>
          <a:graphicData uri="http://schemas.openxmlformats.org/presentationml/2006/ole">
            <p:oleObj spid="_x0000_s49154" name="Equation" r:id="rId5" imgW="3619440" imgH="228600" progId="Equation.DSMT4">
              <p:embed/>
            </p:oleObj>
          </a:graphicData>
        </a:graphic>
      </p:graphicFrame>
      <p:graphicFrame>
        <p:nvGraphicFramePr>
          <p:cNvPr id="13" name="12 - Αντικείμενο"/>
          <p:cNvGraphicFramePr>
            <a:graphicFrameLocks noChangeAspect="1"/>
          </p:cNvGraphicFramePr>
          <p:nvPr/>
        </p:nvGraphicFramePr>
        <p:xfrm>
          <a:off x="1187624" y="3212976"/>
          <a:ext cx="7832313" cy="2448272"/>
        </p:xfrm>
        <a:graphic>
          <a:graphicData uri="http://schemas.openxmlformats.org/presentationml/2006/ole">
            <p:oleObj spid="_x0000_s49155" name="Equation" r:id="rId6" imgW="4711680" imgH="1473120" progId="Equation.DSMT4">
              <p:embed/>
            </p:oleObj>
          </a:graphicData>
        </a:graphic>
      </p:graphicFrame>
      <p:graphicFrame>
        <p:nvGraphicFramePr>
          <p:cNvPr id="15" name="14 - Αντικείμενο"/>
          <p:cNvGraphicFramePr>
            <a:graphicFrameLocks noChangeAspect="1"/>
          </p:cNvGraphicFramePr>
          <p:nvPr/>
        </p:nvGraphicFramePr>
        <p:xfrm>
          <a:off x="1317005" y="5805264"/>
          <a:ext cx="6783387" cy="647700"/>
        </p:xfrm>
        <a:graphic>
          <a:graphicData uri="http://schemas.openxmlformats.org/presentationml/2006/ole">
            <p:oleObj spid="_x0000_s49156" name="Equation" r:id="rId7" imgW="4520880" imgH="431640" progId="Equation.DSMT4">
              <p:embed/>
            </p:oleObj>
          </a:graphicData>
        </a:graphic>
      </p:graphicFrame>
      <p:sp>
        <p:nvSpPr>
          <p:cNvPr id="14" name="13 - TextBox"/>
          <p:cNvSpPr txBox="1"/>
          <p:nvPr/>
        </p:nvSpPr>
        <p:spPr>
          <a:xfrm>
            <a:off x="7164288" y="126876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𝕃₁(P)</a:t>
            </a:r>
            <a:endParaRPr lang="el-GR" sz="2400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(</a:t>
            </a:r>
            <a:r>
              <a:rPr lang="el-GR" dirty="0" err="1" smtClean="0"/>
              <a:t>Προσθετ</a:t>
            </a:r>
            <a:r>
              <a:rPr lang="el-GR" dirty="0" smtClean="0"/>
              <a:t>. </a:t>
            </a:r>
            <a:r>
              <a:rPr lang="el-GR" dirty="0" err="1" smtClean="0"/>
              <a:t>Μεθοδ</a:t>
            </a:r>
            <a:r>
              <a:rPr lang="el-GR" dirty="0" smtClean="0"/>
              <a:t>.)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1187624" y="1340768"/>
          <a:ext cx="7432137" cy="5256584"/>
        </p:xfrm>
        <a:graphic>
          <a:graphicData uri="http://schemas.openxmlformats.org/presentationml/2006/ole">
            <p:oleObj spid="_x0000_s84993" name="Equation" r:id="rId4" imgW="4686120" imgH="3314520" progId="Equation.DSMT4">
              <p:embed/>
            </p:oleObj>
          </a:graphicData>
        </a:graphic>
      </p:graphicFrame>
      <p:sp>
        <p:nvSpPr>
          <p:cNvPr id="13" name="12 - TextBox"/>
          <p:cNvSpPr txBox="1"/>
          <p:nvPr/>
        </p:nvSpPr>
        <p:spPr>
          <a:xfrm>
            <a:off x="8352928" y="2420888"/>
            <a:ext cx="89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𝕃₁(P)</a:t>
            </a:r>
            <a:endParaRPr lang="el-GR" sz="2000" dirty="0"/>
          </a:p>
        </p:txBody>
      </p:sp>
      <p:sp useBgFill="1">
        <p:nvSpPr>
          <p:cNvPr id="10" name="9 - Ορθογώνιο"/>
          <p:cNvSpPr/>
          <p:nvPr/>
        </p:nvSpPr>
        <p:spPr>
          <a:xfrm>
            <a:off x="1115616" y="2492896"/>
            <a:ext cx="7956376" cy="9361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4" name="13 - Ορθογώνιο"/>
          <p:cNvSpPr/>
          <p:nvPr/>
        </p:nvSpPr>
        <p:spPr>
          <a:xfrm>
            <a:off x="1043608" y="3212976"/>
            <a:ext cx="3528392" cy="1584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5" name="14 - Ορθογώνιο"/>
          <p:cNvSpPr/>
          <p:nvPr/>
        </p:nvSpPr>
        <p:spPr>
          <a:xfrm>
            <a:off x="1043608" y="4797152"/>
            <a:ext cx="6840760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6" name="15 - Ορθογώνιο"/>
          <p:cNvSpPr/>
          <p:nvPr/>
        </p:nvSpPr>
        <p:spPr>
          <a:xfrm>
            <a:off x="4572000" y="3717032"/>
            <a:ext cx="4032448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(</a:t>
            </a:r>
            <a:r>
              <a:rPr lang="el-GR" dirty="0" err="1" smtClean="0"/>
              <a:t>Προσθετ.Μεθοδ</a:t>
            </a:r>
            <a:r>
              <a:rPr lang="el-GR" dirty="0" smtClean="0"/>
              <a:t>.)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1331640" y="1484784"/>
          <a:ext cx="7331144" cy="5040560"/>
        </p:xfrm>
        <a:graphic>
          <a:graphicData uri="http://schemas.openxmlformats.org/presentationml/2006/ole">
            <p:oleObj spid="_x0000_s83969" name="Equation" r:id="rId4" imgW="4635360" imgH="318744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1259632" y="2636912"/>
            <a:ext cx="662473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259632" y="4005064"/>
            <a:ext cx="7488832" cy="172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4" name="13 - Ορθογώνιο"/>
          <p:cNvSpPr/>
          <p:nvPr/>
        </p:nvSpPr>
        <p:spPr>
          <a:xfrm>
            <a:off x="1259632" y="5805264"/>
            <a:ext cx="4176464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(</a:t>
            </a:r>
            <a:r>
              <a:rPr lang="el-GR" dirty="0" err="1" smtClean="0"/>
              <a:t>Προσθετ.Μεθοδ</a:t>
            </a:r>
            <a:r>
              <a:rPr lang="el-GR" dirty="0" smtClean="0"/>
              <a:t>.)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endParaRPr lang="el-GR" sz="28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l-GR" sz="28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l-GR" sz="2800" dirty="0" smtClean="0"/>
          </a:p>
          <a:p>
            <a:pPr marL="95250" indent="-12700">
              <a:buClr>
                <a:schemeClr val="bg2">
                  <a:lumMod val="50000"/>
                </a:schemeClr>
              </a:buClr>
              <a:buNone/>
            </a:pPr>
            <a:endParaRPr lang="el-GR" sz="28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533525" y="1550988"/>
          <a:ext cx="7327900" cy="4619625"/>
        </p:xfrm>
        <a:graphic>
          <a:graphicData uri="http://schemas.openxmlformats.org/presentationml/2006/ole">
            <p:oleObj spid="_x0000_s82945" name="Equation" r:id="rId4" imgW="3987720" imgH="2514600" progId="Equation.DSMT4">
              <p:embed/>
            </p:oleObj>
          </a:graphicData>
        </a:graphic>
      </p:graphicFrame>
      <p:sp useBgFill="1">
        <p:nvSpPr>
          <p:cNvPr id="13" name="12 - Ορθογώνιο"/>
          <p:cNvSpPr/>
          <p:nvPr/>
        </p:nvSpPr>
        <p:spPr>
          <a:xfrm>
            <a:off x="1403648" y="3689648"/>
            <a:ext cx="7416824" cy="2835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(</a:t>
            </a:r>
            <a:r>
              <a:rPr lang="el-GR" dirty="0" err="1" smtClean="0"/>
              <a:t>Προσθετ.Μεθοδ</a:t>
            </a:r>
            <a:r>
              <a:rPr lang="el-GR" dirty="0" smtClean="0"/>
              <a:t>.)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1579563" y="1412875"/>
          <a:ext cx="6272212" cy="5305425"/>
        </p:xfrm>
        <a:graphic>
          <a:graphicData uri="http://schemas.openxmlformats.org/presentationml/2006/ole">
            <p:oleObj spid="_x0000_s81921" name="Equation" r:id="rId4" imgW="7086600" imgH="5994360" progId="Equation.DSMT4">
              <p:embed/>
            </p:oleObj>
          </a:graphicData>
        </a:graphic>
      </p:graphicFrame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18000" contrast="33000"/>
          </a:blip>
          <a:srcRect/>
          <a:stretch>
            <a:fillRect/>
          </a:stretch>
        </p:blipFill>
        <p:spPr bwMode="auto">
          <a:xfrm>
            <a:off x="2123728" y="2348880"/>
            <a:ext cx="1296144" cy="78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30000" contrast="3000"/>
          </a:blip>
          <a:srcRect/>
          <a:stretch>
            <a:fillRect/>
          </a:stretch>
        </p:blipFill>
        <p:spPr bwMode="auto">
          <a:xfrm>
            <a:off x="1994917" y="5589240"/>
            <a:ext cx="1712987" cy="76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0" name="9 - Ορθογώνιο"/>
          <p:cNvSpPr/>
          <p:nvPr/>
        </p:nvSpPr>
        <p:spPr>
          <a:xfrm>
            <a:off x="1403648" y="3356992"/>
            <a:ext cx="6840760" cy="1368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331640" y="4725144"/>
            <a:ext cx="6840760" cy="1872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(</a:t>
            </a:r>
            <a:r>
              <a:rPr lang="el-GR" dirty="0" err="1" smtClean="0"/>
              <a:t>Προσθετ.Μεθοδ</a:t>
            </a:r>
            <a:r>
              <a:rPr lang="el-GR" dirty="0" smtClean="0"/>
              <a:t>.)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80897" name="11 - Θέση περιεχομένου"/>
          <p:cNvGraphicFramePr>
            <a:graphicFrameLocks noChangeAspect="1"/>
          </p:cNvGraphicFramePr>
          <p:nvPr/>
        </p:nvGraphicFramePr>
        <p:xfrm>
          <a:off x="1187450" y="1214438"/>
          <a:ext cx="7839075" cy="5626100"/>
        </p:xfrm>
        <a:graphic>
          <a:graphicData uri="http://schemas.openxmlformats.org/presentationml/2006/ole">
            <p:oleObj spid="_x0000_s80897" name="Equation" r:id="rId4" imgW="9410400" imgH="6756120" progId="Equation.DSMT4">
              <p:embed/>
            </p:oleObj>
          </a:graphicData>
        </a:graphic>
      </p:graphicFrame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7000"/>
          </a:blip>
          <a:srcRect/>
          <a:stretch>
            <a:fillRect/>
          </a:stretch>
        </p:blipFill>
        <p:spPr bwMode="auto">
          <a:xfrm>
            <a:off x="1691680" y="2276872"/>
            <a:ext cx="1261120" cy="6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12000" contrast="18000"/>
          </a:blip>
          <a:srcRect/>
          <a:stretch>
            <a:fillRect/>
          </a:stretch>
        </p:blipFill>
        <p:spPr bwMode="auto">
          <a:xfrm>
            <a:off x="1979712" y="5445224"/>
            <a:ext cx="1224136" cy="76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2" name="11 - Ορθογώνιο"/>
          <p:cNvSpPr/>
          <p:nvPr/>
        </p:nvSpPr>
        <p:spPr>
          <a:xfrm>
            <a:off x="1115616" y="3356992"/>
            <a:ext cx="795637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115616" y="4653136"/>
            <a:ext cx="6840760" cy="1944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Βασικοί   Ορισμοί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142976" y="1214422"/>
            <a:ext cx="7786742" cy="5429288"/>
          </a:xfrm>
        </p:spPr>
        <p:txBody>
          <a:bodyPr anchor="ctr">
            <a:normAutofit fontScale="92500" lnSpcReduction="100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sz="2600" dirty="0" smtClean="0"/>
              <a:t>Θεωρούμε ως</a:t>
            </a:r>
            <a:r>
              <a:rPr lang="en-US" sz="2600" dirty="0" smtClean="0"/>
              <a:t> </a:t>
            </a:r>
            <a:r>
              <a:rPr lang="el-GR" sz="2600" dirty="0" smtClean="0"/>
              <a:t>τετραγωνικό  </a:t>
            </a:r>
            <a:r>
              <a:rPr lang="el-GR" sz="2600" dirty="0" err="1" smtClean="0"/>
              <a:t>πολυωνυμικό</a:t>
            </a:r>
            <a:r>
              <a:rPr lang="el-GR" sz="2600" dirty="0" smtClean="0"/>
              <a:t> πίνακα της μορφής</a:t>
            </a:r>
            <a:endParaRPr lang="en-US" sz="26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8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n-US" sz="28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600" dirty="0" smtClean="0"/>
              <a:t>    </a:t>
            </a:r>
            <a:r>
              <a:rPr lang="el-GR" sz="2600" dirty="0" smtClean="0"/>
              <a:t>όπου </a:t>
            </a:r>
            <a:r>
              <a:rPr lang="el-GR" sz="3000" dirty="0" err="1" smtClean="0">
                <a:latin typeface="Cambria Math"/>
                <a:ea typeface="Cambria Math"/>
              </a:rPr>
              <a:t>𝔽</a:t>
            </a:r>
            <a:r>
              <a:rPr lang="el-GR" sz="3000" dirty="0" smtClean="0">
                <a:latin typeface="Cambria Math"/>
                <a:ea typeface="Cambria Math"/>
              </a:rPr>
              <a:t> </a:t>
            </a:r>
            <a:r>
              <a:rPr lang="el-GR" sz="2600" dirty="0" smtClean="0">
                <a:ea typeface="Cambria Math"/>
              </a:rPr>
              <a:t>είναι το σώμα των μιγαδικών ή πραγματικών αριθμών και</a:t>
            </a:r>
            <a:r>
              <a:rPr lang="el-GR" sz="2600" dirty="0" smtClean="0">
                <a:latin typeface="Cambria Math"/>
                <a:ea typeface="Cambria Math"/>
              </a:rPr>
              <a:t> </a:t>
            </a:r>
            <a:r>
              <a:rPr lang="en-US" sz="2600" b="1" dirty="0" smtClean="0">
                <a:latin typeface="Cambria Math"/>
                <a:ea typeface="Cambria Math"/>
              </a:rPr>
              <a:t>k</a:t>
            </a:r>
            <a:r>
              <a:rPr lang="en-US" sz="2600" dirty="0" smtClean="0">
                <a:latin typeface="Cambria Math"/>
                <a:ea typeface="Cambria Math"/>
              </a:rPr>
              <a:t> </a:t>
            </a:r>
            <a:r>
              <a:rPr lang="el-GR" sz="2600" dirty="0" smtClean="0">
                <a:ea typeface="Cambria Math"/>
              </a:rPr>
              <a:t>είναι ο βαθμός του </a:t>
            </a:r>
            <a:r>
              <a:rPr lang="el-GR" sz="2600" dirty="0" err="1" smtClean="0">
                <a:ea typeface="Cambria Math"/>
              </a:rPr>
              <a:t>πολυωνυμικού</a:t>
            </a:r>
            <a:r>
              <a:rPr lang="el-GR" sz="2600" dirty="0" smtClean="0">
                <a:ea typeface="Cambria Math"/>
              </a:rPr>
              <a:t> πίνακα</a:t>
            </a:r>
            <a:r>
              <a:rPr lang="el-GR" sz="2600" dirty="0" smtClean="0">
                <a:latin typeface="Cambria Math"/>
                <a:ea typeface="Cambria Math"/>
              </a:rPr>
              <a:t> </a:t>
            </a:r>
            <a:r>
              <a:rPr lang="en-US" sz="2600" dirty="0" smtClean="0">
                <a:latin typeface="Cambria Math"/>
                <a:ea typeface="Cambria Math"/>
              </a:rPr>
              <a:t>P(</a:t>
            </a:r>
            <a:r>
              <a:rPr lang="el-GR" sz="2600" dirty="0" smtClean="0">
                <a:latin typeface="Cambria Math"/>
                <a:ea typeface="Cambria Math"/>
              </a:rPr>
              <a:t>λ</a:t>
            </a:r>
            <a:r>
              <a:rPr lang="en-US" sz="2600" dirty="0" smtClean="0">
                <a:latin typeface="Cambria Math"/>
                <a:ea typeface="Cambria Math"/>
              </a:rPr>
              <a:t>)</a:t>
            </a:r>
            <a:r>
              <a:rPr lang="el-GR" sz="2600" dirty="0" smtClean="0">
                <a:latin typeface="Cambria Math"/>
                <a:ea typeface="Cambria Math"/>
              </a:rPr>
              <a:t>.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sz="1500" dirty="0" smtClean="0">
              <a:latin typeface="Cambria Math"/>
              <a:ea typeface="Cambria Math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l-G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</a:rPr>
              <a:t>Κανονικός</a:t>
            </a:r>
            <a:r>
              <a:rPr lang="el-GR" sz="2600" dirty="0" smtClean="0">
                <a:ea typeface="Cambria Math"/>
              </a:rPr>
              <a:t> (</a:t>
            </a:r>
            <a:r>
              <a:rPr lang="en-US" sz="2600" i="1" dirty="0" smtClean="0">
                <a:latin typeface="Calibri" pitchFamily="34" charset="0"/>
                <a:ea typeface="Cambria Math" pitchFamily="18" charset="0"/>
              </a:rPr>
              <a:t>Regular</a:t>
            </a:r>
            <a:r>
              <a:rPr lang="el-GR" sz="2600" dirty="0" smtClean="0">
                <a:ea typeface="Cambria Math"/>
              </a:rPr>
              <a:t>)</a:t>
            </a:r>
            <a:r>
              <a:rPr lang="en-US" sz="2600" dirty="0" smtClean="0">
                <a:ea typeface="Cambria Math"/>
              </a:rPr>
              <a:t> </a:t>
            </a:r>
            <a:r>
              <a:rPr lang="el-GR" sz="2600" dirty="0" smtClean="0">
                <a:ea typeface="Cambria Math"/>
              </a:rPr>
              <a:t>ονομάζεται ο </a:t>
            </a:r>
            <a:r>
              <a:rPr lang="el-GR" sz="2600" dirty="0" err="1" smtClean="0">
                <a:ea typeface="Cambria Math"/>
              </a:rPr>
              <a:t>πολυωνυμικός</a:t>
            </a:r>
            <a:r>
              <a:rPr lang="el-GR" sz="2600" dirty="0" smtClean="0">
                <a:ea typeface="Cambria Math"/>
              </a:rPr>
              <a:t> πίνακας </a:t>
            </a:r>
            <a:r>
              <a:rPr lang="en-US" sz="2600" dirty="0" smtClean="0">
                <a:latin typeface="Cambria Math"/>
                <a:ea typeface="Cambria Math"/>
              </a:rPr>
              <a:t>P(</a:t>
            </a:r>
            <a:r>
              <a:rPr lang="el-GR" sz="2600" dirty="0" smtClean="0">
                <a:latin typeface="Cambria Math"/>
                <a:ea typeface="Cambria Math"/>
              </a:rPr>
              <a:t>λ</a:t>
            </a:r>
            <a:r>
              <a:rPr lang="en-US" sz="2600" dirty="0" smtClean="0">
                <a:latin typeface="Cambria Math"/>
                <a:ea typeface="Cambria Math"/>
              </a:rPr>
              <a:t>)</a:t>
            </a:r>
            <a:r>
              <a:rPr lang="el-GR" sz="2600" dirty="0" smtClean="0">
                <a:latin typeface="Cambria Math"/>
                <a:ea typeface="Cambria Math"/>
              </a:rPr>
              <a:t> </a:t>
            </a:r>
            <a:r>
              <a:rPr lang="el-GR" sz="2600" dirty="0" smtClean="0">
                <a:ea typeface="Cambria Math"/>
              </a:rPr>
              <a:t>του οποίου η ορίζουσα</a:t>
            </a:r>
            <a:r>
              <a:rPr lang="en-US" sz="2600" dirty="0" smtClean="0">
                <a:ea typeface="Cambria Math"/>
              </a:rPr>
              <a:t>,</a:t>
            </a:r>
            <a:r>
              <a:rPr lang="el-GR" sz="2600" dirty="0" smtClean="0">
                <a:ea typeface="Cambria Math"/>
              </a:rPr>
              <a:t> </a:t>
            </a:r>
            <a:r>
              <a:rPr lang="en-US" sz="2600" dirty="0" err="1" smtClean="0">
                <a:latin typeface="Cambria Math" pitchFamily="18" charset="0"/>
                <a:ea typeface="Cambria Math" pitchFamily="18" charset="0"/>
              </a:rPr>
              <a:t>det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(P(</a:t>
            </a:r>
            <a:r>
              <a:rPr lang="el-GR" sz="2600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sz="2600" dirty="0" smtClean="0">
                <a:latin typeface="Cambria Math" pitchFamily="18" charset="0"/>
                <a:ea typeface="Cambria Math" pitchFamily="18" charset="0"/>
              </a:rPr>
              <a:t>)), </a:t>
            </a:r>
            <a:r>
              <a:rPr lang="el-GR" sz="2600" dirty="0" smtClean="0">
                <a:ea typeface="Cambria Math" pitchFamily="18" charset="0"/>
              </a:rPr>
              <a:t>δεν είναι εκ ταυτότητος μηδέν για όλα τα </a:t>
            </a:r>
            <a:r>
              <a:rPr lang="el-GR" sz="2600" dirty="0" err="1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l-GR" sz="2600" dirty="0" err="1" smtClean="0">
                <a:latin typeface="Cambria Math"/>
                <a:ea typeface="Cambria Math"/>
              </a:rPr>
              <a:t>∊ℂ</a:t>
            </a:r>
            <a:r>
              <a:rPr lang="el-GR" sz="2600" dirty="0" smtClean="0">
                <a:latin typeface="Cambria Math"/>
                <a:ea typeface="Cambria Math"/>
              </a:rPr>
              <a:t>.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sz="1500" dirty="0" smtClean="0">
              <a:latin typeface="Cambria Math"/>
              <a:ea typeface="Cambria Math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l-GR" sz="2600" dirty="0" smtClean="0">
                <a:ea typeface="Cambria Math"/>
              </a:rPr>
              <a:t>Σε αντίθετη περίπτωση, ο </a:t>
            </a:r>
            <a:r>
              <a:rPr lang="el-GR" sz="2600" dirty="0" err="1" smtClean="0">
                <a:ea typeface="Cambria Math"/>
              </a:rPr>
              <a:t>πολυωνυμικός</a:t>
            </a:r>
            <a:r>
              <a:rPr lang="el-GR" sz="2600" dirty="0" smtClean="0">
                <a:ea typeface="Cambria Math"/>
              </a:rPr>
              <a:t> πίνακας ονομάζεται </a:t>
            </a:r>
            <a:r>
              <a:rPr lang="el-G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</a:rPr>
              <a:t>μη – κανονικός </a:t>
            </a:r>
            <a:r>
              <a:rPr lang="el-GR" sz="2600" dirty="0" smtClean="0">
                <a:ea typeface="Cambria Math"/>
              </a:rPr>
              <a:t>ή </a:t>
            </a:r>
            <a:r>
              <a:rPr lang="el-GR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/>
              </a:rPr>
              <a:t>ιδιάζων</a:t>
            </a:r>
            <a:r>
              <a:rPr lang="el-GR" sz="2600" dirty="0" smtClean="0">
                <a:ea typeface="Cambria Math"/>
              </a:rPr>
              <a:t> (</a:t>
            </a:r>
            <a:r>
              <a:rPr lang="en-US" sz="2600" i="1" dirty="0" smtClean="0">
                <a:latin typeface="Calibri" pitchFamily="34" charset="0"/>
                <a:ea typeface="Cambria Math"/>
              </a:rPr>
              <a:t>singular</a:t>
            </a:r>
            <a:r>
              <a:rPr lang="el-GR" sz="2600" dirty="0" smtClean="0">
                <a:ea typeface="Cambria Math"/>
              </a:rPr>
              <a:t>)</a:t>
            </a:r>
            <a:r>
              <a:rPr lang="en-US" sz="2600" dirty="0" smtClean="0">
                <a:ea typeface="Cambria Math"/>
              </a:rPr>
              <a:t>.</a:t>
            </a:r>
            <a:endParaRPr lang="el-GR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23000"/>
          </a:blip>
          <a:srcRect/>
          <a:stretch>
            <a:fillRect/>
          </a:stretch>
        </p:blipFill>
        <p:spPr bwMode="auto">
          <a:xfrm>
            <a:off x="2000232" y="1984694"/>
            <a:ext cx="6019815" cy="108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357158" y="571480"/>
            <a:ext cx="8429684" cy="5786478"/>
          </a:xfrm>
          <a:prstGeom prst="rect">
            <a:avLst/>
          </a:prstGeom>
          <a:gradFill>
            <a:gsLst>
              <a:gs pos="0">
                <a:schemeClr val="bg2">
                  <a:tint val="60000"/>
                  <a:satMod val="355000"/>
                </a:schemeClr>
              </a:gs>
              <a:gs pos="40000">
                <a:schemeClr val="bg2">
                  <a:tint val="85000"/>
                  <a:satMod val="320000"/>
                </a:schemeClr>
              </a:gs>
              <a:gs pos="100000">
                <a:schemeClr val="bg2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5886" y="2643182"/>
            <a:ext cx="7498080" cy="11430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    </a:t>
            </a:r>
            <a:r>
              <a:rPr lang="el-GR" sz="4800" b="1" dirty="0" smtClean="0"/>
              <a:t>Μέθοδος  Μεταθέσεων</a:t>
            </a:r>
            <a:endParaRPr lang="el-GR" sz="3200" b="1" dirty="0"/>
          </a:p>
        </p:txBody>
      </p:sp>
      <p:pic>
        <p:nvPicPr>
          <p:cNvPr id="4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>
            <a:off x="1285852" y="928670"/>
            <a:ext cx="6786610" cy="182732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357290" y="2500306"/>
            <a:ext cx="6643734" cy="1500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10800000">
            <a:off x="1285852" y="3744818"/>
            <a:ext cx="6786610" cy="18273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Μεταθέσεων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5221560"/>
          </a:xfrm>
        </p:spPr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sz="2800" dirty="0" smtClean="0"/>
              <a:t>Θεωρούμε τον κανονικό </a:t>
            </a:r>
            <a:r>
              <a:rPr lang="el-GR" sz="2800" dirty="0" err="1" smtClean="0"/>
              <a:t>πολυωνυμικό</a:t>
            </a:r>
            <a:r>
              <a:rPr lang="el-GR" sz="2800" dirty="0" smtClean="0"/>
              <a:t> πίνακα</a:t>
            </a:r>
            <a:r>
              <a:rPr lang="en-US" sz="2800" dirty="0" smtClean="0"/>
              <a:t>                       </a:t>
            </a:r>
            <a:endParaRPr lang="el-GR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dirty="0" smtClean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l-GR" sz="2800" dirty="0" smtClean="0">
                <a:ea typeface="Cambria Math" pitchFamily="18" charset="0"/>
              </a:rPr>
              <a:t>Ορίζουμε τους πίνακες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l-GR" dirty="0" smtClean="0">
              <a:ea typeface="Cambria Math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>
              <a:ea typeface="Cambria Math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>
              <a:ea typeface="Cambria Math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sz="4000" dirty="0" smtClean="0">
              <a:ea typeface="Cambria Math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l-GR" sz="2800" dirty="0" smtClean="0">
                <a:ea typeface="Cambria Math" pitchFamily="18" charset="0"/>
              </a:rPr>
              <a:t>και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l-GR" dirty="0" smtClean="0">
              <a:ea typeface="Cambria Math" pitchFamily="18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2012950" y="1916832"/>
          <a:ext cx="2559050" cy="684213"/>
        </p:xfrm>
        <a:graphic>
          <a:graphicData uri="http://schemas.openxmlformats.org/presentationml/2006/ole">
            <p:oleObj spid="_x0000_s20482" name="Equation" r:id="rId4" imgW="1091880" imgH="291960" progId="Equation.DSMT4">
              <p:embed/>
            </p:oleObj>
          </a:graphicData>
        </a:graphic>
      </p:graphicFrame>
      <p:graphicFrame>
        <p:nvGraphicFramePr>
          <p:cNvPr id="13" name="12 - Αντικείμενο"/>
          <p:cNvGraphicFramePr>
            <a:graphicFrameLocks noChangeAspect="1"/>
          </p:cNvGraphicFramePr>
          <p:nvPr/>
        </p:nvGraphicFramePr>
        <p:xfrm>
          <a:off x="1360488" y="3141663"/>
          <a:ext cx="2505075" cy="1582737"/>
        </p:xfrm>
        <a:graphic>
          <a:graphicData uri="http://schemas.openxmlformats.org/presentationml/2006/ole">
            <p:oleObj spid="_x0000_s20483" name="Equation" r:id="rId5" imgW="1485720" imgH="939600" progId="Equation.DSMT4">
              <p:embed/>
            </p:oleObj>
          </a:graphicData>
        </a:graphic>
      </p:graphicFrame>
      <p:graphicFrame>
        <p:nvGraphicFramePr>
          <p:cNvPr id="14" name="13 - Αντικείμενο"/>
          <p:cNvGraphicFramePr>
            <a:graphicFrameLocks noChangeAspect="1"/>
          </p:cNvGraphicFramePr>
          <p:nvPr/>
        </p:nvGraphicFramePr>
        <p:xfrm>
          <a:off x="2258120" y="4757738"/>
          <a:ext cx="5842272" cy="1911350"/>
        </p:xfrm>
        <a:graphic>
          <a:graphicData uri="http://schemas.openxmlformats.org/presentationml/2006/ole">
            <p:oleObj spid="_x0000_s20484" name="Equation" r:id="rId6" imgW="3822480" imgH="1193760" progId="Equation.DSMT4">
              <p:embed/>
            </p:oleObj>
          </a:graphicData>
        </a:graphic>
      </p:graphicFrame>
      <p:graphicFrame>
        <p:nvGraphicFramePr>
          <p:cNvPr id="15" name="14 - Αντικείμενο"/>
          <p:cNvGraphicFramePr>
            <a:graphicFrameLocks noChangeAspect="1"/>
          </p:cNvGraphicFramePr>
          <p:nvPr/>
        </p:nvGraphicFramePr>
        <p:xfrm>
          <a:off x="4273550" y="2997200"/>
          <a:ext cx="2895600" cy="1727200"/>
        </p:xfrm>
        <a:graphic>
          <a:graphicData uri="http://schemas.openxmlformats.org/presentationml/2006/ole">
            <p:oleObj spid="_x0000_s20486" name="Equation" r:id="rId7" imgW="1574640" imgH="939600" progId="Equation.DSMT4">
              <p:embed/>
            </p:oleObj>
          </a:graphicData>
        </a:graphic>
      </p:graphicFrame>
      <p:sp useBgFill="1">
        <p:nvSpPr>
          <p:cNvPr id="16" name="15 - Ορθογώνιο"/>
          <p:cNvSpPr/>
          <p:nvPr/>
        </p:nvSpPr>
        <p:spPr>
          <a:xfrm>
            <a:off x="1331640" y="2996952"/>
            <a:ext cx="6840760" cy="172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7" name="16 - Ορθογώνιο"/>
          <p:cNvSpPr/>
          <p:nvPr/>
        </p:nvSpPr>
        <p:spPr>
          <a:xfrm>
            <a:off x="1259632" y="4797152"/>
            <a:ext cx="6840760" cy="1944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Μεταθέσεων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b="1" u="dbl" dirty="0" smtClean="0"/>
              <a:t>Λήμμα:</a:t>
            </a:r>
            <a:endParaRPr lang="el-GR" u="dbl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5" name="14 - Αντικείμενο"/>
          <p:cNvGraphicFramePr>
            <a:graphicFrameLocks noChangeAspect="1"/>
          </p:cNvGraphicFramePr>
          <p:nvPr/>
        </p:nvGraphicFramePr>
        <p:xfrm>
          <a:off x="1259632" y="2132856"/>
          <a:ext cx="7585890" cy="3816424"/>
        </p:xfrm>
        <a:graphic>
          <a:graphicData uri="http://schemas.openxmlformats.org/presentationml/2006/ole">
            <p:oleObj spid="_x0000_s21510" name="Equation" r:id="rId4" imgW="4533840" imgH="2349360" progId="Equation.DSMT4">
              <p:embed/>
            </p:oleObj>
          </a:graphicData>
        </a:graphic>
      </p:graphicFrame>
      <p:sp useBgFill="1">
        <p:nvSpPr>
          <p:cNvPr id="12" name="11 - Ορθογώνιο"/>
          <p:cNvSpPr/>
          <p:nvPr/>
        </p:nvSpPr>
        <p:spPr>
          <a:xfrm>
            <a:off x="1115616" y="3933056"/>
            <a:ext cx="5976664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187624" y="5373216"/>
            <a:ext cx="5760640" cy="10354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Μεταθέσεων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b="1" u="dbl" dirty="0" smtClean="0"/>
              <a:t>Θεώρημα: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7" name="16 - Αντικείμενο"/>
          <p:cNvGraphicFramePr>
            <a:graphicFrameLocks noChangeAspect="1"/>
          </p:cNvGraphicFramePr>
          <p:nvPr/>
        </p:nvGraphicFramePr>
        <p:xfrm>
          <a:off x="1157332" y="1988840"/>
          <a:ext cx="7951172" cy="4443338"/>
        </p:xfrm>
        <a:graphic>
          <a:graphicData uri="http://schemas.openxmlformats.org/presentationml/2006/ole">
            <p:oleObj spid="_x0000_s22538" name="Equation" r:id="rId4" imgW="5422680" imgH="3111480" progId="Equation.DSMT4">
              <p:embed/>
            </p:oleObj>
          </a:graphicData>
        </a:graphic>
      </p:graphicFrame>
      <p:sp useBgFill="1">
        <p:nvSpPr>
          <p:cNvPr id="12" name="11 - Ορθογώνιο"/>
          <p:cNvSpPr/>
          <p:nvPr/>
        </p:nvSpPr>
        <p:spPr>
          <a:xfrm>
            <a:off x="1115616" y="4941168"/>
            <a:ext cx="7704856" cy="172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2051720" y="4437112"/>
            <a:ext cx="6984776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Μεταθέσεων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187624" y="1364704"/>
            <a:ext cx="7498080" cy="4800600"/>
          </a:xfrm>
        </p:spPr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b="1" u="dbl" dirty="0" smtClean="0"/>
              <a:t>Πόρισμα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111674" y="2060848"/>
          <a:ext cx="8032326" cy="4248472"/>
        </p:xfrm>
        <a:graphic>
          <a:graphicData uri="http://schemas.openxmlformats.org/presentationml/2006/ole">
            <p:oleObj spid="_x0000_s23554" name="Equation" r:id="rId4" imgW="7175160" imgH="3555720" progId="Equation.DSMT4">
              <p:embed/>
            </p:oleObj>
          </a:graphicData>
        </a:graphic>
      </p:graphicFrame>
      <p:sp useBgFill="1">
        <p:nvSpPr>
          <p:cNvPr id="13" name="12 - Ορθογώνιο"/>
          <p:cNvSpPr/>
          <p:nvPr/>
        </p:nvSpPr>
        <p:spPr>
          <a:xfrm>
            <a:off x="1043608" y="4797152"/>
            <a:ext cx="8028384" cy="172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   Παράδειγμα </a:t>
            </a:r>
            <a:r>
              <a:rPr lang="el-GR" sz="3200" dirty="0" smtClean="0"/>
              <a:t>(Μέθοδος Μεταθέσεων)</a:t>
            </a:r>
            <a:endParaRPr lang="el-GR" sz="32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1259631" y="1484784"/>
          <a:ext cx="7632849" cy="4536504"/>
        </p:xfrm>
        <a:graphic>
          <a:graphicData uri="http://schemas.openxmlformats.org/presentationml/2006/ole">
            <p:oleObj spid="_x0000_s24578" name="Equation" r:id="rId4" imgW="6197400" imgH="340344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1187624" y="3645024"/>
            <a:ext cx="7776864" cy="2232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   Παράδειγμα </a:t>
            </a:r>
            <a:r>
              <a:rPr lang="el-GR" sz="3200" dirty="0" smtClean="0"/>
              <a:t>(Μέθοδος Μεταθέσεων)</a:t>
            </a:r>
            <a:endParaRPr lang="el-GR" sz="32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1846263" y="1630363"/>
          <a:ext cx="6242050" cy="4781550"/>
        </p:xfrm>
        <a:graphic>
          <a:graphicData uri="http://schemas.openxmlformats.org/presentationml/2006/ole">
            <p:oleObj spid="_x0000_s25602" name="Equation" r:id="rId4" imgW="5537160" imgH="424152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1115616" y="2852936"/>
            <a:ext cx="7416824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187624" y="4725144"/>
            <a:ext cx="6840760" cy="19888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Παράδειγμα</a:t>
            </a:r>
            <a:r>
              <a:rPr lang="el-GR" sz="3200" dirty="0" smtClean="0"/>
              <a:t> (Μέθοδος Μεταθέσεων)</a:t>
            </a:r>
            <a:endParaRPr lang="el-GR" sz="3200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26626" name="11 - Θέση περιεχομένου"/>
          <p:cNvGraphicFramePr>
            <a:graphicFrameLocks noChangeAspect="1"/>
          </p:cNvGraphicFramePr>
          <p:nvPr/>
        </p:nvGraphicFramePr>
        <p:xfrm>
          <a:off x="1216025" y="1484313"/>
          <a:ext cx="7502525" cy="5075237"/>
        </p:xfrm>
        <a:graphic>
          <a:graphicData uri="http://schemas.openxmlformats.org/presentationml/2006/ole">
            <p:oleObj spid="_x0000_s26626" name="Equation" r:id="rId4" imgW="5600520" imgH="4241520" progId="Equation.DSMT4">
              <p:embed/>
            </p:oleObj>
          </a:graphicData>
        </a:graphic>
      </p:graphicFrame>
      <p:sp useBgFill="1">
        <p:nvSpPr>
          <p:cNvPr id="12" name="11 - Ορθογώνιο"/>
          <p:cNvSpPr/>
          <p:nvPr/>
        </p:nvSpPr>
        <p:spPr>
          <a:xfrm>
            <a:off x="1187624" y="2852936"/>
            <a:ext cx="7272808" cy="1872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3707904" y="1844824"/>
            <a:ext cx="4968552" cy="10081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4" name="13 - Ορθογώνιο"/>
          <p:cNvSpPr/>
          <p:nvPr/>
        </p:nvSpPr>
        <p:spPr>
          <a:xfrm>
            <a:off x="1187624" y="4725144"/>
            <a:ext cx="4824536" cy="1944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l-GR" sz="4900" dirty="0" smtClean="0"/>
              <a:t>Παράδειγμα</a:t>
            </a:r>
            <a:r>
              <a:rPr lang="el-GR" sz="4400" dirty="0" smtClean="0"/>
              <a:t> </a:t>
            </a:r>
            <a:r>
              <a:rPr lang="el-GR" sz="3600" dirty="0" smtClean="0"/>
              <a:t>(Μέθοδος Μεταθέσεων)</a:t>
            </a:r>
            <a:endParaRPr lang="el-GR" sz="36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27650" name="11 - Θέση περιεχομένου"/>
          <p:cNvGraphicFramePr>
            <a:graphicFrameLocks noChangeAspect="1"/>
          </p:cNvGraphicFramePr>
          <p:nvPr/>
        </p:nvGraphicFramePr>
        <p:xfrm>
          <a:off x="1230313" y="1412875"/>
          <a:ext cx="7416800" cy="5075238"/>
        </p:xfrm>
        <a:graphic>
          <a:graphicData uri="http://schemas.openxmlformats.org/presentationml/2006/ole">
            <p:oleObj spid="_x0000_s27650" name="Equation" r:id="rId4" imgW="5537160" imgH="424152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4067944" y="1628800"/>
            <a:ext cx="4608512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2" name="11 - Ορθογώνιο"/>
          <p:cNvSpPr/>
          <p:nvPr/>
        </p:nvSpPr>
        <p:spPr>
          <a:xfrm>
            <a:off x="1187624" y="2780928"/>
            <a:ext cx="7128792" cy="1872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187624" y="4653136"/>
            <a:ext cx="4248472" cy="1944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900" dirty="0" smtClean="0"/>
              <a:t>Παράδειγμα</a:t>
            </a:r>
            <a:r>
              <a:rPr lang="el-GR" sz="5400" dirty="0" smtClean="0"/>
              <a:t> </a:t>
            </a:r>
            <a:r>
              <a:rPr lang="el-GR" sz="3600" dirty="0" smtClean="0"/>
              <a:t>(Μέθοδος Μεταθέσεων)</a:t>
            </a:r>
            <a:endParaRPr lang="el-GR" sz="3600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28674" name="11 - Θέση περιεχομένου"/>
          <p:cNvGraphicFramePr>
            <a:graphicFrameLocks noChangeAspect="1"/>
          </p:cNvGraphicFramePr>
          <p:nvPr/>
        </p:nvGraphicFramePr>
        <p:xfrm>
          <a:off x="1196975" y="1412875"/>
          <a:ext cx="7485063" cy="5075238"/>
        </p:xfrm>
        <a:graphic>
          <a:graphicData uri="http://schemas.openxmlformats.org/presentationml/2006/ole">
            <p:oleObj spid="_x0000_s28674" name="Equation" r:id="rId4" imgW="5587920" imgH="424152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3851920" y="1628800"/>
            <a:ext cx="4896544" cy="11521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2" name="11 - Ορθογώνιο"/>
          <p:cNvSpPr/>
          <p:nvPr/>
        </p:nvSpPr>
        <p:spPr>
          <a:xfrm>
            <a:off x="1187624" y="2708920"/>
            <a:ext cx="7056784" cy="1944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187624" y="4725144"/>
            <a:ext cx="3960440" cy="172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Βασικοί   Ορισμοί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142976" y="1447800"/>
            <a:ext cx="7786742" cy="5053034"/>
          </a:xfrm>
        </p:spPr>
        <p:txBody>
          <a:bodyPr anchor="t">
            <a:normAutofit fontScale="77500" lnSpcReduction="200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Δυϊκός</a:t>
            </a:r>
            <a:r>
              <a:rPr lang="el-GR" sz="3600" dirty="0" smtClean="0"/>
              <a:t> (</a:t>
            </a:r>
            <a:r>
              <a:rPr lang="en-US" sz="3600" i="1" dirty="0" smtClean="0">
                <a:latin typeface="Calibri" pitchFamily="34" charset="0"/>
              </a:rPr>
              <a:t>Dual</a:t>
            </a:r>
            <a:r>
              <a:rPr lang="el-GR" sz="3600" dirty="0" smtClean="0"/>
              <a:t>)</a:t>
            </a:r>
            <a:r>
              <a:rPr lang="en-US" sz="3600" dirty="0" smtClean="0"/>
              <a:t> </a:t>
            </a:r>
            <a:r>
              <a:rPr lang="el-GR" sz="3600" dirty="0" err="1" smtClean="0"/>
              <a:t>πολυωνυμικός</a:t>
            </a:r>
            <a:r>
              <a:rPr lang="el-GR" sz="3600" dirty="0" smtClean="0"/>
              <a:t> πίνακας είναι ο </a:t>
            </a:r>
            <a:r>
              <a:rPr lang="el-GR" sz="3600" dirty="0" err="1" smtClean="0"/>
              <a:t>πολυωνυμικός</a:t>
            </a:r>
            <a:r>
              <a:rPr lang="el-GR" sz="3600" dirty="0" smtClean="0"/>
              <a:t> πίνακας της μορφής</a:t>
            </a:r>
          </a:p>
          <a:p>
            <a:pPr>
              <a:buClr>
                <a:schemeClr val="bg2">
                  <a:lumMod val="50000"/>
                </a:schemeClr>
              </a:buClr>
            </a:pPr>
            <a:endParaRPr lang="el-GR" sz="30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l-GR" dirty="0" smtClean="0"/>
          </a:p>
          <a:p>
            <a:pPr>
              <a:buClr>
                <a:schemeClr val="bg2">
                  <a:lumMod val="50000"/>
                </a:schemeClr>
              </a:buClr>
            </a:pPr>
            <a:endParaRPr lang="el-GR" dirty="0" smtClean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l-GR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Ιδιοτιμή</a:t>
            </a:r>
            <a:r>
              <a:rPr lang="el-GR" sz="3100" dirty="0" smtClean="0"/>
              <a:t> (</a:t>
            </a:r>
            <a:r>
              <a:rPr lang="en-US" sz="3100" i="1" dirty="0" err="1" smtClean="0">
                <a:latin typeface="Calibri" pitchFamily="34" charset="0"/>
              </a:rPr>
              <a:t>eigenvalue</a:t>
            </a:r>
            <a:r>
              <a:rPr lang="el-GR" sz="3100" dirty="0" smtClean="0"/>
              <a:t>)</a:t>
            </a:r>
            <a:r>
              <a:rPr lang="en-US" sz="3100" dirty="0" smtClean="0"/>
              <a:t> </a:t>
            </a:r>
            <a:r>
              <a:rPr lang="el-GR" sz="3100" dirty="0" err="1" smtClean="0"/>
              <a:t>πολυωνυμικού</a:t>
            </a:r>
            <a:r>
              <a:rPr lang="el-GR" sz="3100" dirty="0" smtClean="0"/>
              <a:t> πίνακα θα ονομάζουμε τις τιμές </a:t>
            </a:r>
            <a:r>
              <a:rPr lang="en-US" sz="3100" dirty="0" err="1" smtClean="0"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sz="3100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l-GR" sz="3100" dirty="0" err="1" smtClean="0">
                <a:latin typeface="Cambria Math"/>
                <a:ea typeface="Cambria Math"/>
              </a:rPr>
              <a:t>∊ℂ</a:t>
            </a:r>
            <a:r>
              <a:rPr lang="en-US" sz="3100" dirty="0" smtClean="0">
                <a:latin typeface="Cambria Math"/>
                <a:ea typeface="Cambria Math"/>
              </a:rPr>
              <a:t>, </a:t>
            </a:r>
            <a:r>
              <a:rPr lang="el-GR" sz="3100" dirty="0" smtClean="0">
                <a:ea typeface="Cambria Math"/>
              </a:rPr>
              <a:t>για τις οποίες ισχύει 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det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(P(</a:t>
            </a:r>
            <a:r>
              <a:rPr lang="en-US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sz="31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))=0</a:t>
            </a:r>
            <a:r>
              <a:rPr lang="en-US" sz="31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el-GR" sz="31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sz="16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l-GR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Ιδιοτιμή</a:t>
            </a:r>
            <a:r>
              <a:rPr lang="el-GR" sz="3100" dirty="0" smtClean="0"/>
              <a:t> (</a:t>
            </a:r>
            <a:r>
              <a:rPr lang="en-US" sz="3100" i="1" dirty="0" err="1" smtClean="0">
                <a:latin typeface="Calibri" pitchFamily="34" charset="0"/>
              </a:rPr>
              <a:t>eigenvalue</a:t>
            </a:r>
            <a:r>
              <a:rPr lang="el-GR" sz="3100" dirty="0" smtClean="0"/>
              <a:t>)</a:t>
            </a:r>
            <a:r>
              <a:rPr lang="en-US" sz="3100" dirty="0" smtClean="0"/>
              <a:t> </a:t>
            </a:r>
            <a:r>
              <a:rPr lang="el-G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</a:t>
            </a:r>
            <a:r>
              <a:rPr lang="el-G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  <a:ea typeface="Cambria Math"/>
              </a:rPr>
              <a:t>∞.</a:t>
            </a:r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3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l-GR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sz="3100" dirty="0" smtClean="0"/>
              <a:t>Θεωρούμε κανονικό </a:t>
            </a:r>
            <a:r>
              <a:rPr lang="el-GR" sz="3100" dirty="0" err="1" smtClean="0"/>
              <a:t>πολυωνυμικό</a:t>
            </a:r>
            <a:r>
              <a:rPr lang="el-GR" sz="3100" dirty="0" smtClean="0"/>
              <a:t> πίνακα </a:t>
            </a:r>
            <a:r>
              <a:rPr lang="en-US" sz="3100" dirty="0" smtClean="0">
                <a:latin typeface="Cambria Math"/>
                <a:ea typeface="Cambria Math"/>
              </a:rPr>
              <a:t>P(</a:t>
            </a:r>
            <a:r>
              <a:rPr lang="el-GR" sz="3100" dirty="0" smtClean="0">
                <a:latin typeface="Cambria Math"/>
                <a:ea typeface="Cambria Math"/>
              </a:rPr>
              <a:t>λ</a:t>
            </a:r>
            <a:r>
              <a:rPr lang="en-US" sz="3100" dirty="0" smtClean="0">
                <a:latin typeface="Cambria Math"/>
                <a:ea typeface="Cambria Math"/>
              </a:rPr>
              <a:t>)</a:t>
            </a:r>
            <a:r>
              <a:rPr lang="el-GR" sz="3100" dirty="0" smtClean="0"/>
              <a:t>. Θα λέμε ότι ο </a:t>
            </a:r>
            <a:r>
              <a:rPr lang="el-GR" sz="3100" dirty="0" err="1" smtClean="0"/>
              <a:t>πολυωνυμικός</a:t>
            </a:r>
            <a:r>
              <a:rPr lang="el-GR" sz="3100" dirty="0" smtClean="0"/>
              <a:t> πίνακας </a:t>
            </a:r>
            <a:r>
              <a:rPr lang="en-US" sz="3100" dirty="0" smtClean="0">
                <a:latin typeface="Cambria Math"/>
                <a:ea typeface="Cambria Math"/>
              </a:rPr>
              <a:t>P(</a:t>
            </a:r>
            <a:r>
              <a:rPr lang="el-GR" sz="3100" dirty="0" smtClean="0">
                <a:latin typeface="Cambria Math"/>
                <a:ea typeface="Cambria Math"/>
              </a:rPr>
              <a:t>λ</a:t>
            </a:r>
            <a:r>
              <a:rPr lang="en-US" sz="3100" dirty="0" smtClean="0">
                <a:latin typeface="Cambria Math"/>
                <a:ea typeface="Cambria Math"/>
              </a:rPr>
              <a:t>)</a:t>
            </a:r>
            <a:r>
              <a:rPr lang="el-GR" sz="3100" dirty="0" smtClean="0">
                <a:latin typeface="Cambria Math"/>
                <a:ea typeface="Cambria Math"/>
              </a:rPr>
              <a:t> </a:t>
            </a:r>
            <a:r>
              <a:rPr lang="el-GR" sz="3100" dirty="0" smtClean="0">
                <a:ea typeface="Cambria Math"/>
              </a:rPr>
              <a:t>έχει </a:t>
            </a:r>
            <a:r>
              <a:rPr lang="el-GR" sz="3100" dirty="0" err="1" smtClean="0">
                <a:ea typeface="Cambria Math"/>
              </a:rPr>
              <a:t>ιδιοτιμή</a:t>
            </a:r>
            <a:r>
              <a:rPr lang="el-GR" sz="3100" dirty="0" smtClean="0">
                <a:ea typeface="Cambria Math"/>
              </a:rPr>
              <a:t> στο </a:t>
            </a:r>
            <a:r>
              <a:rPr lang="el-GR" sz="3100" dirty="0" smtClean="0">
                <a:latin typeface="Cambria Math" pitchFamily="18" charset="0"/>
                <a:ea typeface="Cambria Math" pitchFamily="18" charset="0"/>
              </a:rPr>
              <a:t>∞</a:t>
            </a:r>
            <a:r>
              <a:rPr lang="el-GR" sz="3100" dirty="0" smtClean="0">
                <a:ea typeface="Cambria Math"/>
              </a:rPr>
              <a:t>, αν ο δυϊκός </a:t>
            </a:r>
            <a:r>
              <a:rPr lang="el-GR" sz="3100" dirty="0" err="1" smtClean="0">
                <a:ea typeface="Cambria Math"/>
              </a:rPr>
              <a:t>πολυωνυμικός</a:t>
            </a:r>
            <a:r>
              <a:rPr lang="el-GR" sz="3100" dirty="0" smtClean="0">
                <a:ea typeface="Cambria Math"/>
              </a:rPr>
              <a:t> πίνακας</a:t>
            </a:r>
            <a:r>
              <a:rPr lang="el-GR" sz="3100" dirty="0" smtClean="0">
                <a:latin typeface="Cambria Math"/>
                <a:ea typeface="Cambria Math"/>
              </a:rPr>
              <a:t> </a:t>
            </a:r>
            <a:r>
              <a:rPr lang="en-US" sz="3100" dirty="0" err="1" smtClean="0">
                <a:latin typeface="Cambria Math"/>
                <a:ea typeface="Cambria Math"/>
              </a:rPr>
              <a:t>revP</a:t>
            </a:r>
            <a:r>
              <a:rPr lang="en-US" sz="3100" dirty="0" smtClean="0">
                <a:latin typeface="Cambria Math"/>
                <a:ea typeface="Cambria Math"/>
              </a:rPr>
              <a:t>(</a:t>
            </a:r>
            <a:r>
              <a:rPr lang="el-GR" sz="3100" dirty="0" smtClean="0">
                <a:latin typeface="Cambria Math"/>
                <a:ea typeface="Cambria Math"/>
              </a:rPr>
              <a:t>λ</a:t>
            </a:r>
            <a:r>
              <a:rPr lang="en-US" sz="3100" dirty="0" smtClean="0">
                <a:latin typeface="Cambria Math"/>
                <a:ea typeface="Cambria Math"/>
              </a:rPr>
              <a:t>)</a:t>
            </a:r>
            <a:r>
              <a:rPr lang="el-GR" sz="3100" dirty="0" smtClean="0"/>
              <a:t>  έχει </a:t>
            </a:r>
            <a:r>
              <a:rPr lang="el-GR" sz="3100" dirty="0" err="1" smtClean="0"/>
              <a:t>ιδιοτιμή</a:t>
            </a:r>
            <a:r>
              <a:rPr lang="el-GR" sz="3100" dirty="0" smtClean="0"/>
              <a:t> το </a:t>
            </a:r>
            <a:r>
              <a:rPr lang="el-GR" sz="3100" dirty="0" smtClean="0">
                <a:latin typeface="Cambria Math" pitchFamily="18" charset="0"/>
                <a:ea typeface="Cambria Math" pitchFamily="18" charset="0"/>
              </a:rPr>
              <a:t>0.</a:t>
            </a:r>
            <a:r>
              <a:rPr lang="el-GR" sz="3100" dirty="0" smtClean="0"/>
              <a:t>      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21000" contrast="-26000"/>
          </a:blip>
          <a:srcRect/>
          <a:stretch>
            <a:fillRect/>
          </a:stretch>
        </p:blipFill>
        <p:spPr bwMode="auto">
          <a:xfrm>
            <a:off x="2643174" y="2071678"/>
            <a:ext cx="5072098" cy="133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714480" y="3726415"/>
          <a:ext cx="6572297" cy="1274221"/>
        </p:xfrm>
        <a:graphic>
          <a:graphicData uri="http://schemas.openxmlformats.org/presentationml/2006/ole">
            <p:oleObj spid="_x0000_s2049" name="Equation" r:id="rId5" imgW="2489040" imgH="482400" progId="Equation.3">
              <p:embed/>
            </p:oleObj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357158" y="571480"/>
            <a:ext cx="8429684" cy="5786478"/>
          </a:xfrm>
          <a:prstGeom prst="rect">
            <a:avLst/>
          </a:prstGeom>
          <a:gradFill>
            <a:gsLst>
              <a:gs pos="0">
                <a:schemeClr val="bg2">
                  <a:tint val="60000"/>
                  <a:satMod val="355000"/>
                </a:schemeClr>
              </a:gs>
              <a:gs pos="40000">
                <a:schemeClr val="bg2">
                  <a:tint val="85000"/>
                  <a:satMod val="320000"/>
                </a:schemeClr>
              </a:gs>
              <a:gs pos="100000">
                <a:schemeClr val="bg2">
                  <a:shade val="55000"/>
                  <a:satMod val="300000"/>
                </a:schemeClr>
              </a:gs>
            </a:gsLst>
            <a:path path="circle">
              <a:fillToRect l="-24500" t="-20000" r="124500" b="120000"/>
            </a:path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600358" cy="1365294"/>
          </a:xfrm>
        </p:spPr>
        <p:txBody>
          <a:bodyPr>
            <a:normAutofit/>
          </a:bodyPr>
          <a:lstStyle/>
          <a:p>
            <a:r>
              <a:rPr lang="el-GR" sz="3200" dirty="0" smtClean="0"/>
              <a:t>    </a:t>
            </a:r>
            <a:r>
              <a:rPr lang="el-GR" sz="4000" b="1" dirty="0" smtClean="0"/>
              <a:t>Πολλαπλασιαστική Μέθοδος</a:t>
            </a:r>
            <a:endParaRPr lang="el-GR" sz="3200" b="1" dirty="0"/>
          </a:p>
        </p:txBody>
      </p:sp>
      <p:pic>
        <p:nvPicPr>
          <p:cNvPr id="4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>
            <a:off x="1285852" y="928670"/>
            <a:ext cx="6786610" cy="1827321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357290" y="2500306"/>
            <a:ext cx="6643734" cy="150019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10800000">
            <a:off x="1285852" y="3744818"/>
            <a:ext cx="6786610" cy="18273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Πολλαπλασιαστική Μέθοδος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1187624" y="1556792"/>
          <a:ext cx="7843898" cy="4896544"/>
        </p:xfrm>
        <a:graphic>
          <a:graphicData uri="http://schemas.openxmlformats.org/presentationml/2006/ole">
            <p:oleObj spid="_x0000_s29698" name="Equation" r:id="rId4" imgW="7670520" imgH="4787640" progId="Equation.DSMT4">
              <p:embed/>
            </p:oleObj>
          </a:graphicData>
        </a:graphic>
      </p:graphicFrame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9699" name="Equation" r:id="rId5" imgW="114120" imgH="215640" progId="Equation.3">
              <p:embed/>
            </p:oleObj>
          </a:graphicData>
        </a:graphic>
      </p:graphicFrame>
      <p:sp useBgFill="1">
        <p:nvSpPr>
          <p:cNvPr id="13" name="12 - Ορθογώνιο"/>
          <p:cNvSpPr/>
          <p:nvPr/>
        </p:nvSpPr>
        <p:spPr>
          <a:xfrm>
            <a:off x="1115616" y="2924944"/>
            <a:ext cx="3600400" cy="216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4" name="13 - Ορθογώνιο"/>
          <p:cNvSpPr/>
          <p:nvPr/>
        </p:nvSpPr>
        <p:spPr>
          <a:xfrm>
            <a:off x="1115616" y="4797152"/>
            <a:ext cx="6840760" cy="1872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Πολλαπλασιαστική Μέθοδος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619672" y="1412776"/>
          <a:ext cx="5832648" cy="4981858"/>
        </p:xfrm>
        <a:graphic>
          <a:graphicData uri="http://schemas.openxmlformats.org/presentationml/2006/ole">
            <p:oleObj spid="_x0000_s30722" name="Equation" r:id="rId4" imgW="4673520" imgH="425448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1403648" y="1916832"/>
            <a:ext cx="6840760" cy="2592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403648" y="4365104"/>
            <a:ext cx="6840760" cy="2088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Πολλαπλασιαστική Μέθοδος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270000" y="1448841"/>
          <a:ext cx="7613650" cy="4716463"/>
        </p:xfrm>
        <a:graphic>
          <a:graphicData uri="http://schemas.openxmlformats.org/presentationml/2006/ole">
            <p:oleObj spid="_x0000_s31746" name="Equation" r:id="rId4" imgW="5371920" imgH="3327120" progId="Equation.DSMT4">
              <p:embed/>
            </p:oleObj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Πολλαπλασιαστική Μέθοδος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187450" y="1412776"/>
          <a:ext cx="6984950" cy="5237100"/>
        </p:xfrm>
        <a:graphic>
          <a:graphicData uri="http://schemas.openxmlformats.org/presentationml/2006/ole">
            <p:oleObj spid="_x0000_s32770" name="Equation" r:id="rId4" imgW="6172200" imgH="468612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1115616" y="3284984"/>
            <a:ext cx="5328592" cy="172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115616" y="5328592"/>
            <a:ext cx="7200800" cy="1340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Πολλαπλασιαστική Μέθοδος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b="1" u="dbl" dirty="0" smtClean="0"/>
              <a:t>Θεώρημα: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403350" y="2109788"/>
          <a:ext cx="7392988" cy="3727450"/>
        </p:xfrm>
        <a:graphic>
          <a:graphicData uri="http://schemas.openxmlformats.org/presentationml/2006/ole">
            <p:oleObj spid="_x0000_s33794" name="Equation" r:id="rId4" imgW="6070320" imgH="3060360" progId="Equation.DSMT4">
              <p:embed/>
            </p:oleObj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 (</a:t>
            </a:r>
            <a:r>
              <a:rPr lang="el-GR" dirty="0" err="1" smtClean="0"/>
              <a:t>Πολλασ</a:t>
            </a:r>
            <a:r>
              <a:rPr lang="el-GR" dirty="0" smtClean="0"/>
              <a:t>. Μέθοδος)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34819" name="11 - Θέση περιεχομένου"/>
          <p:cNvGraphicFramePr>
            <a:graphicFrameLocks noChangeAspect="1"/>
          </p:cNvGraphicFramePr>
          <p:nvPr/>
        </p:nvGraphicFramePr>
        <p:xfrm>
          <a:off x="1087438" y="1349375"/>
          <a:ext cx="7978775" cy="4806950"/>
        </p:xfrm>
        <a:graphic>
          <a:graphicData uri="http://schemas.openxmlformats.org/presentationml/2006/ole">
            <p:oleObj spid="_x0000_s34819" name="Equation" r:id="rId4" imgW="6476760" imgH="360648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1043608" y="3429000"/>
            <a:ext cx="7848872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2" name="11 - Ορθογώνιο"/>
          <p:cNvSpPr/>
          <p:nvPr/>
        </p:nvSpPr>
        <p:spPr>
          <a:xfrm>
            <a:off x="1043608" y="4509120"/>
            <a:ext cx="7920880" cy="1224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043608" y="5733256"/>
            <a:ext cx="6840760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(</a:t>
            </a:r>
            <a:r>
              <a:rPr lang="el-GR" dirty="0" err="1" smtClean="0"/>
              <a:t>Πολλασ</a:t>
            </a:r>
            <a:r>
              <a:rPr lang="el-GR" dirty="0" smtClean="0"/>
              <a:t>. Μέθοδος)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403350" y="1235075"/>
          <a:ext cx="5976938" cy="5133975"/>
        </p:xfrm>
        <a:graphic>
          <a:graphicData uri="http://schemas.openxmlformats.org/presentationml/2006/ole">
            <p:oleObj spid="_x0000_s35842" name="Equation" r:id="rId4" imgW="4863960" imgH="417816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1403648" y="4149080"/>
            <a:ext cx="6840760" cy="2448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(</a:t>
            </a:r>
            <a:r>
              <a:rPr lang="el-GR" dirty="0" err="1" smtClean="0"/>
              <a:t>Πολλασ</a:t>
            </a:r>
            <a:r>
              <a:rPr lang="el-GR" dirty="0" smtClean="0"/>
              <a:t>. Μέθοδος)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447799" y="1536700"/>
          <a:ext cx="7285199" cy="4412580"/>
        </p:xfrm>
        <a:graphic>
          <a:graphicData uri="http://schemas.openxmlformats.org/presentationml/2006/ole">
            <p:oleObj spid="_x0000_s36866" name="Equation" r:id="rId4" imgW="6248160" imgH="378432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4788024" y="1556792"/>
            <a:ext cx="3960440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403648" y="4005064"/>
            <a:ext cx="4824536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(</a:t>
            </a:r>
            <a:r>
              <a:rPr lang="el-GR" dirty="0" err="1" smtClean="0"/>
              <a:t>Πολλασ</a:t>
            </a:r>
            <a:r>
              <a:rPr lang="el-GR" dirty="0" smtClean="0"/>
              <a:t>. Μέθοδος)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663700" y="1512888"/>
          <a:ext cx="6656388" cy="4316412"/>
        </p:xfrm>
        <a:graphic>
          <a:graphicData uri="http://schemas.openxmlformats.org/presentationml/2006/ole">
            <p:oleObj spid="_x0000_s37890" name="Equation" r:id="rId4" imgW="5816520" imgH="377172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1475656" y="1988840"/>
            <a:ext cx="6840760" cy="172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331640" y="3933056"/>
            <a:ext cx="6840760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Βασικοί  Ορισμοί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sz="2800" b="1" dirty="0" err="1" smtClean="0"/>
              <a:t>Μονομετρικός</a:t>
            </a:r>
            <a:r>
              <a:rPr lang="el-GR" sz="2800" dirty="0" smtClean="0"/>
              <a:t> (</a:t>
            </a:r>
            <a:r>
              <a:rPr lang="en-US" sz="2800" i="1" dirty="0" err="1" smtClean="0">
                <a:latin typeface="Calibri" pitchFamily="34" charset="0"/>
              </a:rPr>
              <a:t>Unimodular</a:t>
            </a:r>
            <a:r>
              <a:rPr lang="el-GR" sz="2800" dirty="0" smtClean="0"/>
              <a:t>)</a:t>
            </a:r>
            <a:r>
              <a:rPr lang="en-US" sz="2800" dirty="0" smtClean="0"/>
              <a:t> </a:t>
            </a:r>
            <a:r>
              <a:rPr lang="el-GR" sz="2800" dirty="0" err="1" smtClean="0"/>
              <a:t>πολυωνυμικός</a:t>
            </a:r>
            <a:r>
              <a:rPr lang="el-GR" sz="2800" dirty="0" smtClean="0"/>
              <a:t> πίνακας </a:t>
            </a:r>
            <a:r>
              <a:rPr lang="el-GR" sz="2400" dirty="0" smtClean="0"/>
              <a:t>ονομάζουμε τον </a:t>
            </a:r>
            <a:r>
              <a:rPr lang="el-GR" sz="2400" dirty="0" err="1" smtClean="0"/>
              <a:t>πολυωνυμικό</a:t>
            </a:r>
            <a:r>
              <a:rPr lang="el-GR" sz="2400" dirty="0" smtClean="0"/>
              <a:t> πίνακα του οποίου η ορίζουσα είναι μη – μηδενική σταθερά ανεξάρτητη του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 λ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sz="2800" dirty="0" smtClean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l-GR" sz="2800" b="1" dirty="0" smtClean="0"/>
              <a:t>Αυστηρά ισοδύναμοι </a:t>
            </a:r>
            <a:r>
              <a:rPr lang="el-GR" sz="2800" dirty="0" smtClean="0">
                <a:latin typeface="Calibri" pitchFamily="34" charset="0"/>
              </a:rPr>
              <a:t>(</a:t>
            </a:r>
            <a:r>
              <a:rPr lang="en-US" sz="2800" dirty="0" smtClean="0">
                <a:latin typeface="Calibri" pitchFamily="34" charset="0"/>
              </a:rPr>
              <a:t>Strict equivalent</a:t>
            </a:r>
            <a:r>
              <a:rPr lang="el-GR" sz="2800" dirty="0" smtClean="0">
                <a:latin typeface="Calibri" pitchFamily="34" charset="0"/>
              </a:rPr>
              <a:t>) </a:t>
            </a:r>
            <a:r>
              <a:rPr lang="el-GR" sz="2800" b="1" dirty="0" err="1" smtClean="0"/>
              <a:t>πολυωνυμικοί</a:t>
            </a:r>
            <a:r>
              <a:rPr lang="el-GR" sz="2800" b="1" dirty="0" smtClean="0"/>
              <a:t> πίνακες </a:t>
            </a:r>
            <a:r>
              <a:rPr lang="el-GR" sz="2400" dirty="0" smtClean="0"/>
              <a:t>ονομάζονται δυο πίνακες Ρ</a:t>
            </a:r>
            <a:r>
              <a:rPr lang="el-GR" sz="2400" baseline="-25000" dirty="0" smtClean="0"/>
              <a:t>1</a:t>
            </a:r>
            <a:r>
              <a:rPr lang="el-GR" sz="2400" dirty="0" smtClean="0"/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λ</a:t>
            </a:r>
            <a:r>
              <a:rPr lang="en-US" sz="2400" dirty="0" smtClean="0"/>
              <a:t>) </a:t>
            </a:r>
            <a:r>
              <a:rPr lang="el-GR" sz="2400" dirty="0" smtClean="0"/>
              <a:t>και Ρ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 (λ) αν υπάρχουν </a:t>
            </a:r>
            <a:r>
              <a:rPr lang="el-GR" sz="2400" dirty="0" err="1" smtClean="0"/>
              <a:t>μονομετρικοί</a:t>
            </a:r>
            <a:r>
              <a:rPr lang="el-GR" sz="2400" dirty="0" smtClean="0"/>
              <a:t> σταθεροί πίνακες Μ και Ν τέτοιοι ώστε </a:t>
            </a:r>
            <a:endParaRPr lang="el-GR" sz="28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sz="2800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3786182" y="5429264"/>
          <a:ext cx="2838634" cy="1037653"/>
        </p:xfrm>
        <a:graphic>
          <a:graphicData uri="http://schemas.openxmlformats.org/presentationml/2006/ole">
            <p:oleObj spid="_x0000_s67585" name="Equation" r:id="rId4" imgW="1511280" imgH="457200" progId="Equation.3">
              <p:embed/>
            </p:oleObj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(</a:t>
            </a:r>
            <a:r>
              <a:rPr lang="el-GR" dirty="0" err="1" smtClean="0"/>
              <a:t>Πολλασ</a:t>
            </a:r>
            <a:r>
              <a:rPr lang="el-GR" dirty="0" smtClean="0"/>
              <a:t>. Μέθοδος)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314450" y="1606550"/>
          <a:ext cx="7507288" cy="4591050"/>
        </p:xfrm>
        <a:graphic>
          <a:graphicData uri="http://schemas.openxmlformats.org/presentationml/2006/ole">
            <p:oleObj spid="_x0000_s38914" name="Equation" r:id="rId4" imgW="6565680" imgH="363204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2915816" y="2636912"/>
            <a:ext cx="5616624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259632" y="3645024"/>
            <a:ext cx="7416824" cy="2520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Πολλαπλασιαστική Μέθοδος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b="1" u="dbl" dirty="0" smtClean="0"/>
              <a:t>Παρατήρηση: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40962" name="11 - Θέση περιεχομένου"/>
          <p:cNvGraphicFramePr>
            <a:graphicFrameLocks noChangeAspect="1"/>
          </p:cNvGraphicFramePr>
          <p:nvPr/>
        </p:nvGraphicFramePr>
        <p:xfrm>
          <a:off x="1115615" y="2132856"/>
          <a:ext cx="7856999" cy="4248472"/>
        </p:xfrm>
        <a:graphic>
          <a:graphicData uri="http://schemas.openxmlformats.org/presentationml/2006/ole">
            <p:oleObj spid="_x0000_s40962" name="Equation" r:id="rId4" imgW="7365960" imgH="3581280" progId="Equation.DSMT4">
              <p:embed/>
            </p:oleObj>
          </a:graphicData>
        </a:graphic>
      </p:graphicFrame>
      <p:sp useBgFill="1">
        <p:nvSpPr>
          <p:cNvPr id="12" name="11 - Ορθογώνιο"/>
          <p:cNvSpPr/>
          <p:nvPr/>
        </p:nvSpPr>
        <p:spPr>
          <a:xfrm>
            <a:off x="1043608" y="4293096"/>
            <a:ext cx="7920880" cy="216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Πολλαπλασιαστική Μέθοδος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1547663" y="1412776"/>
          <a:ext cx="7322815" cy="4608512"/>
        </p:xfrm>
        <a:graphic>
          <a:graphicData uri="http://schemas.openxmlformats.org/presentationml/2006/ole">
            <p:oleObj spid="_x0000_s41986" name="Equation" r:id="rId4" imgW="5790960" imgH="364464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1475656" y="1844824"/>
            <a:ext cx="7128792" cy="12241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403648" y="3068960"/>
            <a:ext cx="7488832" cy="3024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Πολλαπλασιαστική Μέθοδος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1331640" y="1412776"/>
          <a:ext cx="7513650" cy="4320480"/>
        </p:xfrm>
        <a:graphic>
          <a:graphicData uri="http://schemas.openxmlformats.org/presentationml/2006/ole">
            <p:oleObj spid="_x0000_s43010" name="Equation" r:id="rId4" imgW="6692760" imgH="3848040" progId="Equation.DSMT4">
              <p:embed/>
            </p:oleObj>
          </a:graphicData>
        </a:graphic>
      </p:graphicFrame>
      <p:sp useBgFill="1">
        <p:nvSpPr>
          <p:cNvPr id="13" name="12 - Ορθογώνιο"/>
          <p:cNvSpPr/>
          <p:nvPr/>
        </p:nvSpPr>
        <p:spPr>
          <a:xfrm>
            <a:off x="1259632" y="4221088"/>
            <a:ext cx="7560840" cy="172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Πολλαπλασιαστική Μέθοδος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1331640" y="1412776"/>
          <a:ext cx="7277146" cy="5184576"/>
        </p:xfrm>
        <a:graphic>
          <a:graphicData uri="http://schemas.openxmlformats.org/presentationml/2006/ole">
            <p:oleObj spid="_x0000_s44034" name="Equation" r:id="rId4" imgW="7035480" imgH="501624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1115616" y="2276872"/>
            <a:ext cx="6840760" cy="172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3" name="12 - Ορθογώνιο"/>
          <p:cNvSpPr/>
          <p:nvPr/>
        </p:nvSpPr>
        <p:spPr>
          <a:xfrm>
            <a:off x="1259632" y="4509120"/>
            <a:ext cx="7488832" cy="2088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Πολλαπλασιαστική Μέθοδος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1547664" y="1700808"/>
          <a:ext cx="7072312" cy="3889375"/>
        </p:xfrm>
        <a:graphic>
          <a:graphicData uri="http://schemas.openxmlformats.org/presentationml/2006/ole">
            <p:oleObj spid="_x0000_s45058" name="Equation" r:id="rId4" imgW="5841720" imgH="321300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1475656" y="3356992"/>
            <a:ext cx="7272808" cy="26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0" name="9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1352550" y="1341438"/>
          <a:ext cx="7446963" cy="4848225"/>
        </p:xfrm>
        <a:graphic>
          <a:graphicData uri="http://schemas.openxmlformats.org/presentationml/2006/ole">
            <p:oleObj spid="_x0000_s88066" name="Equation" r:id="rId4" imgW="4330440" imgH="2819160" progId="Equation.DSMT4">
              <p:embed/>
            </p:oleObj>
          </a:graphicData>
        </a:graphic>
      </p:graphicFrame>
      <p:sp useBgFill="1">
        <p:nvSpPr>
          <p:cNvPr id="14" name="13 - Ορθογώνιο"/>
          <p:cNvSpPr/>
          <p:nvPr/>
        </p:nvSpPr>
        <p:spPr>
          <a:xfrm>
            <a:off x="4788024" y="2564904"/>
            <a:ext cx="3816424" cy="20162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4943604" y="2492896"/>
          <a:ext cx="3156788" cy="1879724"/>
        </p:xfrm>
        <a:graphic>
          <a:graphicData uri="http://schemas.openxmlformats.org/presentationml/2006/ole">
            <p:oleObj spid="_x0000_s88067" name="Equation" r:id="rId5" imgW="2793960" imgH="1663560" progId="Equation.DSMT4">
              <p:embed/>
            </p:oleObj>
          </a:graphicData>
        </a:graphic>
      </p:graphicFrame>
      <p:sp useBgFill="1">
        <p:nvSpPr>
          <p:cNvPr id="15" name="14 - Ορθογώνιο"/>
          <p:cNvSpPr/>
          <p:nvPr/>
        </p:nvSpPr>
        <p:spPr>
          <a:xfrm>
            <a:off x="1259632" y="4509120"/>
            <a:ext cx="7560840" cy="18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6" name="15 - Ορθογώνιο"/>
          <p:cNvSpPr/>
          <p:nvPr/>
        </p:nvSpPr>
        <p:spPr>
          <a:xfrm>
            <a:off x="1331640" y="2492896"/>
            <a:ext cx="3384376" cy="2088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2132523" y="4717628"/>
          <a:ext cx="4936069" cy="1879724"/>
        </p:xfrm>
        <a:graphic>
          <a:graphicData uri="http://schemas.openxmlformats.org/presentationml/2006/ole">
            <p:oleObj spid="_x0000_s88068" name="Equation" r:id="rId6" imgW="4368600" imgH="1663560" progId="Equation.DSMT4">
              <p:embed/>
            </p:oleObj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l-GR" sz="3200" b="1" i="0" u="dbl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Θεώρημα:</a:t>
            </a:r>
            <a:endParaRPr kumimoji="0" lang="el-GR" sz="3200" b="1" i="0" u="dbl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12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1259632" y="2060848"/>
          <a:ext cx="7656202" cy="2736304"/>
        </p:xfrm>
        <a:graphic>
          <a:graphicData uri="http://schemas.openxmlformats.org/presentationml/2006/ole">
            <p:oleObj spid="_x0000_s89090" name="Equation" r:id="rId4" imgW="3695400" imgH="1320480" progId="Equation.DSMT4">
              <p:embed/>
            </p:oleObj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l-GR" sz="3200" b="1" i="0" u="dbl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Θεώρημα:</a:t>
            </a:r>
            <a:endParaRPr kumimoji="0" lang="el-GR" sz="3200" b="1" i="0" u="dbl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12 - Θέση περιεχομένου"/>
          <p:cNvGraphicFramePr>
            <a:graphicFrameLocks noChangeAspect="1"/>
          </p:cNvGraphicFramePr>
          <p:nvPr>
            <p:ph idx="1"/>
          </p:nvPr>
        </p:nvGraphicFramePr>
        <p:xfrm>
          <a:off x="1331640" y="2060848"/>
          <a:ext cx="7627500" cy="2592288"/>
        </p:xfrm>
        <a:graphic>
          <a:graphicData uri="http://schemas.openxmlformats.org/presentationml/2006/ole">
            <p:oleObj spid="_x0000_s90114" name="Equation" r:id="rId4" imgW="3886200" imgH="1320480" progId="Equation.DSMT4">
              <p:embed/>
            </p:oleObj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r>
              <a:rPr lang="el-GR" sz="3200" b="1" u="dbl" dirty="0" smtClean="0"/>
              <a:t>Παράδειγμα</a:t>
            </a:r>
            <a:endParaRPr kumimoji="0" lang="el-GR" sz="3200" b="1" i="0" u="dbl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13 - Αντικείμενο"/>
          <p:cNvGraphicFramePr>
            <a:graphicFrameLocks noChangeAspect="1"/>
          </p:cNvGraphicFramePr>
          <p:nvPr/>
        </p:nvGraphicFramePr>
        <p:xfrm>
          <a:off x="1115616" y="1916832"/>
          <a:ext cx="7906816" cy="1944216"/>
        </p:xfrm>
        <a:graphic>
          <a:graphicData uri="http://schemas.openxmlformats.org/presentationml/2006/ole">
            <p:oleObj spid="_x0000_s95235" name="Equation" r:id="rId4" imgW="3873240" imgH="952200" progId="Equation.DSMT4">
              <p:embed/>
            </p:oleObj>
          </a:graphicData>
        </a:graphic>
      </p:graphicFrame>
      <p:graphicFrame>
        <p:nvGraphicFramePr>
          <p:cNvPr id="95236" name="11 - Θέση περιεχομένου"/>
          <p:cNvGraphicFramePr>
            <a:graphicFrameLocks noChangeAspect="1"/>
          </p:cNvGraphicFramePr>
          <p:nvPr/>
        </p:nvGraphicFramePr>
        <p:xfrm>
          <a:off x="1187624" y="3937124"/>
          <a:ext cx="7600767" cy="2516212"/>
        </p:xfrm>
        <a:graphic>
          <a:graphicData uri="http://schemas.openxmlformats.org/presentationml/2006/ole">
            <p:oleObj spid="_x0000_s95236" name="Equation" r:id="rId5" imgW="6476760" imgH="1981080" progId="Equation.DSMT4">
              <p:embed/>
            </p:oleObj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Βασικοί   Ορισμοί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142976" y="1214422"/>
            <a:ext cx="7858180" cy="5429288"/>
          </a:xfrm>
        </p:spPr>
        <p:txBody>
          <a:bodyPr anchor="t">
            <a:normAutofit lnSpcReduction="100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Smith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Κανονική Μορφή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l-GR" sz="2400" dirty="0" smtClean="0"/>
              <a:t>Έστω </a:t>
            </a:r>
            <a:r>
              <a:rPr lang="el-GR" sz="2400" dirty="0" err="1" smtClean="0"/>
              <a:t>πολυωνυμικός</a:t>
            </a:r>
            <a:r>
              <a:rPr lang="el-GR" sz="2400" dirty="0" smtClean="0"/>
              <a:t> πίνακας </a:t>
            </a:r>
            <a:r>
              <a:rPr lang="en-US" sz="2400" dirty="0" smtClean="0">
                <a:latin typeface="Cambria Math"/>
                <a:ea typeface="Cambria Math"/>
              </a:rPr>
              <a:t>P(</a:t>
            </a:r>
            <a:r>
              <a:rPr lang="el-GR" sz="2400" dirty="0" smtClean="0">
                <a:latin typeface="Cambria Math"/>
                <a:ea typeface="Cambria Math"/>
              </a:rPr>
              <a:t>λ</a:t>
            </a:r>
            <a:r>
              <a:rPr lang="en-US" sz="2400" dirty="0" smtClean="0">
                <a:latin typeface="Cambria Math"/>
                <a:ea typeface="Cambria Math"/>
              </a:rPr>
              <a:t>)∊ℝ</a:t>
            </a:r>
            <a:r>
              <a:rPr lang="el-GR" sz="2400" dirty="0" smtClean="0">
                <a:latin typeface="Cambria Math"/>
                <a:ea typeface="Cambria Math"/>
              </a:rPr>
              <a:t>[λ]</a:t>
            </a:r>
            <a:r>
              <a:rPr lang="en-US" sz="2400" baseline="50000" dirty="0" smtClean="0">
                <a:latin typeface="Cambria Math"/>
                <a:ea typeface="Cambria Math"/>
              </a:rPr>
              <a:t>n x n</a:t>
            </a:r>
            <a:r>
              <a:rPr lang="en-US" sz="2400" dirty="0" smtClean="0">
                <a:latin typeface="Cambria Math"/>
                <a:ea typeface="Cambria Math"/>
              </a:rPr>
              <a:t>, </a:t>
            </a:r>
            <a:r>
              <a:rPr lang="el-GR" sz="2400" dirty="0" smtClean="0">
                <a:latin typeface="Cambria Math"/>
                <a:ea typeface="Cambria Math"/>
              </a:rPr>
              <a:t>με </a:t>
            </a:r>
            <a:r>
              <a:rPr lang="en-US" sz="2400" dirty="0" smtClean="0">
                <a:latin typeface="Cambria Math"/>
                <a:ea typeface="Cambria Math"/>
              </a:rPr>
              <a:t>rank(P(</a:t>
            </a:r>
            <a:r>
              <a:rPr lang="el-GR" sz="2400" dirty="0" smtClean="0">
                <a:latin typeface="Cambria Math"/>
                <a:ea typeface="Cambria Math"/>
              </a:rPr>
              <a:t>λ</a:t>
            </a:r>
            <a:r>
              <a:rPr lang="en-US" sz="2400" dirty="0" smtClean="0">
                <a:latin typeface="Cambria Math"/>
                <a:ea typeface="Cambria Math"/>
              </a:rPr>
              <a:t>))=n. </a:t>
            </a:r>
          </a:p>
          <a:p>
            <a:pPr marL="88900" indent="-6350">
              <a:buClr>
                <a:schemeClr val="bg2">
                  <a:lumMod val="50000"/>
                </a:schemeClr>
              </a:buClr>
              <a:buNone/>
            </a:pPr>
            <a:r>
              <a:rPr lang="el-GR" sz="2400" dirty="0" smtClean="0">
                <a:ea typeface="Cambria Math"/>
              </a:rPr>
              <a:t>Τότε ο </a:t>
            </a:r>
            <a:r>
              <a:rPr lang="el-GR" sz="2400" dirty="0" err="1" smtClean="0">
                <a:ea typeface="Cambria Math"/>
              </a:rPr>
              <a:t>πολυωνυμικός</a:t>
            </a:r>
            <a:r>
              <a:rPr lang="el-GR" sz="2400" dirty="0" smtClean="0">
                <a:ea typeface="Cambria Math"/>
              </a:rPr>
              <a:t> πίνακας </a:t>
            </a:r>
            <a:r>
              <a:rPr lang="en-US" sz="2400" dirty="0" smtClean="0">
                <a:latin typeface="Cambria Math"/>
                <a:ea typeface="Cambria Math"/>
              </a:rPr>
              <a:t>P(</a:t>
            </a:r>
            <a:r>
              <a:rPr lang="el-GR" sz="2400" dirty="0" smtClean="0">
                <a:latin typeface="Cambria Math"/>
                <a:ea typeface="Cambria Math"/>
              </a:rPr>
              <a:t>λ</a:t>
            </a:r>
            <a:r>
              <a:rPr lang="en-US" sz="2400" dirty="0" smtClean="0">
                <a:latin typeface="Cambria Math"/>
                <a:ea typeface="Cambria Math"/>
              </a:rPr>
              <a:t>)</a:t>
            </a:r>
            <a:r>
              <a:rPr lang="el-GR" sz="2400" dirty="0" smtClean="0">
                <a:latin typeface="Cambria Math"/>
                <a:ea typeface="Cambria Math"/>
              </a:rPr>
              <a:t> </a:t>
            </a:r>
            <a:r>
              <a:rPr lang="el-GR" sz="2400" dirty="0" smtClean="0">
                <a:ea typeface="Cambria Math"/>
              </a:rPr>
              <a:t>είναι αυστηρά ισοδύναμος με το διαγώνιο πίνακα  </a:t>
            </a:r>
            <a:r>
              <a:rPr lang="el-GR" sz="2400" dirty="0" err="1" smtClean="0">
                <a:latin typeface="Cambria Math"/>
                <a:ea typeface="Cambria Math"/>
              </a:rPr>
              <a:t>𝕊</a:t>
            </a:r>
            <a:r>
              <a:rPr lang="el-GR" sz="2400" baseline="50000" dirty="0" err="1" smtClean="0">
                <a:latin typeface="Cambria Math"/>
                <a:ea typeface="Cambria Math"/>
              </a:rPr>
              <a:t>ℂ</a:t>
            </a:r>
            <a:r>
              <a:rPr lang="el-GR" sz="2400" baseline="50000" dirty="0" smtClean="0">
                <a:latin typeface="Cambria Math"/>
                <a:ea typeface="Cambria Math"/>
              </a:rPr>
              <a:t>      </a:t>
            </a:r>
            <a:r>
              <a:rPr lang="el-GR" sz="2400" dirty="0" smtClean="0">
                <a:latin typeface="Cambria Math"/>
                <a:ea typeface="Cambria Math"/>
              </a:rPr>
              <a:t> (λ) ∊</a:t>
            </a:r>
            <a:r>
              <a:rPr lang="en-US" sz="2400" dirty="0" smtClean="0">
                <a:latin typeface="Cambria Math"/>
                <a:ea typeface="Cambria Math"/>
              </a:rPr>
              <a:t>ℝ</a:t>
            </a:r>
            <a:r>
              <a:rPr lang="el-GR" sz="2400" dirty="0" smtClean="0">
                <a:latin typeface="Cambria Math"/>
                <a:ea typeface="Cambria Math"/>
              </a:rPr>
              <a:t>[λ]</a:t>
            </a:r>
            <a:r>
              <a:rPr lang="en-US" sz="2400" baseline="50000" dirty="0" smtClean="0">
                <a:latin typeface="Cambria Math"/>
                <a:ea typeface="Cambria Math"/>
              </a:rPr>
              <a:t>n x n</a:t>
            </a:r>
            <a:r>
              <a:rPr lang="el-GR" sz="2400" dirty="0" smtClean="0">
                <a:latin typeface="Cambria Math"/>
                <a:ea typeface="Cambria Math"/>
              </a:rPr>
              <a:t>, </a:t>
            </a:r>
            <a:r>
              <a:rPr lang="el-GR" sz="2400" dirty="0" smtClean="0">
                <a:ea typeface="Cambria Math"/>
              </a:rPr>
              <a:t>ο οποίος έχει τη μορφή</a:t>
            </a:r>
          </a:p>
          <a:p>
            <a:pPr marL="88900" indent="-6350">
              <a:buClr>
                <a:schemeClr val="bg2">
                  <a:lumMod val="50000"/>
                </a:schemeClr>
              </a:buClr>
              <a:buNone/>
            </a:pPr>
            <a:endParaRPr lang="el-GR" sz="2400" dirty="0" smtClean="0">
              <a:ea typeface="Cambria Math"/>
            </a:endParaRPr>
          </a:p>
          <a:p>
            <a:pPr marL="88900" indent="-6350">
              <a:buClr>
                <a:schemeClr val="bg2">
                  <a:lumMod val="50000"/>
                </a:schemeClr>
              </a:buClr>
              <a:buNone/>
            </a:pPr>
            <a:endParaRPr lang="el-GR" sz="2400" baseline="50000" dirty="0" smtClean="0">
              <a:ea typeface="Cambria Math"/>
            </a:endParaRPr>
          </a:p>
          <a:p>
            <a:pPr marL="88900" indent="-6350">
              <a:buClr>
                <a:schemeClr val="bg2">
                  <a:lumMod val="50000"/>
                </a:schemeClr>
              </a:buClr>
              <a:buNone/>
            </a:pPr>
            <a:endParaRPr lang="el-GR" sz="2400" baseline="50000" dirty="0" smtClean="0">
              <a:ea typeface="Cambria Math"/>
            </a:endParaRPr>
          </a:p>
          <a:p>
            <a:pPr marL="88900" indent="-6350">
              <a:buClr>
                <a:schemeClr val="bg2">
                  <a:lumMod val="50000"/>
                </a:schemeClr>
              </a:buClr>
              <a:buNone/>
            </a:pPr>
            <a:r>
              <a:rPr lang="el-GR" sz="2400" dirty="0" smtClean="0">
                <a:ea typeface="Cambria Math"/>
              </a:rPr>
              <a:t>και ονομάζεται </a:t>
            </a:r>
            <a:r>
              <a:rPr lang="en-US" sz="2400" dirty="0" smtClean="0">
                <a:ea typeface="Cambria Math"/>
              </a:rPr>
              <a:t>Smith </a:t>
            </a:r>
            <a:r>
              <a:rPr lang="el-GR" sz="2400" b="1" dirty="0" smtClean="0">
                <a:ea typeface="Cambria Math"/>
              </a:rPr>
              <a:t>μορφή </a:t>
            </a:r>
            <a:r>
              <a:rPr lang="el-GR" sz="2400" dirty="0" smtClean="0">
                <a:ea typeface="Cambria Math"/>
              </a:rPr>
              <a:t>(</a:t>
            </a:r>
            <a:r>
              <a:rPr lang="en-US" sz="2400" i="1" dirty="0" smtClean="0">
                <a:latin typeface="Calibri" pitchFamily="34" charset="0"/>
                <a:ea typeface="Cambria Math"/>
              </a:rPr>
              <a:t>Smith form</a:t>
            </a:r>
            <a:r>
              <a:rPr lang="el-GR" sz="2400" dirty="0" smtClean="0">
                <a:ea typeface="Cambria Math"/>
              </a:rPr>
              <a:t>)</a:t>
            </a:r>
            <a:r>
              <a:rPr lang="en-US" sz="2400" dirty="0" smtClean="0">
                <a:ea typeface="Cambria Math"/>
              </a:rPr>
              <a:t> </a:t>
            </a:r>
            <a:r>
              <a:rPr lang="el-GR" sz="2400" dirty="0" smtClean="0">
                <a:ea typeface="Cambria Math"/>
              </a:rPr>
              <a:t>στο ℂ του </a:t>
            </a:r>
            <a:r>
              <a:rPr lang="el-GR" sz="2400" dirty="0" err="1" smtClean="0">
                <a:ea typeface="Cambria Math"/>
              </a:rPr>
              <a:t>πολυωνυμικού</a:t>
            </a:r>
            <a:r>
              <a:rPr lang="el-GR" sz="2400" dirty="0" smtClean="0">
                <a:ea typeface="Cambria Math"/>
              </a:rPr>
              <a:t> πίνακα </a:t>
            </a:r>
            <a:r>
              <a:rPr lang="en-US" sz="2400" dirty="0" smtClean="0">
                <a:latin typeface="Cambria Math"/>
                <a:ea typeface="Cambria Math"/>
              </a:rPr>
              <a:t>P(</a:t>
            </a:r>
            <a:r>
              <a:rPr lang="el-GR" sz="2400" dirty="0" smtClean="0">
                <a:latin typeface="Cambria Math"/>
                <a:ea typeface="Cambria Math"/>
              </a:rPr>
              <a:t>λ</a:t>
            </a:r>
            <a:r>
              <a:rPr lang="en-US" sz="2400" dirty="0" smtClean="0">
                <a:latin typeface="Cambria Math"/>
                <a:ea typeface="Cambria Math"/>
              </a:rPr>
              <a:t>)</a:t>
            </a:r>
            <a:r>
              <a:rPr lang="el-GR" sz="2400" dirty="0" smtClean="0">
                <a:latin typeface="Cambria Math"/>
                <a:ea typeface="Cambria Math"/>
              </a:rPr>
              <a:t>. </a:t>
            </a:r>
            <a:endParaRPr lang="en-US" sz="2400" dirty="0" smtClean="0">
              <a:latin typeface="Cambria Math"/>
              <a:ea typeface="Cambria Math"/>
            </a:endParaRPr>
          </a:p>
          <a:p>
            <a:pPr marL="88900" indent="-6350">
              <a:buClr>
                <a:schemeClr val="bg2">
                  <a:lumMod val="50000"/>
                </a:schemeClr>
              </a:buClr>
              <a:buNone/>
            </a:pPr>
            <a:endParaRPr lang="el-GR" sz="2400" dirty="0" smtClean="0">
              <a:latin typeface="Cambria Math"/>
              <a:ea typeface="Cambria Math"/>
            </a:endParaRPr>
          </a:p>
          <a:p>
            <a:pPr marL="88900" indent="-6350">
              <a:buClr>
                <a:schemeClr val="bg2">
                  <a:lumMod val="50000"/>
                </a:schemeClr>
              </a:buClr>
              <a:buNone/>
            </a:pPr>
            <a:r>
              <a:rPr lang="el-GR" sz="2400" dirty="0" smtClean="0">
                <a:ea typeface="Cambria Math"/>
              </a:rPr>
              <a:t>  Τα πολυώνυμα  </a:t>
            </a:r>
            <a:r>
              <a:rPr lang="el-GR" sz="2400" dirty="0" err="1" smtClean="0">
                <a:latin typeface="Cambria Math" pitchFamily="18" charset="0"/>
                <a:ea typeface="Cambria Math" pitchFamily="18" charset="0"/>
              </a:rPr>
              <a:t>𝜀</a:t>
            </a:r>
            <a:r>
              <a:rPr lang="en-US" sz="2400" baseline="-25000" dirty="0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el-GR" sz="2400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l-GR" sz="2400" dirty="0" smtClean="0">
                <a:ea typeface="Cambria Math"/>
              </a:rPr>
              <a:t>καλούνται</a:t>
            </a:r>
            <a:r>
              <a:rPr lang="el-GR" sz="2400" b="1" dirty="0" smtClean="0">
                <a:ea typeface="Cambria Math"/>
              </a:rPr>
              <a:t> αναλλοίωτα </a:t>
            </a:r>
            <a:r>
              <a:rPr lang="el-GR" sz="2400" b="1" dirty="0" err="1" smtClean="0">
                <a:ea typeface="Cambria Math"/>
              </a:rPr>
              <a:t>πολυωνυμα</a:t>
            </a:r>
            <a:r>
              <a:rPr lang="el-GR" sz="2400" b="1" dirty="0" smtClean="0">
                <a:ea typeface="Cambria Math"/>
              </a:rPr>
              <a:t> </a:t>
            </a:r>
            <a:r>
              <a:rPr lang="el-GR" sz="2400" dirty="0" smtClean="0">
                <a:ea typeface="Cambria Math"/>
              </a:rPr>
              <a:t>(</a:t>
            </a:r>
            <a:r>
              <a:rPr lang="en-US" sz="2400" i="1" dirty="0" smtClean="0">
                <a:latin typeface="Calibri" pitchFamily="34" charset="0"/>
                <a:ea typeface="Cambria Math" pitchFamily="18" charset="0"/>
              </a:rPr>
              <a:t>invariant polynomials</a:t>
            </a:r>
            <a:r>
              <a:rPr lang="el-GR" sz="2400" dirty="0" smtClean="0">
                <a:ea typeface="Cambria Math"/>
              </a:rPr>
              <a:t>) του </a:t>
            </a:r>
            <a:r>
              <a:rPr lang="el-GR" sz="2400" dirty="0" err="1" smtClean="0">
                <a:ea typeface="Cambria Math"/>
              </a:rPr>
              <a:t>πολυωνυμικού</a:t>
            </a:r>
            <a:r>
              <a:rPr lang="el-GR" sz="2400" dirty="0" smtClean="0">
                <a:ea typeface="Cambria Math"/>
              </a:rPr>
              <a:t> πίνακα </a:t>
            </a:r>
            <a:r>
              <a:rPr lang="en-US" sz="2400" dirty="0" smtClean="0">
                <a:latin typeface="Cambria Math"/>
                <a:ea typeface="Cambria Math"/>
              </a:rPr>
              <a:t>P(</a:t>
            </a:r>
            <a:r>
              <a:rPr lang="el-GR" sz="2400" dirty="0" smtClean="0">
                <a:latin typeface="Cambria Math"/>
                <a:ea typeface="Cambria Math"/>
              </a:rPr>
              <a:t>λ</a:t>
            </a:r>
            <a:r>
              <a:rPr lang="en-US" sz="2400" dirty="0" smtClean="0">
                <a:latin typeface="Cambria Math"/>
                <a:ea typeface="Cambria Math"/>
              </a:rPr>
              <a:t>)</a:t>
            </a:r>
            <a:r>
              <a:rPr lang="el-GR" sz="2400" dirty="0" smtClean="0">
                <a:latin typeface="Cambria Math"/>
                <a:ea typeface="Cambria Math"/>
              </a:rPr>
              <a:t>.</a:t>
            </a: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6000760" y="2857496"/>
          <a:ext cx="459981" cy="484190"/>
        </p:xfrm>
        <a:graphic>
          <a:graphicData uri="http://schemas.openxmlformats.org/presentationml/2006/ole">
            <p:oleObj spid="_x0000_s1028" name="Equation" r:id="rId4" imgW="241200" imgH="253800" progId="Equation.3">
              <p:embed/>
            </p:oleObj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27000" contrast="-1000"/>
          </a:blip>
          <a:srcRect/>
          <a:stretch>
            <a:fillRect/>
          </a:stretch>
        </p:blipFill>
        <p:spPr bwMode="auto">
          <a:xfrm>
            <a:off x="1681192" y="3786190"/>
            <a:ext cx="7105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r>
              <a:rPr lang="el-GR" sz="3200" b="1" u="dbl" dirty="0" smtClean="0"/>
              <a:t>Παράδειγμα</a:t>
            </a:r>
            <a:endParaRPr kumimoji="0" lang="el-GR" sz="3200" b="1" i="0" u="dbl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9000" contrast="21000"/>
          </a:blip>
          <a:srcRect/>
          <a:stretch>
            <a:fillRect/>
          </a:stretch>
        </p:blipFill>
        <p:spPr bwMode="auto">
          <a:xfrm>
            <a:off x="1115616" y="1916832"/>
            <a:ext cx="341523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9000" contrast="18000"/>
          </a:blip>
          <a:srcRect/>
          <a:stretch>
            <a:fillRect/>
          </a:stretch>
        </p:blipFill>
        <p:spPr bwMode="auto">
          <a:xfrm>
            <a:off x="1115616" y="3501008"/>
            <a:ext cx="4617973" cy="140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37000"/>
          </a:blip>
          <a:srcRect/>
          <a:stretch>
            <a:fillRect/>
          </a:stretch>
        </p:blipFill>
        <p:spPr bwMode="auto">
          <a:xfrm>
            <a:off x="5940152" y="3212976"/>
            <a:ext cx="2952328" cy="15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3000" contrast="34000"/>
          </a:blip>
          <a:srcRect/>
          <a:stretch>
            <a:fillRect/>
          </a:stretch>
        </p:blipFill>
        <p:spPr bwMode="auto">
          <a:xfrm>
            <a:off x="1115616" y="5013176"/>
            <a:ext cx="3921276" cy="159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5000" contrast="23000"/>
          </a:blip>
          <a:srcRect/>
          <a:stretch>
            <a:fillRect/>
          </a:stretch>
        </p:blipFill>
        <p:spPr bwMode="auto">
          <a:xfrm>
            <a:off x="5076056" y="1772816"/>
            <a:ext cx="3791859" cy="142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3000" contrast="35000"/>
          </a:blip>
          <a:srcRect/>
          <a:stretch>
            <a:fillRect/>
          </a:stretch>
        </p:blipFill>
        <p:spPr bwMode="auto">
          <a:xfrm>
            <a:off x="5024344" y="5095453"/>
            <a:ext cx="3940144" cy="142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r>
              <a:rPr lang="el-GR" sz="3200" b="1" u="dbl" dirty="0" smtClean="0"/>
              <a:t>Παράδειγμα</a:t>
            </a:r>
            <a:endParaRPr kumimoji="0" lang="el-GR" sz="3200" b="1" i="0" u="dbl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1619672" y="1916831"/>
          <a:ext cx="6696744" cy="4505643"/>
        </p:xfrm>
        <a:graphic>
          <a:graphicData uri="http://schemas.openxmlformats.org/presentationml/2006/ole">
            <p:oleObj spid="_x0000_s97282" name="Equation" r:id="rId4" imgW="2133360" imgH="1828800" progId="Equation.DSMT4">
              <p:embed/>
            </p:oleObj>
          </a:graphicData>
        </a:graphic>
      </p:graphicFrame>
      <p:sp useBgFill="1">
        <p:nvSpPr>
          <p:cNvPr id="13" name="12 - Ορθογώνιο"/>
          <p:cNvSpPr/>
          <p:nvPr/>
        </p:nvSpPr>
        <p:spPr>
          <a:xfrm>
            <a:off x="1619672" y="2492896"/>
            <a:ext cx="6048672" cy="1584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4" name="13 - Ορθογώνιο"/>
          <p:cNvSpPr/>
          <p:nvPr/>
        </p:nvSpPr>
        <p:spPr>
          <a:xfrm>
            <a:off x="1475656" y="4149080"/>
            <a:ext cx="6984776" cy="2448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r>
              <a:rPr lang="el-GR" sz="3200" b="1" u="dbl" dirty="0" smtClean="0"/>
              <a:t>Παράδειγμα</a:t>
            </a:r>
            <a:endParaRPr kumimoji="0" lang="el-GR" sz="3200" b="1" i="0" u="dbl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1259632" y="2060848"/>
          <a:ext cx="7796230" cy="3960440"/>
        </p:xfrm>
        <a:graphic>
          <a:graphicData uri="http://schemas.openxmlformats.org/presentationml/2006/ole">
            <p:oleObj spid="_x0000_s98306" name="Equation" r:id="rId4" imgW="4025880" imgH="2044440" progId="Equation.DSMT4">
              <p:embed/>
            </p:oleObj>
          </a:graphicData>
        </a:graphic>
      </p:graphicFrame>
      <p:sp useBgFill="1">
        <p:nvSpPr>
          <p:cNvPr id="13" name="12 - Ορθογώνιο"/>
          <p:cNvSpPr/>
          <p:nvPr/>
        </p:nvSpPr>
        <p:spPr>
          <a:xfrm>
            <a:off x="1259632" y="2924944"/>
            <a:ext cx="7272808" cy="26642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 useBgFill="1">
        <p:nvSpPr>
          <p:cNvPr id="14" name="13 - Ορθογώνιο"/>
          <p:cNvSpPr/>
          <p:nvPr/>
        </p:nvSpPr>
        <p:spPr>
          <a:xfrm>
            <a:off x="1259632" y="5661248"/>
            <a:ext cx="7704856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r>
              <a:rPr lang="el-GR" sz="3200" b="1" u="dbl" dirty="0" smtClean="0"/>
              <a:t>Παράδειγμα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Smith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μορφή του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πολυωνυμικού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πίνακα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είναι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defRPr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Smith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μορφή του πρωτοβάθμιου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πολυωνυμικού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πίνακα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είναι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l-GR" sz="20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5000" contrast="35000"/>
          </a:blip>
          <a:srcRect/>
          <a:stretch>
            <a:fillRect/>
          </a:stretch>
        </p:blipFill>
        <p:spPr bwMode="auto">
          <a:xfrm>
            <a:off x="2339752" y="2348880"/>
            <a:ext cx="4693382" cy="10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1000" contrast="33000"/>
          </a:blip>
          <a:srcRect/>
          <a:stretch>
            <a:fillRect/>
          </a:stretch>
        </p:blipFill>
        <p:spPr bwMode="auto">
          <a:xfrm>
            <a:off x="2123728" y="4293096"/>
            <a:ext cx="610483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r>
              <a:rPr lang="el-GR" sz="3200" b="1" u="dbl" dirty="0" smtClean="0"/>
              <a:t>Παράδειγμα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Smith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μορφή του δυϊκού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πολυωνυμικού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πίνακα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revP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είναι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defRPr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Smith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μορφή του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δυϊκού πρωτοβάθμιου </a:t>
            </a:r>
            <a:r>
              <a:rPr lang="el-GR" sz="2400" dirty="0" err="1" smtClean="0">
                <a:latin typeface="Times New Roman" pitchFamily="18" charset="0"/>
                <a:cs typeface="Times New Roman" pitchFamily="18" charset="0"/>
              </a:rPr>
              <a:t>πολυωνυμικού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πίνακα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revL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είναι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l-GR" sz="20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4000" contrast="42000"/>
          </a:blip>
          <a:srcRect/>
          <a:stretch>
            <a:fillRect/>
          </a:stretch>
        </p:blipFill>
        <p:spPr bwMode="auto">
          <a:xfrm>
            <a:off x="3131840" y="2276872"/>
            <a:ext cx="294147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1000" contrast="40000"/>
          </a:blip>
          <a:srcRect/>
          <a:stretch>
            <a:fillRect/>
          </a:stretch>
        </p:blipFill>
        <p:spPr bwMode="auto">
          <a:xfrm>
            <a:off x="2843808" y="4509120"/>
            <a:ext cx="423576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r>
              <a:rPr lang="el-GR" sz="3200" b="1" u="dbl" dirty="0" smtClean="0"/>
              <a:t>Συμμετρία</a:t>
            </a:r>
          </a:p>
          <a:p>
            <a:pPr marL="95250" marR="0" lvl="0" indent="-12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Για διατηρείται η συμμετρία του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πολυωνυμικού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πίνακα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και στον πρωτοβάθμιο </a:t>
            </a:r>
            <a:r>
              <a:rPr lang="el-GR" sz="2800" dirty="0" err="1" smtClean="0">
                <a:latin typeface="Times New Roman" pitchFamily="18" charset="0"/>
                <a:cs typeface="Times New Roman" pitchFamily="18" charset="0"/>
              </a:rPr>
              <a:t>πολυωνυμικό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πίνακα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L(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 αρκεί να πάρουμε μόνο τον τελευταίο όρο του αθροίσματος </a:t>
            </a:r>
          </a:p>
          <a:p>
            <a:pPr marL="95250" marR="0" lvl="0" indent="-12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kumimoji="0" lang="el-GR" sz="28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95250" marR="0" lvl="0" indent="-12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5250" marR="0" lvl="0" indent="-12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r>
              <a:rPr kumimoji="0" lang="el-GR" sz="2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Δηλαδή</a:t>
            </a:r>
            <a:r>
              <a:rPr kumimoji="0" lang="el-GR" sz="2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l-GR" sz="28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1378" name="11 - Θέση περιεχομένου"/>
          <p:cNvGraphicFramePr>
            <a:graphicFrameLocks noChangeAspect="1"/>
          </p:cNvGraphicFramePr>
          <p:nvPr/>
        </p:nvGraphicFramePr>
        <p:xfrm>
          <a:off x="1547665" y="3861048"/>
          <a:ext cx="6912768" cy="759785"/>
        </p:xfrm>
        <a:graphic>
          <a:graphicData uri="http://schemas.openxmlformats.org/presentationml/2006/ole">
            <p:oleObj spid="_x0000_s101378" name="Equation" r:id="rId4" imgW="4381200" imgH="444240" progId="Equation.DSMT4">
              <p:embed/>
            </p:oleObj>
          </a:graphicData>
        </a:graphic>
      </p:graphicFrame>
      <p:graphicFrame>
        <p:nvGraphicFramePr>
          <p:cNvPr id="101379" name="11 - Θέση περιεχομένου"/>
          <p:cNvGraphicFramePr>
            <a:graphicFrameLocks noChangeAspect="1"/>
          </p:cNvGraphicFramePr>
          <p:nvPr/>
        </p:nvGraphicFramePr>
        <p:xfrm>
          <a:off x="3140075" y="5613400"/>
          <a:ext cx="3725863" cy="565150"/>
        </p:xfrm>
        <a:graphic>
          <a:graphicData uri="http://schemas.openxmlformats.org/presentationml/2006/ole">
            <p:oleObj spid="_x0000_s101379" name="Equation" r:id="rId5" imgW="2361960" imgH="330120" progId="Equation.DSMT4">
              <p:embed/>
            </p:oleObj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defRPr/>
            </a:pPr>
            <a:r>
              <a:rPr lang="el-GR" sz="3200" b="1" u="dbl" dirty="0" smtClean="0"/>
              <a:t>Συμμετρία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5000" contrast="65000"/>
          </a:blip>
          <a:srcRect/>
          <a:stretch>
            <a:fillRect/>
          </a:stretch>
        </p:blipFill>
        <p:spPr bwMode="auto">
          <a:xfrm>
            <a:off x="1123950" y="1988840"/>
            <a:ext cx="80200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defRPr/>
            </a:pPr>
            <a:r>
              <a:rPr lang="el-GR" sz="3200" b="1" u="dbl" dirty="0" smtClean="0"/>
              <a:t>Συμμετρία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4000" contrast="36000"/>
          </a:blip>
          <a:srcRect/>
          <a:stretch>
            <a:fillRect/>
          </a:stretch>
        </p:blipFill>
        <p:spPr bwMode="auto">
          <a:xfrm>
            <a:off x="1331640" y="1988840"/>
            <a:ext cx="355563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6000" contrast="47000"/>
          </a:blip>
          <a:srcRect/>
          <a:stretch>
            <a:fillRect/>
          </a:stretch>
        </p:blipFill>
        <p:spPr bwMode="auto">
          <a:xfrm>
            <a:off x="1066800" y="2924944"/>
            <a:ext cx="8077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14 - Ευθεία γραμμή σύνδεσης"/>
          <p:cNvCxnSpPr/>
          <p:nvPr/>
        </p:nvCxnSpPr>
        <p:spPr>
          <a:xfrm flipV="1">
            <a:off x="1835696" y="3068960"/>
            <a:ext cx="6912768" cy="201622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15 - Έλλειψη"/>
          <p:cNvSpPr/>
          <p:nvPr/>
        </p:nvSpPr>
        <p:spPr>
          <a:xfrm>
            <a:off x="1979712" y="2924944"/>
            <a:ext cx="43204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1979712" y="3284984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3419872" y="2924944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Έλλειψη"/>
          <p:cNvSpPr/>
          <p:nvPr/>
        </p:nvSpPr>
        <p:spPr>
          <a:xfrm>
            <a:off x="3131840" y="3284984"/>
            <a:ext cx="1296144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Έλλειψη"/>
          <p:cNvSpPr/>
          <p:nvPr/>
        </p:nvSpPr>
        <p:spPr>
          <a:xfrm>
            <a:off x="4788024" y="3573016"/>
            <a:ext cx="1296144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Έλλειψη"/>
          <p:cNvSpPr/>
          <p:nvPr/>
        </p:nvSpPr>
        <p:spPr>
          <a:xfrm>
            <a:off x="6804248" y="4365104"/>
            <a:ext cx="1296144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Έλλειψη"/>
          <p:cNvSpPr/>
          <p:nvPr/>
        </p:nvSpPr>
        <p:spPr>
          <a:xfrm>
            <a:off x="8244408" y="4797152"/>
            <a:ext cx="504056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Έλλειψη"/>
          <p:cNvSpPr/>
          <p:nvPr/>
        </p:nvSpPr>
        <p:spPr>
          <a:xfrm>
            <a:off x="5148064" y="3284984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Έλλειψη"/>
          <p:cNvSpPr/>
          <p:nvPr/>
        </p:nvSpPr>
        <p:spPr>
          <a:xfrm>
            <a:off x="8100392" y="4437112"/>
            <a:ext cx="79208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Έλλειψη"/>
          <p:cNvSpPr/>
          <p:nvPr/>
        </p:nvSpPr>
        <p:spPr>
          <a:xfrm>
            <a:off x="3059832" y="3645024"/>
            <a:ext cx="1368152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31 - Έλλειψη"/>
          <p:cNvSpPr/>
          <p:nvPr/>
        </p:nvSpPr>
        <p:spPr>
          <a:xfrm>
            <a:off x="7308304" y="4725144"/>
            <a:ext cx="432048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Έλλειψη"/>
          <p:cNvSpPr/>
          <p:nvPr/>
        </p:nvSpPr>
        <p:spPr>
          <a:xfrm>
            <a:off x="1763688" y="4365104"/>
            <a:ext cx="864096" cy="4320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Έλλειψη"/>
          <p:cNvSpPr/>
          <p:nvPr/>
        </p:nvSpPr>
        <p:spPr>
          <a:xfrm>
            <a:off x="3275856" y="4725144"/>
            <a:ext cx="936104" cy="43204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Έλλειψη"/>
          <p:cNvSpPr/>
          <p:nvPr/>
        </p:nvSpPr>
        <p:spPr>
          <a:xfrm>
            <a:off x="1979712" y="3645024"/>
            <a:ext cx="432048" cy="43204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Έλλειψη"/>
          <p:cNvSpPr/>
          <p:nvPr/>
        </p:nvSpPr>
        <p:spPr>
          <a:xfrm>
            <a:off x="4644008" y="4437112"/>
            <a:ext cx="1728192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36 - Έλλειψη"/>
          <p:cNvSpPr/>
          <p:nvPr/>
        </p:nvSpPr>
        <p:spPr>
          <a:xfrm>
            <a:off x="5004048" y="4797152"/>
            <a:ext cx="864096" cy="432048"/>
          </a:xfrm>
          <a:prstGeom prst="ellipse">
            <a:avLst/>
          </a:prstGeom>
          <a:noFill/>
          <a:ln>
            <a:solidFill>
              <a:srgbClr val="05E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r>
              <a:rPr lang="el-GR" sz="3200" b="1" u="dbl" noProof="0" dirty="0" smtClean="0"/>
              <a:t>Συμμετρία</a:t>
            </a:r>
          </a:p>
          <a:p>
            <a:pPr marL="95250" marR="0" lvl="0" indent="-12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r>
              <a:rPr kumimoji="0" lang="el-GR" sz="3200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Επομένως</a:t>
            </a:r>
            <a:r>
              <a:rPr kumimoji="0" lang="el-GR" sz="3200" b="1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i="0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στην περίπτωση συμμετρίας</a:t>
            </a:r>
            <a:r>
              <a:rPr kumimoji="0" lang="el-GR" sz="3200" i="0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παίρνουμε ως πρωτοβάθμιο </a:t>
            </a:r>
            <a:r>
              <a:rPr kumimoji="0" lang="el-GR" sz="3200" i="0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πολυωνυμικό</a:t>
            </a:r>
            <a:r>
              <a:rPr kumimoji="0" lang="el-GR" sz="3200" i="0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πίνακα τον </a:t>
            </a:r>
          </a:p>
          <a:p>
            <a:pPr marL="95250" marR="0" lvl="0" indent="-12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tabLst/>
              <a:defRPr/>
            </a:pPr>
            <a:r>
              <a:rPr lang="el-GR" sz="3200" baseline="0" noProof="0" dirty="0" smtClean="0">
                <a:latin typeface="Times New Roman" pitchFamily="18" charset="0"/>
                <a:cs typeface="Times New Roman" pitchFamily="18" charset="0"/>
              </a:rPr>
              <a:t>Για να είναι όμως ο </a:t>
            </a:r>
            <a:r>
              <a:rPr lang="en-US" sz="3200" baseline="0" noProof="0" dirty="0" smtClean="0">
                <a:latin typeface="Times New Roman" pitchFamily="18" charset="0"/>
                <a:cs typeface="Times New Roman" pitchFamily="18" charset="0"/>
              </a:rPr>
              <a:t>L(</a:t>
            </a:r>
            <a:r>
              <a:rPr lang="el-GR" sz="3200" baseline="0" noProof="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3200" baseline="0" noProof="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3200" baseline="0" noProof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baseline="0" noProof="0" dirty="0" err="1" smtClean="0">
                <a:latin typeface="Times New Roman" pitchFamily="18" charset="0"/>
                <a:cs typeface="Times New Roman" pitchFamily="18" charset="0"/>
              </a:rPr>
              <a:t>γραμμικοποίηση</a:t>
            </a:r>
            <a:r>
              <a:rPr lang="el-GR" sz="3200" baseline="0" noProof="0" dirty="0" smtClean="0">
                <a:latin typeface="Times New Roman" pitchFamily="18" charset="0"/>
                <a:cs typeface="Times New Roman" pitchFamily="18" charset="0"/>
              </a:rPr>
              <a:t> και μάλιστα ισχυρή </a:t>
            </a:r>
            <a:r>
              <a:rPr lang="el-GR" sz="3200" baseline="0" noProof="0" dirty="0" err="1" smtClean="0">
                <a:latin typeface="Times New Roman" pitchFamily="18" charset="0"/>
                <a:cs typeface="Times New Roman" pitchFamily="18" charset="0"/>
              </a:rPr>
              <a:t>γραμμικοποίηση</a:t>
            </a:r>
            <a:r>
              <a:rPr lang="el-GR" sz="3200" baseline="0" noProof="0" dirty="0" smtClean="0">
                <a:latin typeface="Times New Roman" pitchFamily="18" charset="0"/>
                <a:cs typeface="Times New Roman" pitchFamily="18" charset="0"/>
              </a:rPr>
              <a:t> του </a:t>
            </a:r>
            <a:r>
              <a:rPr lang="el-GR" sz="3200" baseline="0" noProof="0" dirty="0" err="1" smtClean="0">
                <a:latin typeface="Times New Roman" pitchFamily="18" charset="0"/>
                <a:cs typeface="Times New Roman" pitchFamily="18" charset="0"/>
              </a:rPr>
              <a:t>πολυωνυμικού</a:t>
            </a:r>
            <a:r>
              <a:rPr lang="el-GR" sz="3200" baseline="0" noProof="0" dirty="0" smtClean="0">
                <a:latin typeface="Times New Roman" pitchFamily="18" charset="0"/>
                <a:cs typeface="Times New Roman" pitchFamily="18" charset="0"/>
              </a:rPr>
              <a:t> πίνακα </a:t>
            </a:r>
            <a:r>
              <a:rPr lang="en-US" sz="3200" baseline="0" noProof="0" dirty="0" smtClean="0">
                <a:latin typeface="Times New Roman" pitchFamily="18" charset="0"/>
                <a:cs typeface="Times New Roman" pitchFamily="18" charset="0"/>
              </a:rPr>
              <a:t>P(</a:t>
            </a:r>
            <a:r>
              <a:rPr lang="el-GR" sz="3200" baseline="0" noProof="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3200" baseline="0" noProof="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l-GR" sz="3200" baseline="0" noProof="0" dirty="0" smtClean="0">
                <a:latin typeface="Times New Roman" pitchFamily="18" charset="0"/>
                <a:cs typeface="Times New Roman" pitchFamily="18" charset="0"/>
              </a:rPr>
              <a:t> θα πρέπει σύμφωνα</a:t>
            </a:r>
            <a:r>
              <a:rPr lang="el-GR" sz="3200" noProof="0" dirty="0" smtClean="0">
                <a:latin typeface="Times New Roman" pitchFamily="18" charset="0"/>
                <a:cs typeface="Times New Roman" pitchFamily="18" charset="0"/>
              </a:rPr>
              <a:t> με το θεώρημα να ισχύει</a:t>
            </a:r>
            <a:endParaRPr kumimoji="0" lang="el-GR" sz="32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3275856" y="2996952"/>
          <a:ext cx="3725863" cy="565150"/>
        </p:xfrm>
        <a:graphic>
          <a:graphicData uri="http://schemas.openxmlformats.org/presentationml/2006/ole">
            <p:oleObj spid="_x0000_s104450" name="Equation" r:id="rId4" imgW="2361960" imgH="330120" progId="Equation.DSMT4">
              <p:embed/>
            </p:oleObj>
          </a:graphicData>
        </a:graphic>
      </p:graphicFrame>
      <p:graphicFrame>
        <p:nvGraphicFramePr>
          <p:cNvPr id="104451" name="12 - Θέση περιεχομένου"/>
          <p:cNvGraphicFramePr>
            <a:graphicFrameLocks noChangeAspect="1"/>
          </p:cNvGraphicFramePr>
          <p:nvPr/>
        </p:nvGraphicFramePr>
        <p:xfrm>
          <a:off x="1259632" y="5373216"/>
          <a:ext cx="5720321" cy="1051515"/>
        </p:xfrm>
        <a:graphic>
          <a:graphicData uri="http://schemas.openxmlformats.org/presentationml/2006/ole">
            <p:oleObj spid="_x0000_s104451" name="Equation" r:id="rId5" imgW="2349360" imgH="431640" progId="Equation.DSMT4">
              <p:embed/>
            </p:oleObj>
          </a:graphicData>
        </a:graphic>
      </p:graphicFrame>
      <p:sp useBgFill="1">
        <p:nvSpPr>
          <p:cNvPr id="10" name="9 - Ορθογώνιο"/>
          <p:cNvSpPr/>
          <p:nvPr/>
        </p:nvSpPr>
        <p:spPr>
          <a:xfrm>
            <a:off x="1115616" y="3573016"/>
            <a:ext cx="7488832" cy="2952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r>
              <a:rPr lang="el-GR" sz="3200" b="1" u="dbl" noProof="0" dirty="0" smtClean="0"/>
              <a:t>Συμμετρία</a:t>
            </a:r>
            <a:endParaRPr kumimoji="0" lang="el-GR" sz="3200" b="1" i="0" u="dbl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1187624" y="2060848"/>
          <a:ext cx="7756862" cy="3528392"/>
        </p:xfrm>
        <a:graphic>
          <a:graphicData uri="http://schemas.openxmlformats.org/presentationml/2006/ole">
            <p:oleObj spid="_x0000_s105474" name="Equation" r:id="rId4" imgW="3517560" imgH="1600200" progId="Equation.DSMT4">
              <p:embed/>
            </p:oleObj>
          </a:graphicData>
        </a:graphic>
      </p:graphicFrame>
      <p:sp useBgFill="1">
        <p:nvSpPr>
          <p:cNvPr id="13" name="12 - Ορθογώνιο"/>
          <p:cNvSpPr/>
          <p:nvPr/>
        </p:nvSpPr>
        <p:spPr>
          <a:xfrm>
            <a:off x="1115616" y="3068960"/>
            <a:ext cx="7704856" cy="3096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5724128" y="5013176"/>
          <a:ext cx="3211168" cy="1673425"/>
        </p:xfrm>
        <a:graphic>
          <a:graphicData uri="http://schemas.openxmlformats.org/presentationml/2006/ole">
            <p:oleObj spid="_x0000_s105475" name="Equation" r:id="rId5" imgW="1803240" imgH="939600" progId="Equation.DSMT4">
              <p:embed/>
            </p:oleObj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Βασικοί   Ορισμοί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95910"/>
          </a:xfrm>
        </p:spPr>
        <p:txBody>
          <a:bodyPr anchor="t">
            <a:normAutofit lnSpcReduction="100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sz="2800" b="1" dirty="0" smtClean="0"/>
              <a:t>Μηδενικά</a:t>
            </a:r>
            <a:r>
              <a:rPr lang="el-GR" sz="2800" dirty="0" smtClean="0"/>
              <a:t> </a:t>
            </a:r>
            <a:r>
              <a:rPr lang="en-US" sz="2800" dirty="0" smtClean="0"/>
              <a:t>(</a:t>
            </a:r>
            <a:r>
              <a:rPr lang="en-US" sz="2800" i="1" dirty="0" smtClean="0">
                <a:latin typeface="Calibri" pitchFamily="34" charset="0"/>
              </a:rPr>
              <a:t>Zeros</a:t>
            </a:r>
            <a:r>
              <a:rPr lang="en-US" sz="2800" dirty="0" smtClean="0"/>
              <a:t>)</a:t>
            </a:r>
            <a:r>
              <a:rPr lang="el-GR" sz="2800" dirty="0" smtClean="0"/>
              <a:t> </a:t>
            </a:r>
            <a:r>
              <a:rPr lang="el-GR" sz="2800" dirty="0" err="1" smtClean="0"/>
              <a:t>πολυωνυμικού</a:t>
            </a:r>
            <a:r>
              <a:rPr lang="el-GR" sz="2800" dirty="0" smtClean="0"/>
              <a:t> πίνακα ονομάζονται οι ρίζες των </a:t>
            </a:r>
            <a:r>
              <a:rPr lang="el-GR" sz="2800" dirty="0" err="1" smtClean="0"/>
              <a:t>αναλλοιώτων</a:t>
            </a:r>
            <a:r>
              <a:rPr lang="el-GR" sz="2800" dirty="0" smtClean="0"/>
              <a:t> πολυωνύμων </a:t>
            </a:r>
            <a:r>
              <a:rPr lang="el-GR" sz="2800" dirty="0" err="1" smtClean="0">
                <a:latin typeface="Cambria Math" pitchFamily="18" charset="0"/>
                <a:ea typeface="Cambria Math" pitchFamily="18" charset="0"/>
              </a:rPr>
              <a:t>𝜀</a:t>
            </a:r>
            <a:r>
              <a:rPr lang="en-US" sz="2800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</a:rPr>
              <a:t>.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l-GR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l-GR" sz="2800" b="1" dirty="0" smtClean="0">
                <a:ea typeface="Cambria Math" pitchFamily="18" charset="0"/>
              </a:rPr>
              <a:t>Πεπερασμένοι στοιχειώδεις διαιρέτες 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2800" i="1" dirty="0" smtClean="0">
                <a:latin typeface="Calibri" pitchFamily="34" charset="0"/>
                <a:ea typeface="Cambria Math" pitchFamily="18" charset="0"/>
              </a:rPr>
              <a:t>finite elementary divisors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</a:rPr>
              <a:t>)</a:t>
            </a: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800" dirty="0" smtClean="0">
                <a:latin typeface="Corbel" pitchFamily="34" charset="0"/>
                <a:ea typeface="Cambria Math" pitchFamily="18" charset="0"/>
              </a:rPr>
              <a:t>    </a:t>
            </a:r>
            <a:r>
              <a:rPr lang="el-GR" sz="2800" dirty="0" smtClean="0">
                <a:latin typeface="Corbel" pitchFamily="34" charset="0"/>
                <a:ea typeface="Cambria Math" pitchFamily="18" charset="0"/>
              </a:rPr>
              <a:t>Αν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</a:rPr>
              <a:t> λ</a:t>
            </a:r>
            <a:r>
              <a:rPr lang="en-US" sz="2800" baseline="-25000" dirty="0" smtClean="0">
                <a:latin typeface="Cambria Math" pitchFamily="18" charset="0"/>
                <a:ea typeface="Cambria Math" pitchFamily="18" charset="0"/>
              </a:rPr>
              <a:t>j </a:t>
            </a:r>
            <a:r>
              <a:rPr lang="el-GR" sz="2800" dirty="0" err="1" smtClean="0">
                <a:latin typeface="Cambria Math"/>
                <a:ea typeface="Cambria Math"/>
              </a:rPr>
              <a:t>∊ℂ</a:t>
            </a:r>
            <a:r>
              <a:rPr lang="en-US" sz="2800" dirty="0" smtClean="0">
                <a:latin typeface="Cambria Math"/>
                <a:ea typeface="Cambria Math"/>
              </a:rPr>
              <a:t> </a:t>
            </a:r>
            <a:r>
              <a:rPr lang="el-GR" sz="2800" dirty="0" smtClean="0">
                <a:latin typeface="Corbel" pitchFamily="34" charset="0"/>
                <a:ea typeface="Cambria Math" pitchFamily="18" charset="0"/>
              </a:rPr>
              <a:t>είναι τα διαφορετικά μεταξύ τους μηδενικά του πίνακα </a:t>
            </a:r>
            <a:r>
              <a:rPr lang="en-US" sz="2800" dirty="0" smtClean="0">
                <a:latin typeface="Cambria Math"/>
                <a:ea typeface="Cambria Math"/>
              </a:rPr>
              <a:t>P(</a:t>
            </a:r>
            <a:r>
              <a:rPr lang="el-GR" sz="2800" dirty="0" smtClean="0">
                <a:latin typeface="Cambria Math"/>
                <a:ea typeface="Cambria Math"/>
              </a:rPr>
              <a:t>λ</a:t>
            </a:r>
            <a:r>
              <a:rPr lang="en-US" sz="2800" dirty="0" smtClean="0">
                <a:latin typeface="Cambria Math"/>
                <a:ea typeface="Cambria Math"/>
              </a:rPr>
              <a:t>)</a:t>
            </a:r>
            <a:r>
              <a:rPr lang="el-GR" sz="2800" dirty="0" smtClean="0">
                <a:latin typeface="Corbel" pitchFamily="34" charset="0"/>
                <a:ea typeface="Cambria Math" pitchFamily="18" charset="0"/>
              </a:rPr>
              <a:t>, τότε τα αναλλοίωτα πολυώνυμα </a:t>
            </a:r>
            <a:r>
              <a:rPr lang="el-GR" sz="2800" dirty="0" err="1" smtClean="0">
                <a:latin typeface="Cambria Math" pitchFamily="18" charset="0"/>
                <a:ea typeface="Cambria Math" pitchFamily="18" charset="0"/>
              </a:rPr>
              <a:t>𝜀</a:t>
            </a:r>
            <a:r>
              <a:rPr lang="en-US" sz="2800" baseline="-25000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(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</a:rPr>
              <a:t>λ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</a:rPr>
              <a:t> μπορούν να γραφούν ως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n-US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800" dirty="0" smtClean="0">
                <a:ea typeface="Cambria Math" pitchFamily="18" charset="0"/>
              </a:rPr>
              <a:t>  </a:t>
            </a:r>
            <a:r>
              <a:rPr lang="el-GR" sz="2800" dirty="0" smtClean="0">
                <a:ea typeface="Cambria Math" pitchFamily="18" charset="0"/>
              </a:rPr>
              <a:t>και οι όροι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        </a:t>
            </a:r>
            <a:r>
              <a:rPr lang="el-GR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el-GR" sz="2800" dirty="0" smtClean="0">
                <a:ea typeface="Cambria Math" pitchFamily="18" charset="0"/>
              </a:rPr>
              <a:t>ονομάζονται πεπερασμένοι στοιχειώδεις διαιρέτες του πίνακα </a:t>
            </a:r>
            <a:r>
              <a:rPr lang="en-US" sz="2800" dirty="0" smtClean="0">
                <a:latin typeface="Cambria Math"/>
                <a:ea typeface="Cambria Math"/>
              </a:rPr>
              <a:t>P(</a:t>
            </a:r>
            <a:r>
              <a:rPr lang="el-GR" sz="2800" dirty="0" smtClean="0">
                <a:latin typeface="Cambria Math"/>
                <a:ea typeface="Cambria Math"/>
              </a:rPr>
              <a:t>λ</a:t>
            </a:r>
            <a:r>
              <a:rPr lang="en-US" sz="2800" dirty="0" smtClean="0">
                <a:latin typeface="Cambria Math"/>
                <a:ea typeface="Cambria Math"/>
              </a:rPr>
              <a:t>)</a:t>
            </a:r>
            <a:r>
              <a:rPr lang="el-GR" sz="2800" dirty="0" smtClean="0">
                <a:latin typeface="Cambria Math"/>
                <a:ea typeface="Cambria Math"/>
              </a:rPr>
              <a:t>.</a:t>
            </a:r>
            <a:endParaRPr lang="el-GR" sz="28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sz="2800" dirty="0" smtClean="0">
              <a:latin typeface="Corbel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67000" contrast="33000"/>
          </a:blip>
          <a:srcRect/>
          <a:stretch>
            <a:fillRect/>
          </a:stretch>
        </p:blipFill>
        <p:spPr bwMode="auto">
          <a:xfrm>
            <a:off x="4071934" y="4643446"/>
            <a:ext cx="2571768" cy="101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67000" contrast="33000"/>
          </a:blip>
          <a:srcRect l="50000" t="28228" b="29430"/>
          <a:stretch>
            <a:fillRect/>
          </a:stretch>
        </p:blipFill>
        <p:spPr bwMode="auto">
          <a:xfrm>
            <a:off x="3500430" y="5643578"/>
            <a:ext cx="128588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r>
              <a:rPr lang="el-GR" sz="3200" b="1" u="dbl" dirty="0" smtClean="0"/>
              <a:t>Παράδειγμα</a:t>
            </a:r>
            <a:endParaRPr kumimoji="0" lang="el-GR" sz="3200" b="1" i="0" u="dbl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5000" contrast="61000"/>
          </a:blip>
          <a:srcRect/>
          <a:stretch>
            <a:fillRect/>
          </a:stretch>
        </p:blipFill>
        <p:spPr bwMode="auto">
          <a:xfrm>
            <a:off x="1115616" y="1988840"/>
            <a:ext cx="78140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- Ευθεία γραμμή σύνδεσης"/>
          <p:cNvCxnSpPr/>
          <p:nvPr/>
        </p:nvCxnSpPr>
        <p:spPr>
          <a:xfrm flipV="1">
            <a:off x="2843808" y="2636912"/>
            <a:ext cx="2664296" cy="79208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r>
              <a:rPr lang="el-GR" sz="3200" b="1" u="dbl" dirty="0" smtClean="0"/>
              <a:t>Παράδειγμα</a:t>
            </a:r>
            <a:endParaRPr kumimoji="0" lang="el-GR" sz="3200" b="1" i="0" u="dbl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7522" name="11 - Θέση περιεχομένου"/>
          <p:cNvGraphicFramePr>
            <a:graphicFrameLocks noChangeAspect="1"/>
          </p:cNvGraphicFramePr>
          <p:nvPr/>
        </p:nvGraphicFramePr>
        <p:xfrm>
          <a:off x="1115616" y="2204864"/>
          <a:ext cx="7600950" cy="2516188"/>
        </p:xfrm>
        <a:graphic>
          <a:graphicData uri="http://schemas.openxmlformats.org/presentationml/2006/ole">
            <p:oleObj spid="_x0000_s107522" name="Equation" r:id="rId4" imgW="6476760" imgH="1981080" progId="Equation.DSMT4">
              <p:embed/>
            </p:oleObj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r>
              <a:rPr lang="el-GR" sz="3200" b="1" u="dbl" dirty="0" smtClean="0"/>
              <a:t>Παράδειγμα</a:t>
            </a:r>
            <a:endParaRPr kumimoji="0" lang="el-GR" sz="3200" b="1" i="0" u="dbl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3000" contrast="41000"/>
          </a:blip>
          <a:srcRect/>
          <a:stretch>
            <a:fillRect/>
          </a:stretch>
        </p:blipFill>
        <p:spPr bwMode="auto">
          <a:xfrm>
            <a:off x="3851920" y="1484784"/>
            <a:ext cx="52292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3000" contrast="41000"/>
          </a:blip>
          <a:srcRect/>
          <a:stretch>
            <a:fillRect/>
          </a:stretch>
        </p:blipFill>
        <p:spPr bwMode="auto">
          <a:xfrm>
            <a:off x="1043608" y="4174951"/>
            <a:ext cx="70770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2000" contrast="23000"/>
          </a:blip>
          <a:srcRect/>
          <a:stretch>
            <a:fillRect/>
          </a:stretch>
        </p:blipFill>
        <p:spPr bwMode="auto">
          <a:xfrm>
            <a:off x="3347864" y="2559751"/>
            <a:ext cx="595883" cy="50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r>
              <a:rPr lang="el-GR" sz="3200" b="1" u="dbl" dirty="0" smtClean="0"/>
              <a:t>Παράδειγμα</a:t>
            </a:r>
            <a:endParaRPr kumimoji="0" lang="el-GR" sz="3200" b="1" i="0" u="dbl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1547664" y="1988840"/>
          <a:ext cx="3562501" cy="3384376"/>
        </p:xfrm>
        <a:graphic>
          <a:graphicData uri="http://schemas.openxmlformats.org/presentationml/2006/ole">
            <p:oleObj spid="_x0000_s109571" name="Equation" r:id="rId4" imgW="1269720" imgH="1206360" progId="Equation.DSMT4">
              <p:embed/>
            </p:oleObj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0" name="9 - Αντικείμενο"/>
          <p:cNvGraphicFramePr>
            <a:graphicFrameLocks noChangeAspect="1"/>
          </p:cNvGraphicFramePr>
          <p:nvPr/>
        </p:nvGraphicFramePr>
        <p:xfrm>
          <a:off x="1187624" y="1340768"/>
          <a:ext cx="7819998" cy="5328592"/>
        </p:xfrm>
        <a:graphic>
          <a:graphicData uri="http://schemas.openxmlformats.org/presentationml/2006/ole">
            <p:oleObj spid="_x0000_s110594" name="Equation" r:id="rId4" imgW="3670200" imgH="2997000" progId="Equation.DSMT4">
              <p:embed/>
            </p:oleObj>
          </a:graphicData>
        </a:graphic>
      </p:graphicFrame>
      <p:cxnSp>
        <p:nvCxnSpPr>
          <p:cNvPr id="14" name="13 - Ευθεία γραμμή σύνδεσης"/>
          <p:cNvCxnSpPr/>
          <p:nvPr/>
        </p:nvCxnSpPr>
        <p:spPr>
          <a:xfrm flipV="1">
            <a:off x="1619672" y="3068960"/>
            <a:ext cx="6552728" cy="3384376"/>
          </a:xfrm>
          <a:prstGeom prst="line">
            <a:avLst/>
          </a:prstGeom>
          <a:ln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15 - Έλλειψη"/>
          <p:cNvSpPr/>
          <p:nvPr/>
        </p:nvSpPr>
        <p:spPr>
          <a:xfrm>
            <a:off x="7020272" y="2996952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7884368" y="3356992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6156176" y="2996952"/>
            <a:ext cx="504056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7884368" y="3789040"/>
            <a:ext cx="504056" cy="43204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5292080" y="2996952"/>
            <a:ext cx="504056" cy="432048"/>
          </a:xfrm>
          <a:prstGeom prst="ellipse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6156176" y="3429000"/>
            <a:ext cx="504056" cy="432048"/>
          </a:xfrm>
          <a:prstGeom prst="ellipse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7020272" y="3789040"/>
            <a:ext cx="504056" cy="432048"/>
          </a:xfrm>
          <a:prstGeom prst="ellipse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Έλλειψη"/>
          <p:cNvSpPr/>
          <p:nvPr/>
        </p:nvSpPr>
        <p:spPr>
          <a:xfrm>
            <a:off x="7812360" y="4221088"/>
            <a:ext cx="504056" cy="432048"/>
          </a:xfrm>
          <a:prstGeom prst="ellipse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Έλλειψη"/>
          <p:cNvSpPr/>
          <p:nvPr/>
        </p:nvSpPr>
        <p:spPr>
          <a:xfrm>
            <a:off x="4355976" y="2996952"/>
            <a:ext cx="648072" cy="432048"/>
          </a:xfrm>
          <a:prstGeom prst="ellipse">
            <a:avLst/>
          </a:prstGeom>
          <a:noFill/>
          <a:ln>
            <a:solidFill>
              <a:srgbClr val="05E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Έλλειψη"/>
          <p:cNvSpPr/>
          <p:nvPr/>
        </p:nvSpPr>
        <p:spPr>
          <a:xfrm>
            <a:off x="5220072" y="3429000"/>
            <a:ext cx="648072" cy="432048"/>
          </a:xfrm>
          <a:prstGeom prst="ellipse">
            <a:avLst/>
          </a:prstGeom>
          <a:noFill/>
          <a:ln>
            <a:solidFill>
              <a:srgbClr val="05E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Έλλειψη"/>
          <p:cNvSpPr/>
          <p:nvPr/>
        </p:nvSpPr>
        <p:spPr>
          <a:xfrm>
            <a:off x="6948264" y="4221088"/>
            <a:ext cx="648072" cy="432048"/>
          </a:xfrm>
          <a:prstGeom prst="ellipse">
            <a:avLst/>
          </a:prstGeom>
          <a:noFill/>
          <a:ln>
            <a:solidFill>
              <a:srgbClr val="05E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Έλλειψη"/>
          <p:cNvSpPr/>
          <p:nvPr/>
        </p:nvSpPr>
        <p:spPr>
          <a:xfrm>
            <a:off x="7812360" y="4653136"/>
            <a:ext cx="648072" cy="432048"/>
          </a:xfrm>
          <a:prstGeom prst="ellipse">
            <a:avLst/>
          </a:prstGeom>
          <a:noFill/>
          <a:ln>
            <a:solidFill>
              <a:srgbClr val="05E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Έλλειψη"/>
          <p:cNvSpPr/>
          <p:nvPr/>
        </p:nvSpPr>
        <p:spPr>
          <a:xfrm>
            <a:off x="3563888" y="2996952"/>
            <a:ext cx="648072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Έλλειψη"/>
          <p:cNvSpPr/>
          <p:nvPr/>
        </p:nvSpPr>
        <p:spPr>
          <a:xfrm>
            <a:off x="4355976" y="3429000"/>
            <a:ext cx="648072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Έλλειψη"/>
          <p:cNvSpPr/>
          <p:nvPr/>
        </p:nvSpPr>
        <p:spPr>
          <a:xfrm>
            <a:off x="5220072" y="3789040"/>
            <a:ext cx="648072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Έλλειψη"/>
          <p:cNvSpPr/>
          <p:nvPr/>
        </p:nvSpPr>
        <p:spPr>
          <a:xfrm>
            <a:off x="6084168" y="4221088"/>
            <a:ext cx="648072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31 - Έλλειψη"/>
          <p:cNvSpPr/>
          <p:nvPr/>
        </p:nvSpPr>
        <p:spPr>
          <a:xfrm>
            <a:off x="6948264" y="4653136"/>
            <a:ext cx="648072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32 - Έλλειψη"/>
          <p:cNvSpPr/>
          <p:nvPr/>
        </p:nvSpPr>
        <p:spPr>
          <a:xfrm>
            <a:off x="7812360" y="5013176"/>
            <a:ext cx="648072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33 - Έλλειψη"/>
          <p:cNvSpPr/>
          <p:nvPr/>
        </p:nvSpPr>
        <p:spPr>
          <a:xfrm>
            <a:off x="2771800" y="2996952"/>
            <a:ext cx="648072" cy="432048"/>
          </a:xfrm>
          <a:prstGeom prst="ellipse">
            <a:avLst/>
          </a:prstGeom>
          <a:noFill/>
          <a:ln>
            <a:solidFill>
              <a:srgbClr val="39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34 - Έλλειψη"/>
          <p:cNvSpPr/>
          <p:nvPr/>
        </p:nvSpPr>
        <p:spPr>
          <a:xfrm>
            <a:off x="3491880" y="3429000"/>
            <a:ext cx="648072" cy="432048"/>
          </a:xfrm>
          <a:prstGeom prst="ellipse">
            <a:avLst/>
          </a:prstGeom>
          <a:noFill/>
          <a:ln>
            <a:solidFill>
              <a:srgbClr val="39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35 - Έλλειψη"/>
          <p:cNvSpPr/>
          <p:nvPr/>
        </p:nvSpPr>
        <p:spPr>
          <a:xfrm>
            <a:off x="4355976" y="3861048"/>
            <a:ext cx="648072" cy="432048"/>
          </a:xfrm>
          <a:prstGeom prst="ellipse">
            <a:avLst/>
          </a:prstGeom>
          <a:noFill/>
          <a:ln>
            <a:solidFill>
              <a:srgbClr val="39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36 - Έλλειψη"/>
          <p:cNvSpPr/>
          <p:nvPr/>
        </p:nvSpPr>
        <p:spPr>
          <a:xfrm>
            <a:off x="6084168" y="4653136"/>
            <a:ext cx="648072" cy="432048"/>
          </a:xfrm>
          <a:prstGeom prst="ellipse">
            <a:avLst/>
          </a:prstGeom>
          <a:noFill/>
          <a:ln>
            <a:solidFill>
              <a:srgbClr val="39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37 - Έλλειψη"/>
          <p:cNvSpPr/>
          <p:nvPr/>
        </p:nvSpPr>
        <p:spPr>
          <a:xfrm>
            <a:off x="6948264" y="5013176"/>
            <a:ext cx="648072" cy="432048"/>
          </a:xfrm>
          <a:prstGeom prst="ellipse">
            <a:avLst/>
          </a:prstGeom>
          <a:noFill/>
          <a:ln>
            <a:solidFill>
              <a:srgbClr val="39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38 - Έλλειψη"/>
          <p:cNvSpPr/>
          <p:nvPr/>
        </p:nvSpPr>
        <p:spPr>
          <a:xfrm>
            <a:off x="7812360" y="5445224"/>
            <a:ext cx="648072" cy="432048"/>
          </a:xfrm>
          <a:prstGeom prst="ellipse">
            <a:avLst/>
          </a:prstGeom>
          <a:noFill/>
          <a:ln>
            <a:solidFill>
              <a:srgbClr val="39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39 - Έλλειψη"/>
          <p:cNvSpPr/>
          <p:nvPr/>
        </p:nvSpPr>
        <p:spPr>
          <a:xfrm>
            <a:off x="2051720" y="2996952"/>
            <a:ext cx="648072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40 - Έλλειψη"/>
          <p:cNvSpPr/>
          <p:nvPr/>
        </p:nvSpPr>
        <p:spPr>
          <a:xfrm>
            <a:off x="2771800" y="3429000"/>
            <a:ext cx="648072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41 - Έλλειψη"/>
          <p:cNvSpPr/>
          <p:nvPr/>
        </p:nvSpPr>
        <p:spPr>
          <a:xfrm>
            <a:off x="3491880" y="3789040"/>
            <a:ext cx="648072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42 - Έλλειψη"/>
          <p:cNvSpPr/>
          <p:nvPr/>
        </p:nvSpPr>
        <p:spPr>
          <a:xfrm>
            <a:off x="4355976" y="4221088"/>
            <a:ext cx="648072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43 - Έλλειψη"/>
          <p:cNvSpPr/>
          <p:nvPr/>
        </p:nvSpPr>
        <p:spPr>
          <a:xfrm>
            <a:off x="5220072" y="4653136"/>
            <a:ext cx="648072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44 - Έλλειψη"/>
          <p:cNvSpPr/>
          <p:nvPr/>
        </p:nvSpPr>
        <p:spPr>
          <a:xfrm>
            <a:off x="6084168" y="5013176"/>
            <a:ext cx="648072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45 - Έλλειψη"/>
          <p:cNvSpPr/>
          <p:nvPr/>
        </p:nvSpPr>
        <p:spPr>
          <a:xfrm>
            <a:off x="6948264" y="5445224"/>
            <a:ext cx="648072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46 - Έλλειψη"/>
          <p:cNvSpPr/>
          <p:nvPr/>
        </p:nvSpPr>
        <p:spPr>
          <a:xfrm>
            <a:off x="7812360" y="5805264"/>
            <a:ext cx="648072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47 - Έλλειψη"/>
          <p:cNvSpPr/>
          <p:nvPr/>
        </p:nvSpPr>
        <p:spPr>
          <a:xfrm>
            <a:off x="1475656" y="2996952"/>
            <a:ext cx="648072" cy="432048"/>
          </a:xfrm>
          <a:prstGeom prst="ellipse">
            <a:avLst/>
          </a:prstGeom>
          <a:noFill/>
          <a:ln>
            <a:solidFill>
              <a:srgbClr val="F94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48 - Έλλειψη"/>
          <p:cNvSpPr/>
          <p:nvPr/>
        </p:nvSpPr>
        <p:spPr>
          <a:xfrm>
            <a:off x="2051720" y="3429000"/>
            <a:ext cx="648072" cy="432048"/>
          </a:xfrm>
          <a:prstGeom prst="ellipse">
            <a:avLst/>
          </a:prstGeom>
          <a:noFill/>
          <a:ln>
            <a:solidFill>
              <a:srgbClr val="F94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49 - Έλλειψη"/>
          <p:cNvSpPr/>
          <p:nvPr/>
        </p:nvSpPr>
        <p:spPr>
          <a:xfrm>
            <a:off x="2699792" y="3789040"/>
            <a:ext cx="648072" cy="432048"/>
          </a:xfrm>
          <a:prstGeom prst="ellipse">
            <a:avLst/>
          </a:prstGeom>
          <a:noFill/>
          <a:ln>
            <a:solidFill>
              <a:srgbClr val="F94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50 - Έλλειψη"/>
          <p:cNvSpPr/>
          <p:nvPr/>
        </p:nvSpPr>
        <p:spPr>
          <a:xfrm>
            <a:off x="3347864" y="4221088"/>
            <a:ext cx="864096" cy="432048"/>
          </a:xfrm>
          <a:prstGeom prst="ellipse">
            <a:avLst/>
          </a:prstGeom>
          <a:noFill/>
          <a:ln>
            <a:solidFill>
              <a:srgbClr val="F94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2" name="51 - Έλλειψη"/>
          <p:cNvSpPr/>
          <p:nvPr/>
        </p:nvSpPr>
        <p:spPr>
          <a:xfrm>
            <a:off x="5148064" y="5085184"/>
            <a:ext cx="864096" cy="432048"/>
          </a:xfrm>
          <a:prstGeom prst="ellipse">
            <a:avLst/>
          </a:prstGeom>
          <a:noFill/>
          <a:ln>
            <a:solidFill>
              <a:srgbClr val="F94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52 - Έλλειψη"/>
          <p:cNvSpPr/>
          <p:nvPr/>
        </p:nvSpPr>
        <p:spPr>
          <a:xfrm>
            <a:off x="6084168" y="5445224"/>
            <a:ext cx="648072" cy="432048"/>
          </a:xfrm>
          <a:prstGeom prst="ellipse">
            <a:avLst/>
          </a:prstGeom>
          <a:noFill/>
          <a:ln>
            <a:solidFill>
              <a:srgbClr val="F94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53 - Έλλειψη"/>
          <p:cNvSpPr/>
          <p:nvPr/>
        </p:nvSpPr>
        <p:spPr>
          <a:xfrm>
            <a:off x="7020272" y="5877272"/>
            <a:ext cx="648072" cy="432048"/>
          </a:xfrm>
          <a:prstGeom prst="ellipse">
            <a:avLst/>
          </a:prstGeom>
          <a:noFill/>
          <a:ln>
            <a:solidFill>
              <a:srgbClr val="F94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54 - Έλλειψη"/>
          <p:cNvSpPr/>
          <p:nvPr/>
        </p:nvSpPr>
        <p:spPr>
          <a:xfrm>
            <a:off x="7740352" y="6237312"/>
            <a:ext cx="648072" cy="432048"/>
          </a:xfrm>
          <a:prstGeom prst="ellipse">
            <a:avLst/>
          </a:prstGeom>
          <a:noFill/>
          <a:ln>
            <a:solidFill>
              <a:srgbClr val="F94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55 - Έλλειψη"/>
          <p:cNvSpPr/>
          <p:nvPr/>
        </p:nvSpPr>
        <p:spPr>
          <a:xfrm>
            <a:off x="1403648" y="3429000"/>
            <a:ext cx="648072" cy="432048"/>
          </a:xfrm>
          <a:prstGeom prst="ellipse">
            <a:avLst/>
          </a:prstGeom>
          <a:noFill/>
          <a:ln>
            <a:solidFill>
              <a:srgbClr val="B41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56 - Έλλειψη"/>
          <p:cNvSpPr/>
          <p:nvPr/>
        </p:nvSpPr>
        <p:spPr>
          <a:xfrm>
            <a:off x="2051720" y="3861048"/>
            <a:ext cx="648072" cy="432048"/>
          </a:xfrm>
          <a:prstGeom prst="ellipse">
            <a:avLst/>
          </a:prstGeom>
          <a:noFill/>
          <a:ln>
            <a:solidFill>
              <a:srgbClr val="B41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57 - Έλλειψη"/>
          <p:cNvSpPr/>
          <p:nvPr/>
        </p:nvSpPr>
        <p:spPr>
          <a:xfrm>
            <a:off x="2699792" y="4221088"/>
            <a:ext cx="648072" cy="432048"/>
          </a:xfrm>
          <a:prstGeom prst="ellipse">
            <a:avLst/>
          </a:prstGeom>
          <a:noFill/>
          <a:ln>
            <a:solidFill>
              <a:srgbClr val="B41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58 - Έλλειψη"/>
          <p:cNvSpPr/>
          <p:nvPr/>
        </p:nvSpPr>
        <p:spPr>
          <a:xfrm>
            <a:off x="3491880" y="4653136"/>
            <a:ext cx="648072" cy="432048"/>
          </a:xfrm>
          <a:prstGeom prst="ellipse">
            <a:avLst/>
          </a:prstGeom>
          <a:noFill/>
          <a:ln>
            <a:solidFill>
              <a:srgbClr val="B41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59 - Έλλειψη"/>
          <p:cNvSpPr/>
          <p:nvPr/>
        </p:nvSpPr>
        <p:spPr>
          <a:xfrm>
            <a:off x="4355976" y="5013176"/>
            <a:ext cx="648072" cy="432048"/>
          </a:xfrm>
          <a:prstGeom prst="ellipse">
            <a:avLst/>
          </a:prstGeom>
          <a:noFill/>
          <a:ln>
            <a:solidFill>
              <a:srgbClr val="B41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60 - Έλλειψη"/>
          <p:cNvSpPr/>
          <p:nvPr/>
        </p:nvSpPr>
        <p:spPr>
          <a:xfrm>
            <a:off x="5292080" y="5445224"/>
            <a:ext cx="648072" cy="432048"/>
          </a:xfrm>
          <a:prstGeom prst="ellipse">
            <a:avLst/>
          </a:prstGeom>
          <a:noFill/>
          <a:ln>
            <a:solidFill>
              <a:srgbClr val="B41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61 - Έλλειψη"/>
          <p:cNvSpPr/>
          <p:nvPr/>
        </p:nvSpPr>
        <p:spPr>
          <a:xfrm>
            <a:off x="6084168" y="5805264"/>
            <a:ext cx="648072" cy="432048"/>
          </a:xfrm>
          <a:prstGeom prst="ellipse">
            <a:avLst/>
          </a:prstGeom>
          <a:noFill/>
          <a:ln>
            <a:solidFill>
              <a:srgbClr val="B41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62 - Έλλειψη"/>
          <p:cNvSpPr/>
          <p:nvPr/>
        </p:nvSpPr>
        <p:spPr>
          <a:xfrm>
            <a:off x="6948264" y="6237312"/>
            <a:ext cx="648072" cy="432048"/>
          </a:xfrm>
          <a:prstGeom prst="ellipse">
            <a:avLst/>
          </a:prstGeom>
          <a:noFill/>
          <a:ln>
            <a:solidFill>
              <a:srgbClr val="B414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63 - Έλλειψη"/>
          <p:cNvSpPr/>
          <p:nvPr/>
        </p:nvSpPr>
        <p:spPr>
          <a:xfrm>
            <a:off x="1403648" y="3861048"/>
            <a:ext cx="648072" cy="432048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64 - Έλλειψη"/>
          <p:cNvSpPr/>
          <p:nvPr/>
        </p:nvSpPr>
        <p:spPr>
          <a:xfrm>
            <a:off x="2123728" y="4221088"/>
            <a:ext cx="648072" cy="432048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6" name="65 - Έλλειψη"/>
          <p:cNvSpPr/>
          <p:nvPr/>
        </p:nvSpPr>
        <p:spPr>
          <a:xfrm>
            <a:off x="2771800" y="4581128"/>
            <a:ext cx="648072" cy="432048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66 - Έλλειψη"/>
          <p:cNvSpPr/>
          <p:nvPr/>
        </p:nvSpPr>
        <p:spPr>
          <a:xfrm>
            <a:off x="4355976" y="5445224"/>
            <a:ext cx="648072" cy="432048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67 - Έλλειψη"/>
          <p:cNvSpPr/>
          <p:nvPr/>
        </p:nvSpPr>
        <p:spPr>
          <a:xfrm>
            <a:off x="5220072" y="5877272"/>
            <a:ext cx="648072" cy="432048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68 - Έλλειψη"/>
          <p:cNvSpPr/>
          <p:nvPr/>
        </p:nvSpPr>
        <p:spPr>
          <a:xfrm>
            <a:off x="6012160" y="6237312"/>
            <a:ext cx="648072" cy="432048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0" name="69 - Έλλειψη"/>
          <p:cNvSpPr/>
          <p:nvPr/>
        </p:nvSpPr>
        <p:spPr>
          <a:xfrm>
            <a:off x="1403648" y="4221088"/>
            <a:ext cx="648072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1" name="70 - Έλλειψη"/>
          <p:cNvSpPr/>
          <p:nvPr/>
        </p:nvSpPr>
        <p:spPr>
          <a:xfrm>
            <a:off x="2123728" y="4581128"/>
            <a:ext cx="648072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71 - Έλλειψη"/>
          <p:cNvSpPr/>
          <p:nvPr/>
        </p:nvSpPr>
        <p:spPr>
          <a:xfrm>
            <a:off x="2771800" y="5013176"/>
            <a:ext cx="648072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" name="72 - Έλλειψη"/>
          <p:cNvSpPr/>
          <p:nvPr/>
        </p:nvSpPr>
        <p:spPr>
          <a:xfrm>
            <a:off x="3563888" y="5445224"/>
            <a:ext cx="648072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4" name="73 - Έλλειψη"/>
          <p:cNvSpPr/>
          <p:nvPr/>
        </p:nvSpPr>
        <p:spPr>
          <a:xfrm>
            <a:off x="4355976" y="5877272"/>
            <a:ext cx="648072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5" name="74 - Έλλειψη"/>
          <p:cNvSpPr/>
          <p:nvPr/>
        </p:nvSpPr>
        <p:spPr>
          <a:xfrm>
            <a:off x="5220072" y="6237312"/>
            <a:ext cx="648072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6" name="75 - Έλλειψη"/>
          <p:cNvSpPr/>
          <p:nvPr/>
        </p:nvSpPr>
        <p:spPr>
          <a:xfrm>
            <a:off x="1331640" y="4653136"/>
            <a:ext cx="648072" cy="43204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7" name="76 - Έλλειψη"/>
          <p:cNvSpPr/>
          <p:nvPr/>
        </p:nvSpPr>
        <p:spPr>
          <a:xfrm>
            <a:off x="2051720" y="5013176"/>
            <a:ext cx="648072" cy="43204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8" name="77 - Έλλειψη"/>
          <p:cNvSpPr/>
          <p:nvPr/>
        </p:nvSpPr>
        <p:spPr>
          <a:xfrm>
            <a:off x="3419872" y="5877272"/>
            <a:ext cx="648072" cy="43204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9" name="78 - Έλλειψη"/>
          <p:cNvSpPr/>
          <p:nvPr/>
        </p:nvSpPr>
        <p:spPr>
          <a:xfrm>
            <a:off x="4283968" y="6237312"/>
            <a:ext cx="648072" cy="432048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0" name="79 - Έλλειψη"/>
          <p:cNvSpPr/>
          <p:nvPr/>
        </p:nvSpPr>
        <p:spPr>
          <a:xfrm>
            <a:off x="1403648" y="5085184"/>
            <a:ext cx="648072" cy="43204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1" name="80 - Έλλειψη"/>
          <p:cNvSpPr/>
          <p:nvPr/>
        </p:nvSpPr>
        <p:spPr>
          <a:xfrm>
            <a:off x="2123728" y="5445224"/>
            <a:ext cx="648072" cy="43204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81 - Έλλειψη"/>
          <p:cNvSpPr/>
          <p:nvPr/>
        </p:nvSpPr>
        <p:spPr>
          <a:xfrm>
            <a:off x="2843808" y="5805264"/>
            <a:ext cx="648072" cy="43204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82 - Έλλειψη"/>
          <p:cNvSpPr/>
          <p:nvPr/>
        </p:nvSpPr>
        <p:spPr>
          <a:xfrm>
            <a:off x="3491880" y="6237312"/>
            <a:ext cx="648072" cy="432048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83 - Έλλειψη"/>
          <p:cNvSpPr/>
          <p:nvPr/>
        </p:nvSpPr>
        <p:spPr>
          <a:xfrm>
            <a:off x="1403648" y="5445224"/>
            <a:ext cx="648072" cy="43204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5" name="84 - Έλλειψη"/>
          <p:cNvSpPr/>
          <p:nvPr/>
        </p:nvSpPr>
        <p:spPr>
          <a:xfrm>
            <a:off x="2771800" y="6237312"/>
            <a:ext cx="648072" cy="43204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6" name="85 - Έλλειψη"/>
          <p:cNvSpPr/>
          <p:nvPr/>
        </p:nvSpPr>
        <p:spPr>
          <a:xfrm>
            <a:off x="1331640" y="5877272"/>
            <a:ext cx="648072" cy="43204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7" name="86 - Έλλειψη"/>
          <p:cNvSpPr/>
          <p:nvPr/>
        </p:nvSpPr>
        <p:spPr>
          <a:xfrm>
            <a:off x="2051720" y="6237312"/>
            <a:ext cx="648072" cy="432048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90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Παραλλαγή </a:t>
            </a:r>
            <a:r>
              <a:rPr lang="el-GR" dirty="0" err="1" smtClean="0"/>
              <a:t>Πολλαπλασ</a:t>
            </a:r>
            <a:r>
              <a:rPr lang="el-GR" dirty="0" smtClean="0"/>
              <a:t>. </a:t>
            </a:r>
            <a:r>
              <a:rPr lang="el-GR" dirty="0" err="1" smtClean="0"/>
              <a:t>Μεθ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2 - Θέση περιεχομένου"/>
          <p:cNvSpPr txBox="1">
            <a:spLocks/>
          </p:cNvSpPr>
          <p:nvPr/>
        </p:nvSpPr>
        <p:spPr>
          <a:xfrm>
            <a:off x="1115616" y="1340768"/>
            <a:ext cx="7498080" cy="48006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80000"/>
              <a:buFont typeface="Wingdings 2"/>
              <a:buChar char=""/>
              <a:tabLst/>
              <a:defRPr/>
            </a:pPr>
            <a:r>
              <a:rPr lang="el-GR" sz="3200" b="1" u="dbl" dirty="0" smtClean="0"/>
              <a:t>Παράδειγμα</a:t>
            </a:r>
            <a:endParaRPr kumimoji="0" lang="el-GR" sz="3200" b="1" i="0" u="dbl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3000" contrast="54000"/>
          </a:blip>
          <a:srcRect/>
          <a:stretch>
            <a:fillRect/>
          </a:stretch>
        </p:blipFill>
        <p:spPr bwMode="auto">
          <a:xfrm>
            <a:off x="1149943" y="1772816"/>
            <a:ext cx="7670529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9000" contrast="16000"/>
          </a:blip>
          <a:srcRect/>
          <a:stretch>
            <a:fillRect/>
          </a:stretch>
        </p:blipFill>
        <p:spPr bwMode="auto">
          <a:xfrm>
            <a:off x="1187624" y="6021289"/>
            <a:ext cx="7486010" cy="51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Παραλλαγής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115616" y="1484784"/>
            <a:ext cx="7498080" cy="4464496"/>
          </a:xfrm>
        </p:spPr>
        <p:txBody>
          <a:bodyPr anchor="t">
            <a:normAutofit fontScale="85000" lnSpcReduction="10000"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l-GR" b="1" u="sng" dirty="0" smtClean="0"/>
              <a:t>Παραλλαγή </a:t>
            </a:r>
            <a:r>
              <a:rPr lang="el-GR" b="1" u="sng" dirty="0" err="1" smtClean="0"/>
              <a:t>Πολλαπλασ</a:t>
            </a:r>
            <a:r>
              <a:rPr lang="el-GR" b="1" u="sng" dirty="0" smtClean="0"/>
              <a:t>. Μεθόδου </a:t>
            </a:r>
            <a:endParaRPr lang="en-US" b="1" u="sng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sz="1800" b="1" u="sng" dirty="0" smtClean="0"/>
          </a:p>
          <a:p>
            <a:pPr marL="1609725" indent="-627063">
              <a:buClr>
                <a:schemeClr val="bg2">
                  <a:lumMod val="50000"/>
                </a:schemeClr>
              </a:buClr>
              <a:buFont typeface="Corbel" pitchFamily="34" charset="0"/>
              <a:buChar char="*"/>
            </a:pPr>
            <a:r>
              <a:rPr lang="el-GR" dirty="0" smtClean="0"/>
              <a:t>Δεν υποθέτουμε ότι ο πίνακας Α</a:t>
            </a:r>
            <a:r>
              <a:rPr lang="en-US" baseline="-25000" dirty="0" smtClean="0"/>
              <a:t>k</a:t>
            </a:r>
            <a:r>
              <a:rPr lang="en-US" dirty="0" smtClean="0"/>
              <a:t> </a:t>
            </a:r>
            <a:r>
              <a:rPr lang="el-GR" dirty="0" smtClean="0"/>
              <a:t>είναι κανονικός.</a:t>
            </a:r>
          </a:p>
          <a:p>
            <a:pPr marL="1609725" indent="-627063">
              <a:buClr>
                <a:schemeClr val="bg2">
                  <a:lumMod val="50000"/>
                </a:schemeClr>
              </a:buClr>
              <a:buFont typeface="Corbel" pitchFamily="34" charset="0"/>
              <a:buChar char="*"/>
            </a:pPr>
            <a:r>
              <a:rPr lang="el-GR" dirty="0" smtClean="0"/>
              <a:t>Ο </a:t>
            </a:r>
            <a:r>
              <a:rPr lang="en-US" dirty="0" smtClean="0"/>
              <a:t>L(</a:t>
            </a:r>
            <a:r>
              <a:rPr lang="el-GR" dirty="0" smtClean="0"/>
              <a:t>λ</a:t>
            </a:r>
            <a:r>
              <a:rPr lang="en-US" dirty="0" smtClean="0"/>
              <a:t>)</a:t>
            </a:r>
            <a:r>
              <a:rPr lang="el-GR" dirty="0" smtClean="0"/>
              <a:t> είναι ισχυρή </a:t>
            </a:r>
            <a:r>
              <a:rPr lang="el-GR" dirty="0" err="1" smtClean="0"/>
              <a:t>γραμμικοποίηση</a:t>
            </a:r>
            <a:r>
              <a:rPr lang="el-GR" dirty="0" smtClean="0"/>
              <a:t> του πίνακα </a:t>
            </a:r>
            <a:r>
              <a:rPr lang="en-US" dirty="0" smtClean="0"/>
              <a:t>P(</a:t>
            </a:r>
            <a:r>
              <a:rPr lang="el-GR" dirty="0" smtClean="0"/>
              <a:t>λ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pPr marL="1609725" indent="-627063">
              <a:buClr>
                <a:schemeClr val="bg2">
                  <a:lumMod val="50000"/>
                </a:schemeClr>
              </a:buClr>
              <a:buFont typeface="Corbel" pitchFamily="34" charset="0"/>
              <a:buChar char="*"/>
            </a:pPr>
            <a:r>
              <a:rPr lang="el-GR" dirty="0" smtClean="0"/>
              <a:t>Ο </a:t>
            </a:r>
            <a:r>
              <a:rPr lang="en-US" dirty="0" smtClean="0"/>
              <a:t>L(</a:t>
            </a:r>
            <a:r>
              <a:rPr lang="el-GR" dirty="0" smtClean="0"/>
              <a:t>λ</a:t>
            </a:r>
            <a:r>
              <a:rPr lang="en-US" dirty="0" smtClean="0"/>
              <a:t>)</a:t>
            </a:r>
            <a:r>
              <a:rPr lang="el-GR" dirty="0" smtClean="0"/>
              <a:t> έχει τους ίδιους πεπερασμένους και άπειρους στοιχειώδεις διαιρέτες με τον πίνακα </a:t>
            </a:r>
            <a:r>
              <a:rPr lang="en-US" dirty="0" smtClean="0"/>
              <a:t>P(</a:t>
            </a:r>
            <a:r>
              <a:rPr lang="el-GR" dirty="0" smtClean="0"/>
              <a:t>λ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pPr marL="1609725" indent="-627063">
              <a:buClr>
                <a:schemeClr val="bg2">
                  <a:lumMod val="50000"/>
                </a:schemeClr>
              </a:buClr>
              <a:buFont typeface="Corbel" pitchFamily="34" charset="0"/>
              <a:buChar char="*"/>
            </a:pPr>
            <a:r>
              <a:rPr lang="el-GR" dirty="0" smtClean="0"/>
              <a:t>Διατηρεί τη συμμετρία του </a:t>
            </a:r>
            <a:r>
              <a:rPr lang="el-GR" dirty="0" err="1" smtClean="0"/>
              <a:t>πολυωνυμικού</a:t>
            </a:r>
            <a:r>
              <a:rPr lang="el-GR" dirty="0" smtClean="0"/>
              <a:t> πίνακα </a:t>
            </a:r>
            <a:r>
              <a:rPr lang="en-US" dirty="0" smtClean="0"/>
              <a:t>P(</a:t>
            </a:r>
            <a:r>
              <a:rPr lang="el-GR" dirty="0" smtClean="0"/>
              <a:t>λ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Επίλογος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043608" y="1412776"/>
            <a:ext cx="7776864" cy="4331568"/>
          </a:xfrm>
        </p:spPr>
        <p:txBody>
          <a:bodyPr anchor="t">
            <a:normAutofit lnSpcReduction="10000"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l-GR" dirty="0" err="1" smtClean="0"/>
              <a:t>Γραμμικοποίηση</a:t>
            </a:r>
            <a:r>
              <a:rPr lang="el-GR" dirty="0" smtClean="0"/>
              <a:t> </a:t>
            </a:r>
            <a:r>
              <a:rPr lang="el-GR" dirty="0" err="1" smtClean="0"/>
              <a:t>πολυωνυμικών</a:t>
            </a:r>
            <a:r>
              <a:rPr lang="el-GR" dirty="0" smtClean="0"/>
              <a:t> πινάκων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l-GR" dirty="0" smtClean="0"/>
              <a:t>Συνοδεύουσες Μορφές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l-GR" dirty="0" smtClean="0"/>
              <a:t> Νέες μέθοδοι </a:t>
            </a:r>
            <a:r>
              <a:rPr lang="el-GR" dirty="0" err="1" smtClean="0"/>
              <a:t>γραμμικοποίησης</a:t>
            </a:r>
            <a:endParaRPr lang="el-GR" dirty="0" smtClean="0"/>
          </a:p>
          <a:p>
            <a:pPr marL="2066925" indent="-546100">
              <a:buClr>
                <a:schemeClr val="bg2">
                  <a:lumMod val="50000"/>
                </a:schemeClr>
              </a:buClr>
              <a:buFont typeface="Corbel" pitchFamily="34" charset="0"/>
              <a:buChar char="*"/>
            </a:pPr>
            <a:r>
              <a:rPr lang="el-GR" dirty="0" smtClean="0"/>
              <a:t>Προσθετική Μέθοδος</a:t>
            </a:r>
          </a:p>
          <a:p>
            <a:pPr marL="2066925" indent="-546100">
              <a:buClr>
                <a:schemeClr val="bg2">
                  <a:lumMod val="50000"/>
                </a:schemeClr>
              </a:buClr>
              <a:buFont typeface="Corbel" pitchFamily="34" charset="0"/>
              <a:buChar char="*"/>
            </a:pPr>
            <a:r>
              <a:rPr lang="el-GR" dirty="0" smtClean="0"/>
              <a:t>Μέθοδος Μεταθέσεων</a:t>
            </a:r>
          </a:p>
          <a:p>
            <a:pPr marL="2066925" indent="-546100">
              <a:buClr>
                <a:schemeClr val="bg2">
                  <a:lumMod val="50000"/>
                </a:schemeClr>
              </a:buClr>
              <a:buFont typeface="Corbel" pitchFamily="34" charset="0"/>
              <a:buChar char="*"/>
            </a:pPr>
            <a:r>
              <a:rPr lang="el-GR" dirty="0" smtClean="0"/>
              <a:t>Πολλαπλασιαστική Μέθοδος</a:t>
            </a:r>
          </a:p>
          <a:p>
            <a:pPr marL="2066925" indent="-546100">
              <a:buClr>
                <a:schemeClr val="bg2">
                  <a:lumMod val="50000"/>
                </a:schemeClr>
              </a:buClr>
              <a:buFont typeface="Corbel" pitchFamily="34" charset="0"/>
              <a:buChar char="*"/>
            </a:pPr>
            <a:r>
              <a:rPr lang="el-GR" dirty="0" smtClean="0"/>
              <a:t>Παραλλαγή </a:t>
            </a:r>
            <a:r>
              <a:rPr lang="el-GR" dirty="0" err="1" smtClean="0"/>
              <a:t>Πολλαπλασιαστ.Μ</a:t>
            </a:r>
            <a:r>
              <a:rPr lang="el-GR" dirty="0" smtClean="0"/>
              <a:t>.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endParaRPr lang="el-GR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Περαιτέρω έρευνα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>
          <a:xfrm>
            <a:off x="1259632" y="1412776"/>
            <a:ext cx="7498080" cy="4968552"/>
          </a:xfrm>
        </p:spPr>
        <p:txBody>
          <a:bodyPr anchor="t">
            <a:normAutofit lnSpcReduction="10000"/>
          </a:bodyPr>
          <a:lstStyle/>
          <a:p>
            <a:pPr marL="531813" indent="-449263">
              <a:buClr>
                <a:schemeClr val="bg2">
                  <a:lumMod val="50000"/>
                </a:schemeClr>
              </a:buClr>
              <a:buFont typeface="Wingdings" pitchFamily="2" charset="2"/>
              <a:buChar char="v"/>
            </a:pPr>
            <a:r>
              <a:rPr lang="el-GR" b="1" u="sng" dirty="0" smtClean="0"/>
              <a:t>Έρευνα: </a:t>
            </a:r>
            <a:endParaRPr lang="el-GR" sz="1800" b="1" u="sng" dirty="0" smtClean="0"/>
          </a:p>
          <a:p>
            <a:pPr marL="1433513" indent="-709613">
              <a:buClr>
                <a:schemeClr val="bg2">
                  <a:lumMod val="50000"/>
                </a:schemeClr>
              </a:buClr>
              <a:buFont typeface="Corbel" pitchFamily="34" charset="0"/>
              <a:buChar char="*"/>
            </a:pPr>
            <a:r>
              <a:rPr lang="en-US" dirty="0" smtClean="0"/>
              <a:t>P</a:t>
            </a:r>
            <a:r>
              <a:rPr lang="el-GR" dirty="0" smtClean="0"/>
              <a:t>(λ) ιδιάζων</a:t>
            </a:r>
          </a:p>
          <a:p>
            <a:pPr marL="1433513" indent="-709613">
              <a:buClr>
                <a:schemeClr val="bg2">
                  <a:lumMod val="50000"/>
                </a:schemeClr>
              </a:buClr>
              <a:buFont typeface="Corbel" pitchFamily="34" charset="0"/>
              <a:buChar char="*"/>
            </a:pPr>
            <a:r>
              <a:rPr lang="en-US" dirty="0" smtClean="0"/>
              <a:t>P</a:t>
            </a:r>
            <a:r>
              <a:rPr lang="el-GR" dirty="0" smtClean="0"/>
              <a:t>(λ) μη - τετράγωνος πίνακας</a:t>
            </a:r>
          </a:p>
          <a:p>
            <a:pPr marL="1433513" indent="-709613">
              <a:buClr>
                <a:schemeClr val="bg2">
                  <a:lumMod val="50000"/>
                </a:schemeClr>
              </a:buClr>
              <a:buFont typeface="Corbel" pitchFamily="34" charset="0"/>
              <a:buChar char="*"/>
            </a:pPr>
            <a:r>
              <a:rPr lang="el-GR" dirty="0" err="1" smtClean="0"/>
              <a:t>Γραμμικοποίηση</a:t>
            </a:r>
            <a:r>
              <a:rPr lang="el-GR" dirty="0" smtClean="0"/>
              <a:t> πάνω σε διαφορετική </a:t>
            </a:r>
            <a:r>
              <a:rPr lang="el-GR" dirty="0" err="1" smtClean="0"/>
              <a:t>πολυωνυμική</a:t>
            </a:r>
            <a:r>
              <a:rPr lang="el-GR" dirty="0" smtClean="0"/>
              <a:t> βάση:</a:t>
            </a:r>
          </a:p>
          <a:p>
            <a:pPr marL="1979613" indent="-5461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l-GR" dirty="0" smtClean="0"/>
              <a:t>Πολυώνυμα </a:t>
            </a:r>
            <a:r>
              <a:rPr lang="en-US" dirty="0" smtClean="0">
                <a:latin typeface="Calibri" pitchFamily="34" charset="0"/>
              </a:rPr>
              <a:t>Bernstein</a:t>
            </a:r>
            <a:endParaRPr lang="el-GR" dirty="0" smtClean="0">
              <a:latin typeface="Calibri" pitchFamily="34" charset="0"/>
            </a:endParaRPr>
          </a:p>
          <a:p>
            <a:pPr marL="1979613" indent="-5461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l-GR" dirty="0" smtClean="0"/>
              <a:t>Πολυώνυμα </a:t>
            </a:r>
            <a:r>
              <a:rPr lang="en-US" dirty="0" smtClean="0">
                <a:latin typeface="Calibri" pitchFamily="34" charset="0"/>
              </a:rPr>
              <a:t>Lagrange</a:t>
            </a:r>
            <a:endParaRPr lang="el-GR" dirty="0" smtClean="0">
              <a:latin typeface="Calibri" pitchFamily="34" charset="0"/>
            </a:endParaRPr>
          </a:p>
          <a:p>
            <a:pPr marL="1433513" indent="-709613">
              <a:buClr>
                <a:schemeClr val="bg2">
                  <a:lumMod val="50000"/>
                </a:schemeClr>
              </a:buClr>
              <a:buFont typeface="Corbel" pitchFamily="34" charset="0"/>
              <a:buChar char="*"/>
            </a:pPr>
            <a:r>
              <a:rPr lang="el-GR" dirty="0" smtClean="0"/>
              <a:t>Εύρεση </a:t>
            </a:r>
            <a:r>
              <a:rPr lang="el-GR" dirty="0" err="1" smtClean="0"/>
              <a:t>γραμμικοποίησης</a:t>
            </a:r>
            <a:r>
              <a:rPr lang="el-GR" dirty="0" smtClean="0"/>
              <a:t> για </a:t>
            </a:r>
            <a:r>
              <a:rPr lang="el-GR" dirty="0" err="1" smtClean="0"/>
              <a:t>πολυωνυμικό</a:t>
            </a:r>
            <a:r>
              <a:rPr lang="el-GR" dirty="0" smtClean="0"/>
              <a:t> πίνακα δυο μεταβλητών </a:t>
            </a:r>
            <a:r>
              <a:rPr lang="en-US" dirty="0" smtClean="0"/>
              <a:t>P(</a:t>
            </a:r>
            <a:r>
              <a:rPr lang="el-GR" dirty="0" err="1" smtClean="0"/>
              <a:t>λ,μ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aphicFrame>
        <p:nvGraphicFramePr>
          <p:cNvPr id="12" name="11 - Αντικείμενο"/>
          <p:cNvGraphicFramePr>
            <a:graphicFrameLocks noChangeAspect="1"/>
          </p:cNvGraphicFramePr>
          <p:nvPr/>
        </p:nvGraphicFramePr>
        <p:xfrm>
          <a:off x="1313638" y="4581128"/>
          <a:ext cx="7578842" cy="1944216"/>
        </p:xfrm>
        <a:graphic>
          <a:graphicData uri="http://schemas.openxmlformats.org/presentationml/2006/ole">
            <p:oleObj spid="_x0000_s122882" name="Equation" r:id="rId4" imgW="5346360" imgH="1371600" progId="Equation.DSMT4">
              <p:embed/>
            </p:oleObj>
          </a:graphicData>
        </a:graphic>
      </p:graphicFrame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1511300" y="4869160"/>
          <a:ext cx="6932613" cy="1978025"/>
        </p:xfrm>
        <a:graphic>
          <a:graphicData uri="http://schemas.openxmlformats.org/presentationml/2006/ole">
            <p:oleObj spid="_x0000_s122883" name="Equation" r:id="rId5" imgW="4889160" imgH="1396800" progId="Equation.DSMT4">
              <p:embed/>
            </p:oleObj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Ορθογώνιο τρίγωνο"/>
          <p:cNvSpPr/>
          <p:nvPr/>
        </p:nvSpPr>
        <p:spPr>
          <a:xfrm rot="16200000">
            <a:off x="6107917" y="3821909"/>
            <a:ext cx="3071834" cy="3000396"/>
          </a:xfrm>
          <a:prstGeom prst="rtTriangl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Ορθογώνιο τρίγωνο"/>
          <p:cNvSpPr/>
          <p:nvPr/>
        </p:nvSpPr>
        <p:spPr>
          <a:xfrm rot="5400000">
            <a:off x="-71442" y="71442"/>
            <a:ext cx="3000372" cy="2857488"/>
          </a:xfrm>
          <a:prstGeom prst="rtTriangle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8000336">
            <a:off x="-485021" y="1118559"/>
            <a:ext cx="4401189" cy="1350356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100000"/>
          </a:blip>
          <a:srcRect t="17209" b="52791"/>
          <a:stretch>
            <a:fillRect/>
          </a:stretch>
        </p:blipFill>
        <p:spPr bwMode="auto">
          <a:xfrm rot="18924057">
            <a:off x="5046668" y="4324306"/>
            <a:ext cx="4572921" cy="1334799"/>
          </a:xfrm>
          <a:prstGeom prst="rect">
            <a:avLst/>
          </a:prstGeom>
          <a:noFill/>
        </p:spPr>
      </p:pic>
      <p:sp>
        <p:nvSpPr>
          <p:cNvPr id="15" name="14 - Ορθογώνιο"/>
          <p:cNvSpPr/>
          <p:nvPr/>
        </p:nvSpPr>
        <p:spPr>
          <a:xfrm>
            <a:off x="1619672" y="2348880"/>
            <a:ext cx="550072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000" b="1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Ευχαριστώ πολύ </a:t>
            </a:r>
          </a:p>
          <a:p>
            <a:pPr algn="ctr"/>
            <a:r>
              <a:rPr lang="el-GR" sz="6000" b="1" dirty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γ</a:t>
            </a:r>
            <a:r>
              <a:rPr lang="el-GR" sz="6000" b="1" dirty="0" smtClean="0">
                <a:ln w="127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ια την προσοχή σας</a:t>
            </a:r>
            <a:endParaRPr lang="el-GR" sz="6000" b="1" dirty="0">
              <a:ln w="127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- Ευθεία γραμμή σύνδεσης"/>
          <p:cNvCxnSpPr/>
          <p:nvPr/>
        </p:nvCxnSpPr>
        <p:spPr>
          <a:xfrm>
            <a:off x="1428728" y="1214422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099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46" y="1190621"/>
            <a:ext cx="3619501" cy="1143008"/>
          </a:xfrm>
          <a:prstGeom prst="rect">
            <a:avLst/>
          </a:prstGeom>
          <a:noFill/>
        </p:spPr>
      </p:pic>
      <p:pic>
        <p:nvPicPr>
          <p:cNvPr id="8" name="Picture 3" descr="C:\Documents and Settings\Κατερίνα\Επιφάνεια εργασίας\swirl-floral-border-vector-80527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lum bright="-100000" contrast="-40000"/>
          </a:blip>
          <a:srcRect t="17209" b="52791"/>
          <a:stretch>
            <a:fillRect/>
          </a:stretch>
        </p:blipFill>
        <p:spPr bwMode="auto">
          <a:xfrm rot="5400000">
            <a:off x="-1238278" y="4476769"/>
            <a:ext cx="3619501" cy="1143008"/>
          </a:xfrm>
          <a:prstGeom prst="rect">
            <a:avLst/>
          </a:prstGeom>
          <a:noFill/>
        </p:spPr>
      </p:pic>
      <p:sp>
        <p:nvSpPr>
          <p:cNvPr id="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Βασικοί  Ορισμοί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el-GR" sz="2800" b="1" dirty="0" smtClean="0"/>
              <a:t>Στοιχειώδεις διαιρέτες στο ∞ </a:t>
            </a:r>
            <a:r>
              <a:rPr lang="el-GR" sz="2800" dirty="0" smtClean="0"/>
              <a:t>(</a:t>
            </a:r>
            <a:r>
              <a:rPr lang="en-US" sz="2800" i="1" dirty="0" smtClean="0">
                <a:latin typeface="Calibri" pitchFamily="34" charset="0"/>
              </a:rPr>
              <a:t>infinite elementary divisors</a:t>
            </a:r>
            <a:r>
              <a:rPr lang="el-GR" sz="2800" dirty="0" smtClean="0"/>
              <a:t>)</a:t>
            </a:r>
            <a:endParaRPr lang="en-US" sz="2800" dirty="0" smtClean="0"/>
          </a:p>
          <a:p>
            <a:pPr>
              <a:buClr>
                <a:schemeClr val="bg2">
                  <a:lumMod val="50000"/>
                </a:schemeClr>
              </a:buClr>
              <a:buNone/>
            </a:pPr>
            <a:r>
              <a:rPr lang="en-US" sz="2800" dirty="0" smtClean="0"/>
              <a:t>  </a:t>
            </a:r>
            <a:r>
              <a:rPr lang="el-GR" sz="2800" dirty="0" smtClean="0"/>
              <a:t>Στοιχειώδεις διαιρέτες στο άπειρο του </a:t>
            </a:r>
            <a:r>
              <a:rPr lang="el-GR" sz="2800" dirty="0" err="1" smtClean="0"/>
              <a:t>πολυωνυμικού</a:t>
            </a:r>
            <a:r>
              <a:rPr lang="el-GR" sz="2800" dirty="0" smtClean="0"/>
              <a:t> πίνακα </a:t>
            </a:r>
            <a:r>
              <a:rPr lang="en-US" sz="2800" dirty="0" smtClean="0">
                <a:latin typeface="Cambria Math"/>
                <a:ea typeface="Cambria Math"/>
              </a:rPr>
              <a:t>P(</a:t>
            </a:r>
            <a:r>
              <a:rPr lang="el-GR" sz="2800" dirty="0" smtClean="0">
                <a:latin typeface="Cambria Math"/>
                <a:ea typeface="Cambria Math"/>
              </a:rPr>
              <a:t>λ</a:t>
            </a:r>
            <a:r>
              <a:rPr lang="en-US" sz="2800" dirty="0" smtClean="0">
                <a:latin typeface="Cambria Math"/>
                <a:ea typeface="Cambria Math"/>
              </a:rPr>
              <a:t>)</a:t>
            </a:r>
            <a:r>
              <a:rPr lang="el-GR" sz="2800" dirty="0" smtClean="0">
                <a:latin typeface="Cambria Math"/>
                <a:ea typeface="Cambria Math"/>
              </a:rPr>
              <a:t> ορίζονται να είναι οι πεπερασμένοι στοιχειώδεις διαιρέτες του δυϊκού </a:t>
            </a:r>
            <a:r>
              <a:rPr lang="el-GR" sz="2800" dirty="0" err="1" smtClean="0">
                <a:latin typeface="Cambria Math"/>
                <a:ea typeface="Cambria Math"/>
              </a:rPr>
              <a:t>πολυωνυμικού</a:t>
            </a:r>
            <a:r>
              <a:rPr lang="el-GR" sz="2800" dirty="0" smtClean="0">
                <a:latin typeface="Cambria Math"/>
                <a:ea typeface="Cambria Math"/>
              </a:rPr>
              <a:t> πίνακα</a:t>
            </a:r>
            <a:r>
              <a:rPr lang="en-US" sz="2800" dirty="0" smtClean="0">
                <a:latin typeface="Cambria Math"/>
                <a:ea typeface="Cambria Math"/>
              </a:rPr>
              <a:t>,</a:t>
            </a:r>
            <a:r>
              <a:rPr lang="el-GR" sz="2800" dirty="0" smtClean="0">
                <a:latin typeface="Cambria Math"/>
                <a:ea typeface="Cambria Math"/>
              </a:rPr>
              <a:t> </a:t>
            </a:r>
            <a:r>
              <a:rPr lang="en-US" sz="2800" dirty="0" err="1" smtClean="0">
                <a:latin typeface="Cambria Math"/>
                <a:ea typeface="Cambria Math"/>
              </a:rPr>
              <a:t>revP</a:t>
            </a:r>
            <a:r>
              <a:rPr lang="en-US" sz="2800" dirty="0" smtClean="0">
                <a:latin typeface="Cambria Math"/>
                <a:ea typeface="Cambria Math"/>
              </a:rPr>
              <a:t>(</a:t>
            </a:r>
            <a:r>
              <a:rPr lang="el-GR" sz="2800" dirty="0" smtClean="0">
                <a:latin typeface="Cambria Math"/>
                <a:ea typeface="Cambria Math"/>
              </a:rPr>
              <a:t>λ</a:t>
            </a:r>
            <a:r>
              <a:rPr lang="en-US" sz="2800" dirty="0" smtClean="0">
                <a:latin typeface="Cambria Math"/>
                <a:ea typeface="Cambria Math"/>
              </a:rPr>
              <a:t>), </a:t>
            </a:r>
            <a:r>
              <a:rPr lang="el-GR" sz="2800" dirty="0" smtClean="0">
                <a:latin typeface="Cambria Math"/>
                <a:ea typeface="Cambria Math"/>
              </a:rPr>
              <a:t>στο λ=0.</a:t>
            </a:r>
            <a:endParaRPr lang="en-US" sz="2800" dirty="0" smtClean="0">
              <a:latin typeface="Cambria Math"/>
              <a:ea typeface="Cambria Math"/>
            </a:endParaRP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el-GR" sz="2800" dirty="0" smtClean="0">
              <a:latin typeface="Cambria Math"/>
              <a:ea typeface="Cambria Math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l-GR" sz="2800" b="1" u="dbl" dirty="0" smtClean="0"/>
              <a:t>Σημείωση:</a:t>
            </a:r>
            <a:r>
              <a:rPr lang="el-GR" sz="2800" b="1" dirty="0" smtClean="0"/>
              <a:t> </a:t>
            </a:r>
            <a:r>
              <a:rPr lang="el-GR" sz="2800" dirty="0" smtClean="0"/>
              <a:t>Ο </a:t>
            </a:r>
            <a:r>
              <a:rPr lang="el-GR" sz="2800" dirty="0" err="1" smtClean="0"/>
              <a:t>πολυωνυμικός</a:t>
            </a:r>
            <a:r>
              <a:rPr lang="el-GR" sz="2800" dirty="0" smtClean="0"/>
              <a:t> πίνακας </a:t>
            </a:r>
            <a:r>
              <a:rPr lang="en-US" sz="2800" dirty="0" smtClean="0">
                <a:latin typeface="Cambria Math"/>
                <a:ea typeface="Cambria Math"/>
              </a:rPr>
              <a:t>P(</a:t>
            </a:r>
            <a:r>
              <a:rPr lang="el-GR" sz="2800" dirty="0" smtClean="0">
                <a:latin typeface="Cambria Math"/>
                <a:ea typeface="Cambria Math"/>
              </a:rPr>
              <a:t>λ</a:t>
            </a:r>
            <a:r>
              <a:rPr lang="en-US" sz="2800" dirty="0" smtClean="0">
                <a:latin typeface="Cambria Math"/>
                <a:ea typeface="Cambria Math"/>
              </a:rPr>
              <a:t>)</a:t>
            </a:r>
            <a:r>
              <a:rPr lang="el-GR" sz="2800" dirty="0" smtClean="0">
                <a:latin typeface="Cambria Math"/>
                <a:ea typeface="Cambria Math"/>
              </a:rPr>
              <a:t> δεν έχει στοιχειώδεις διαιρέτες στο άπειρο αν και μόνον αν </a:t>
            </a:r>
            <a:r>
              <a:rPr lang="en-US" sz="2800" dirty="0" smtClean="0">
                <a:latin typeface="Cambria Math"/>
                <a:ea typeface="Cambria Math"/>
              </a:rPr>
              <a:t>rank(</a:t>
            </a:r>
            <a:r>
              <a:rPr lang="en-US" sz="2800" dirty="0" err="1" smtClean="0">
                <a:latin typeface="Cambria Math"/>
                <a:ea typeface="Cambria Math"/>
              </a:rPr>
              <a:t>A</a:t>
            </a:r>
            <a:r>
              <a:rPr lang="en-US" sz="2800" baseline="-25000" dirty="0" err="1" smtClean="0">
                <a:latin typeface="Cambria Math"/>
                <a:ea typeface="Cambria Math"/>
              </a:rPr>
              <a:t>k</a:t>
            </a:r>
            <a:r>
              <a:rPr lang="en-US" sz="2800" dirty="0" smtClean="0">
                <a:latin typeface="Cambria Math"/>
                <a:ea typeface="Cambria Math"/>
              </a:rPr>
              <a:t>)=n</a:t>
            </a:r>
            <a:endParaRPr lang="el-GR" sz="2800" dirty="0" smtClean="0"/>
          </a:p>
        </p:txBody>
      </p:sp>
      <p:sp>
        <p:nvSpPr>
          <p:cNvPr id="11" name="10 - Ορθογώνιο"/>
          <p:cNvSpPr/>
          <p:nvPr/>
        </p:nvSpPr>
        <p:spPr>
          <a:xfrm>
            <a:off x="1000100" y="0"/>
            <a:ext cx="8143900" cy="68580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2392</TotalTime>
  <Words>1759</Words>
  <Application>Microsoft Office PowerPoint</Application>
  <PresentationFormat>Προβολή στην οθόνη (4:3)</PresentationFormat>
  <Paragraphs>320</Paragraphs>
  <Slides>90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90</vt:i4>
      </vt:variant>
    </vt:vector>
  </HeadingPairs>
  <TitlesOfParts>
    <vt:vector size="93" baseType="lpstr">
      <vt:lpstr>Ηλιοστάσιο</vt:lpstr>
      <vt:lpstr>Equation</vt:lpstr>
      <vt:lpstr>MathType 5.0 Equation</vt:lpstr>
      <vt:lpstr>Τεχνικές Γραμμικοποίησης Πολυωνυμικών Πινάκων</vt:lpstr>
      <vt:lpstr>Σύνοψη Εργασίας</vt:lpstr>
      <vt:lpstr>    Βασικοί  Ορισμοί</vt:lpstr>
      <vt:lpstr>Βασικοί   Ορισμοί</vt:lpstr>
      <vt:lpstr>Βασικοί   Ορισμοί</vt:lpstr>
      <vt:lpstr>Βασικοί  Ορισμοί</vt:lpstr>
      <vt:lpstr>Βασικοί   Ορισμοί</vt:lpstr>
      <vt:lpstr>Βασικοί   Ορισμοί</vt:lpstr>
      <vt:lpstr>Βασικοί  Ορισμοί</vt:lpstr>
      <vt:lpstr>Βασικοί  Ορισμοί</vt:lpstr>
      <vt:lpstr>Βασικοί  Ορισμοί</vt:lpstr>
      <vt:lpstr>Βασικό  Θεώρημα</vt:lpstr>
      <vt:lpstr>    Συνοδεύουσες  Μορφές</vt:lpstr>
      <vt:lpstr>Συνοδεύουσες  Μορφές</vt:lpstr>
      <vt:lpstr>Συνοδεύουσες  Μορφές</vt:lpstr>
      <vt:lpstr>Συνοδεύουσες  Μορφές</vt:lpstr>
      <vt:lpstr>Συνοδεύουσες  Μορφές</vt:lpstr>
      <vt:lpstr>Συνοδεύουσες  Μορφές</vt:lpstr>
      <vt:lpstr>      Προσθετική  Μέθοδος</vt:lpstr>
      <vt:lpstr>Προσθετική  Μέθοδος</vt:lpstr>
      <vt:lpstr>Προσθετική  Μέθοδος</vt:lpstr>
      <vt:lpstr>Προσθετική Μέθοδος</vt:lpstr>
      <vt:lpstr>Προσθετική Μέθοδος</vt:lpstr>
      <vt:lpstr>Προσθετική Μέθοδος</vt:lpstr>
      <vt:lpstr>Προσθετική  Μέθοδος</vt:lpstr>
      <vt:lpstr>Προσθετική Μέθοδος</vt:lpstr>
      <vt:lpstr>Προσθετική Μέθοδος</vt:lpstr>
      <vt:lpstr>Προσθετική Μέθοδος</vt:lpstr>
      <vt:lpstr>Προσθετική  Μέθοδος</vt:lpstr>
      <vt:lpstr>Προσθετική Μέθοδος</vt:lpstr>
      <vt:lpstr>Προσθετική Μέθοδος</vt:lpstr>
      <vt:lpstr>Προσθετική  Μέθοδος</vt:lpstr>
      <vt:lpstr>Προσθετική  Μέθοδος</vt:lpstr>
      <vt:lpstr>Αλγόριθμος Εύρεσης Γραμμικοποίησης</vt:lpstr>
      <vt:lpstr>Παράδειγμα (Προσθετ. Μεθοδ.)</vt:lpstr>
      <vt:lpstr>Παράδειγμα (Προσθετ.Μεθοδ.)</vt:lpstr>
      <vt:lpstr>Παράδειγμα (Προσθετ.Μεθοδ.)</vt:lpstr>
      <vt:lpstr>Παράδειγμα (Προσθετ.Μεθοδ.)</vt:lpstr>
      <vt:lpstr>Παράδειγμα (Προσθετ.Μεθοδ.)</vt:lpstr>
      <vt:lpstr>    Μέθοδος  Μεταθέσεων</vt:lpstr>
      <vt:lpstr>Μέθοδος Μεταθέσεων</vt:lpstr>
      <vt:lpstr>Μέθοδος Μεταθέσεων</vt:lpstr>
      <vt:lpstr>Μέθοδος Μεταθέσεων</vt:lpstr>
      <vt:lpstr>Μέθοδος Μεταθέσεων</vt:lpstr>
      <vt:lpstr>   Παράδειγμα (Μέθοδος Μεταθέσεων)</vt:lpstr>
      <vt:lpstr>   Παράδειγμα (Μέθοδος Μεταθέσεων)</vt:lpstr>
      <vt:lpstr>Παράδειγμα (Μέθοδος Μεταθέσεων)</vt:lpstr>
      <vt:lpstr>Παράδειγμα (Μέθοδος Μεταθέσεων)</vt:lpstr>
      <vt:lpstr>Παράδειγμα (Μέθοδος Μεταθέσεων)</vt:lpstr>
      <vt:lpstr>    Πολλαπλασιαστική Μέθοδος</vt:lpstr>
      <vt:lpstr>Πολλαπλασιαστική Μέθοδος</vt:lpstr>
      <vt:lpstr>Πολλαπλασιαστική Μέθοδος</vt:lpstr>
      <vt:lpstr>Πολλαπλασιαστική Μέθοδος</vt:lpstr>
      <vt:lpstr>Πολλαπλασιαστική Μέθοδος</vt:lpstr>
      <vt:lpstr>Πολλαπλασιαστική Μέθοδος</vt:lpstr>
      <vt:lpstr>Παράδειγμα (Πολλασ. Μέθοδος)</vt:lpstr>
      <vt:lpstr>Παράδειγμα (Πολλασ. Μέθοδος)</vt:lpstr>
      <vt:lpstr>Παράδειγμα (Πολλασ. Μέθοδος)</vt:lpstr>
      <vt:lpstr>Παράδειγμα (Πολλασ. Μέθοδος)</vt:lpstr>
      <vt:lpstr>Παράδειγμα (Πολλασ. Μέθοδος)</vt:lpstr>
      <vt:lpstr>Πολλαπλασιαστική Μέθοδος</vt:lpstr>
      <vt:lpstr>Πολλαπλασιαστική Μέθοδος</vt:lpstr>
      <vt:lpstr>Πολλαπλασιαστική Μέθοδος</vt:lpstr>
      <vt:lpstr>Πολλαπλασιαστική Μέθοδος</vt:lpstr>
      <vt:lpstr>Πολλαπλασιαστική Μέθοδος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Παραλλαγή Πολλαπλασ. Μεθ.</vt:lpstr>
      <vt:lpstr>Πλεονεκτήματα Παραλλαγής</vt:lpstr>
      <vt:lpstr> Επίλογος</vt:lpstr>
      <vt:lpstr>Περαιτέρω έρευνα</vt:lpstr>
      <vt:lpstr>Διαφάνεια 89</vt:lpstr>
      <vt:lpstr>Διαφάνεια 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Katerina KARETSOU</dc:creator>
  <cp:lastModifiedBy>Κατερίνα</cp:lastModifiedBy>
  <cp:revision>251</cp:revision>
  <dcterms:created xsi:type="dcterms:W3CDTF">2012-05-24T17:30:49Z</dcterms:created>
  <dcterms:modified xsi:type="dcterms:W3CDTF">2005-06-21T06:40:57Z</dcterms:modified>
</cp:coreProperties>
</file>