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331" r:id="rId2"/>
    <p:sldId id="263" r:id="rId3"/>
    <p:sldId id="303" r:id="rId4"/>
    <p:sldId id="305" r:id="rId5"/>
    <p:sldId id="308" r:id="rId6"/>
    <p:sldId id="309" r:id="rId7"/>
    <p:sldId id="311" r:id="rId8"/>
    <p:sldId id="313" r:id="rId9"/>
    <p:sldId id="257" r:id="rId10"/>
    <p:sldId id="259" r:id="rId11"/>
    <p:sldId id="261" r:id="rId12"/>
    <p:sldId id="320" r:id="rId13"/>
    <p:sldId id="322" r:id="rId14"/>
    <p:sldId id="319" r:id="rId15"/>
    <p:sldId id="267" r:id="rId16"/>
    <p:sldId id="268" r:id="rId17"/>
    <p:sldId id="269" r:id="rId18"/>
    <p:sldId id="271" r:id="rId19"/>
    <p:sldId id="272" r:id="rId20"/>
    <p:sldId id="273" r:id="rId21"/>
    <p:sldId id="275" r:id="rId22"/>
    <p:sldId id="277" r:id="rId23"/>
    <p:sldId id="280" r:id="rId24"/>
    <p:sldId id="324" r:id="rId25"/>
    <p:sldId id="325" r:id="rId26"/>
    <p:sldId id="326" r:id="rId27"/>
    <p:sldId id="328" r:id="rId28"/>
    <p:sldId id="282" r:id="rId29"/>
    <p:sldId id="284" r:id="rId30"/>
    <p:sldId id="289" r:id="rId31"/>
    <p:sldId id="287" r:id="rId32"/>
    <p:sldId id="285" r:id="rId33"/>
    <p:sldId id="291" r:id="rId34"/>
    <p:sldId id="293" r:id="rId35"/>
    <p:sldId id="295" r:id="rId36"/>
    <p:sldId id="298" r:id="rId37"/>
    <p:sldId id="330" r:id="rId38"/>
    <p:sldId id="333" r:id="rId39"/>
    <p:sldId id="334" r:id="rId40"/>
    <p:sldId id="335" r:id="rId41"/>
    <p:sldId id="338" r:id="rId42"/>
    <p:sldId id="340" r:id="rId43"/>
    <p:sldId id="341" r:id="rId44"/>
    <p:sldId id="343" r:id="rId45"/>
    <p:sldId id="345" r:id="rId46"/>
    <p:sldId id="347" r:id="rId47"/>
    <p:sldId id="349" r:id="rId48"/>
    <p:sldId id="353" r:id="rId49"/>
    <p:sldId id="351" r:id="rId50"/>
    <p:sldId id="355" r:id="rId51"/>
    <p:sldId id="357" r:id="rId52"/>
  </p:sldIdLst>
  <p:sldSz cx="10801350" cy="9001125"/>
  <p:notesSz cx="7099300" cy="10234613"/>
  <p:defaultTextStyle>
    <a:defPPr>
      <a:defRPr lang="en-US"/>
    </a:defPPr>
    <a:lvl1pPr marL="0" algn="l" defTabSz="1028598" rtl="0" eaLnBrk="1" latinLnBrk="0" hangingPunct="1">
      <a:defRPr sz="2000" kern="1200">
        <a:solidFill>
          <a:schemeClr val="tx1"/>
        </a:solidFill>
        <a:latin typeface="+mn-lt"/>
        <a:ea typeface="+mn-ea"/>
        <a:cs typeface="+mn-cs"/>
      </a:defRPr>
    </a:lvl1pPr>
    <a:lvl2pPr marL="514299" algn="l" defTabSz="1028598" rtl="0" eaLnBrk="1" latinLnBrk="0" hangingPunct="1">
      <a:defRPr sz="2000" kern="1200">
        <a:solidFill>
          <a:schemeClr val="tx1"/>
        </a:solidFill>
        <a:latin typeface="+mn-lt"/>
        <a:ea typeface="+mn-ea"/>
        <a:cs typeface="+mn-cs"/>
      </a:defRPr>
    </a:lvl2pPr>
    <a:lvl3pPr marL="1028598" algn="l" defTabSz="1028598" rtl="0" eaLnBrk="1" latinLnBrk="0" hangingPunct="1">
      <a:defRPr sz="2000" kern="1200">
        <a:solidFill>
          <a:schemeClr val="tx1"/>
        </a:solidFill>
        <a:latin typeface="+mn-lt"/>
        <a:ea typeface="+mn-ea"/>
        <a:cs typeface="+mn-cs"/>
      </a:defRPr>
    </a:lvl3pPr>
    <a:lvl4pPr marL="1542895" algn="l" defTabSz="1028598" rtl="0" eaLnBrk="1" latinLnBrk="0" hangingPunct="1">
      <a:defRPr sz="2000" kern="1200">
        <a:solidFill>
          <a:schemeClr val="tx1"/>
        </a:solidFill>
        <a:latin typeface="+mn-lt"/>
        <a:ea typeface="+mn-ea"/>
        <a:cs typeface="+mn-cs"/>
      </a:defRPr>
    </a:lvl4pPr>
    <a:lvl5pPr marL="2057194" algn="l" defTabSz="1028598" rtl="0" eaLnBrk="1" latinLnBrk="0" hangingPunct="1">
      <a:defRPr sz="2000" kern="1200">
        <a:solidFill>
          <a:schemeClr val="tx1"/>
        </a:solidFill>
        <a:latin typeface="+mn-lt"/>
        <a:ea typeface="+mn-ea"/>
        <a:cs typeface="+mn-cs"/>
      </a:defRPr>
    </a:lvl5pPr>
    <a:lvl6pPr marL="2571493" algn="l" defTabSz="1028598" rtl="0" eaLnBrk="1" latinLnBrk="0" hangingPunct="1">
      <a:defRPr sz="2000" kern="1200">
        <a:solidFill>
          <a:schemeClr val="tx1"/>
        </a:solidFill>
        <a:latin typeface="+mn-lt"/>
        <a:ea typeface="+mn-ea"/>
        <a:cs typeface="+mn-cs"/>
      </a:defRPr>
    </a:lvl6pPr>
    <a:lvl7pPr marL="3085792" algn="l" defTabSz="1028598" rtl="0" eaLnBrk="1" latinLnBrk="0" hangingPunct="1">
      <a:defRPr sz="2000" kern="1200">
        <a:solidFill>
          <a:schemeClr val="tx1"/>
        </a:solidFill>
        <a:latin typeface="+mn-lt"/>
        <a:ea typeface="+mn-ea"/>
        <a:cs typeface="+mn-cs"/>
      </a:defRPr>
    </a:lvl7pPr>
    <a:lvl8pPr marL="3600090" algn="l" defTabSz="1028598" rtl="0" eaLnBrk="1" latinLnBrk="0" hangingPunct="1">
      <a:defRPr sz="2000" kern="1200">
        <a:solidFill>
          <a:schemeClr val="tx1"/>
        </a:solidFill>
        <a:latin typeface="+mn-lt"/>
        <a:ea typeface="+mn-ea"/>
        <a:cs typeface="+mn-cs"/>
      </a:defRPr>
    </a:lvl8pPr>
    <a:lvl9pPr marL="4114388" algn="l" defTabSz="1028598"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06" autoAdjust="0"/>
    <p:restoredTop sz="99288" autoAdjust="0"/>
  </p:normalViewPr>
  <p:slideViewPr>
    <p:cSldViewPr>
      <p:cViewPr>
        <p:scale>
          <a:sx n="66" d="100"/>
          <a:sy n="66" d="100"/>
        </p:scale>
        <p:origin x="-894" y="-12"/>
      </p:cViewPr>
      <p:guideLst>
        <p:guide orient="horz" pos="2835"/>
        <p:guide pos="340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Administrator\&#917;&#960;&#953;&#966;&#940;&#957;&#949;&#953;&#945;%20&#949;&#961;&#947;&#945;&#963;&#943;&#945;&#962;\&#914;&#953;&#946;&#955;&#943;&#959;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20and%20Settings\Administrator\&#917;&#960;&#953;&#966;&#940;&#957;&#949;&#953;&#945;%20&#949;&#961;&#947;&#945;&#963;&#943;&#945;&#962;\&#914;&#953;&#946;&#955;&#943;&#959;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20and%20Settings\Administrator\&#917;&#960;&#953;&#966;&#940;&#957;&#949;&#953;&#945;%20&#949;&#961;&#947;&#945;&#963;&#943;&#945;&#962;\&#914;&#953;&#946;&#955;&#943;&#959;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N</a:t>
            </a:r>
            <a:r>
              <a:rPr lang="el-GR" sz="1800" b="1" i="0" baseline="0"/>
              <a:t>όρμα άπειρο για απόλυτο σφάλμα στο Π</a:t>
            </a:r>
            <a:r>
              <a:rPr lang="en-US" sz="1800" b="1" i="0" baseline="0"/>
              <a:t>1</a:t>
            </a:r>
            <a:endParaRPr lang="el-GR"/>
          </a:p>
        </c:rich>
      </c:tx>
      <c:layout/>
    </c:title>
    <c:plotArea>
      <c:layout/>
      <c:lineChart>
        <c:grouping val="standard"/>
        <c:ser>
          <c:idx val="0"/>
          <c:order val="0"/>
          <c:tx>
            <c:strRef>
              <c:f>Φύλλο1!$C$1</c:f>
              <c:strCache>
                <c:ptCount val="1"/>
                <c:pt idx="0">
                  <c:v>Γραμμικά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Φύλλο1!$C$2:$C$13</c:f>
              <c:numCache>
                <c:formatCode>0.00E+00</c:formatCode>
                <c:ptCount val="12"/>
                <c:pt idx="0">
                  <c:v>3.9000000000000014E-2</c:v>
                </c:pt>
                <c:pt idx="1">
                  <c:v>6.3900000000000024E-3</c:v>
                </c:pt>
                <c:pt idx="2">
                  <c:v>1.4999999999999998E-2</c:v>
                </c:pt>
                <c:pt idx="3">
                  <c:v>7.3400000000000028E-3</c:v>
                </c:pt>
                <c:pt idx="4">
                  <c:v>1.6100000000000008E-3</c:v>
                </c:pt>
                <c:pt idx="5">
                  <c:v>1.3100000000000006E-3</c:v>
                </c:pt>
                <c:pt idx="6">
                  <c:v>7.8600000000000035E-4</c:v>
                </c:pt>
                <c:pt idx="7">
                  <c:v>6.4800000000000046E-4</c:v>
                </c:pt>
                <c:pt idx="8">
                  <c:v>5.2300000000000035E-4</c:v>
                </c:pt>
                <c:pt idx="9">
                  <c:v>3.8500000000000014E-4</c:v>
                </c:pt>
                <c:pt idx="10">
                  <c:v>2.4399999999999999E-4</c:v>
                </c:pt>
                <c:pt idx="11" formatCode="General">
                  <c:v>0</c:v>
                </c:pt>
              </c:numCache>
            </c:numRef>
          </c:val>
        </c:ser>
        <c:ser>
          <c:idx val="1"/>
          <c:order val="1"/>
          <c:tx>
            <c:strRef>
              <c:f>Φύλλο1!$D$1</c:f>
              <c:strCache>
                <c:ptCount val="1"/>
                <c:pt idx="0">
                  <c:v>Τετραγωνικά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Φύλλο1!$D$2:$D$13</c:f>
              <c:numCache>
                <c:formatCode>0.00E+00</c:formatCode>
                <c:ptCount val="12"/>
                <c:pt idx="0">
                  <c:v>9.5900000000000041E-2</c:v>
                </c:pt>
                <c:pt idx="1">
                  <c:v>6.8300000000000013E-2</c:v>
                </c:pt>
                <c:pt idx="2">
                  <c:v>3.5999999999999997E-2</c:v>
                </c:pt>
                <c:pt idx="3">
                  <c:v>1.1599999999999996E-2</c:v>
                </c:pt>
                <c:pt idx="4">
                  <c:v>3.8400000000000014E-3</c:v>
                </c:pt>
                <c:pt idx="5">
                  <c:v>2.5999999999999999E-3</c:v>
                </c:pt>
                <c:pt idx="6">
                  <c:v>1.9400000000000016E-3</c:v>
                </c:pt>
                <c:pt idx="7">
                  <c:v>1.5700000000000013E-3</c:v>
                </c:pt>
                <c:pt idx="8">
                  <c:v>1.1999999999999999E-3</c:v>
                </c:pt>
                <c:pt idx="9">
                  <c:v>8.3200000000000071E-4</c:v>
                </c:pt>
                <c:pt idx="10">
                  <c:v>3.4100000000000016E-4</c:v>
                </c:pt>
                <c:pt idx="11" formatCode="General">
                  <c:v>0</c:v>
                </c:pt>
              </c:numCache>
            </c:numRef>
          </c:val>
        </c:ser>
        <c:ser>
          <c:idx val="2"/>
          <c:order val="2"/>
          <c:tx>
            <c:strRef>
              <c:f>Φύλλο1!$E$1</c:f>
              <c:strCache>
                <c:ptCount val="1"/>
                <c:pt idx="0">
                  <c:v>Κυβικά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Φύλλο1!$E$2:$E$13</c:f>
              <c:numCache>
                <c:formatCode>0.00E+00</c:formatCode>
                <c:ptCount val="12"/>
                <c:pt idx="0">
                  <c:v>8.5200000000000026E-2</c:v>
                </c:pt>
                <c:pt idx="1">
                  <c:v>6.0700000000000018E-2</c:v>
                </c:pt>
                <c:pt idx="2">
                  <c:v>3.2000000000000021E-2</c:v>
                </c:pt>
                <c:pt idx="3">
                  <c:v>1.0300000000000005E-2</c:v>
                </c:pt>
                <c:pt idx="4">
                  <c:v>3.4100000000000011E-3</c:v>
                </c:pt>
                <c:pt idx="5">
                  <c:v>2.31E-3</c:v>
                </c:pt>
                <c:pt idx="6">
                  <c:v>1.7200000000000006E-3</c:v>
                </c:pt>
                <c:pt idx="7">
                  <c:v>1.4000000000000006E-3</c:v>
                </c:pt>
                <c:pt idx="8">
                  <c:v>1.0700000000000006E-3</c:v>
                </c:pt>
                <c:pt idx="9">
                  <c:v>7.4000000000000042E-4</c:v>
                </c:pt>
                <c:pt idx="10">
                  <c:v>4.6000000000000023E-4</c:v>
                </c:pt>
                <c:pt idx="11">
                  <c:v>2.8200000000000002E-4</c:v>
                </c:pt>
              </c:numCache>
            </c:numRef>
          </c:val>
        </c:ser>
        <c:marker val="1"/>
        <c:axId val="62352768"/>
        <c:axId val="62715008"/>
      </c:lineChart>
      <c:catAx>
        <c:axId val="62352768"/>
        <c:scaling>
          <c:orientation val="minMax"/>
        </c:scaling>
        <c:axPos val="b"/>
        <c:tickLblPos val="nextTo"/>
        <c:crossAx val="62715008"/>
        <c:crosses val="autoZero"/>
        <c:auto val="1"/>
        <c:lblAlgn val="ctr"/>
        <c:lblOffset val="100"/>
      </c:catAx>
      <c:valAx>
        <c:axId val="62715008"/>
        <c:scaling>
          <c:logBase val="10"/>
          <c:orientation val="minMax"/>
        </c:scaling>
        <c:axPos val="l"/>
        <c:majorGridlines/>
        <c:numFmt formatCode="0.00E+00" sourceLinked="1"/>
        <c:tickLblPos val="nextTo"/>
        <c:crossAx val="62352768"/>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N</a:t>
            </a:r>
            <a:r>
              <a:rPr lang="el-GR" sz="1800" b="1" i="0" baseline="0"/>
              <a:t>όρμα άπειρο για απόλυτο σφάλμα στο Π</a:t>
            </a:r>
            <a:r>
              <a:rPr lang="en-US" sz="1800" b="1" i="0" baseline="0"/>
              <a:t>1</a:t>
            </a:r>
            <a:endParaRPr lang="el-GR"/>
          </a:p>
        </c:rich>
      </c:tx>
      <c:layout/>
    </c:title>
    <c:plotArea>
      <c:layout/>
      <c:lineChart>
        <c:grouping val="standard"/>
        <c:ser>
          <c:idx val="0"/>
          <c:order val="0"/>
          <c:tx>
            <c:strRef>
              <c:f>Φύλλο1!$C$1</c:f>
              <c:strCache>
                <c:ptCount val="1"/>
                <c:pt idx="0">
                  <c:v>Γραμμικά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Φύλλο1!$C$2:$C$13</c:f>
              <c:numCache>
                <c:formatCode>0.00E+00</c:formatCode>
                <c:ptCount val="12"/>
                <c:pt idx="0">
                  <c:v>3.9000000000000014E-2</c:v>
                </c:pt>
                <c:pt idx="1">
                  <c:v>6.3900000000000024E-3</c:v>
                </c:pt>
                <c:pt idx="2">
                  <c:v>1.4999999999999998E-2</c:v>
                </c:pt>
                <c:pt idx="3">
                  <c:v>7.3400000000000028E-3</c:v>
                </c:pt>
                <c:pt idx="4">
                  <c:v>1.6100000000000008E-3</c:v>
                </c:pt>
                <c:pt idx="5">
                  <c:v>1.3100000000000006E-3</c:v>
                </c:pt>
                <c:pt idx="6">
                  <c:v>7.8600000000000035E-4</c:v>
                </c:pt>
                <c:pt idx="7">
                  <c:v>6.4800000000000046E-4</c:v>
                </c:pt>
                <c:pt idx="8">
                  <c:v>5.2300000000000035E-4</c:v>
                </c:pt>
                <c:pt idx="9">
                  <c:v>3.8500000000000014E-4</c:v>
                </c:pt>
                <c:pt idx="10">
                  <c:v>2.4399999999999999E-4</c:v>
                </c:pt>
                <c:pt idx="11" formatCode="General">
                  <c:v>0</c:v>
                </c:pt>
              </c:numCache>
            </c:numRef>
          </c:val>
        </c:ser>
        <c:ser>
          <c:idx val="1"/>
          <c:order val="1"/>
          <c:tx>
            <c:strRef>
              <c:f>Φύλλο1!$D$1</c:f>
              <c:strCache>
                <c:ptCount val="1"/>
                <c:pt idx="0">
                  <c:v>Τετραγωνικά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Φύλλο1!$D$2:$D$13</c:f>
              <c:numCache>
                <c:formatCode>0.00E+00</c:formatCode>
                <c:ptCount val="12"/>
                <c:pt idx="0">
                  <c:v>9.5900000000000041E-2</c:v>
                </c:pt>
                <c:pt idx="1">
                  <c:v>6.8300000000000013E-2</c:v>
                </c:pt>
                <c:pt idx="2">
                  <c:v>3.5999999999999997E-2</c:v>
                </c:pt>
                <c:pt idx="3">
                  <c:v>1.1599999999999996E-2</c:v>
                </c:pt>
                <c:pt idx="4">
                  <c:v>3.8400000000000014E-3</c:v>
                </c:pt>
                <c:pt idx="5">
                  <c:v>2.5999999999999999E-3</c:v>
                </c:pt>
                <c:pt idx="6">
                  <c:v>1.9400000000000016E-3</c:v>
                </c:pt>
                <c:pt idx="7">
                  <c:v>1.5700000000000013E-3</c:v>
                </c:pt>
                <c:pt idx="8">
                  <c:v>1.1999999999999999E-3</c:v>
                </c:pt>
                <c:pt idx="9">
                  <c:v>8.3200000000000071E-4</c:v>
                </c:pt>
                <c:pt idx="10">
                  <c:v>3.4100000000000016E-4</c:v>
                </c:pt>
                <c:pt idx="11" formatCode="General">
                  <c:v>0</c:v>
                </c:pt>
              </c:numCache>
            </c:numRef>
          </c:val>
        </c:ser>
        <c:ser>
          <c:idx val="2"/>
          <c:order val="2"/>
          <c:tx>
            <c:strRef>
              <c:f>Φύλλο1!$E$1</c:f>
              <c:strCache>
                <c:ptCount val="1"/>
                <c:pt idx="0">
                  <c:v>Κυβικά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Φύλλο1!$E$2:$E$13</c:f>
              <c:numCache>
                <c:formatCode>0.00E+00</c:formatCode>
                <c:ptCount val="12"/>
                <c:pt idx="0">
                  <c:v>8.5200000000000026E-2</c:v>
                </c:pt>
                <c:pt idx="1">
                  <c:v>6.0700000000000018E-2</c:v>
                </c:pt>
                <c:pt idx="2">
                  <c:v>3.2000000000000021E-2</c:v>
                </c:pt>
                <c:pt idx="3">
                  <c:v>1.0300000000000005E-2</c:v>
                </c:pt>
                <c:pt idx="4">
                  <c:v>3.4100000000000011E-3</c:v>
                </c:pt>
                <c:pt idx="5">
                  <c:v>2.31E-3</c:v>
                </c:pt>
                <c:pt idx="6">
                  <c:v>1.7200000000000006E-3</c:v>
                </c:pt>
                <c:pt idx="7">
                  <c:v>1.4000000000000006E-3</c:v>
                </c:pt>
                <c:pt idx="8">
                  <c:v>1.0700000000000006E-3</c:v>
                </c:pt>
                <c:pt idx="9">
                  <c:v>7.4000000000000042E-4</c:v>
                </c:pt>
                <c:pt idx="10">
                  <c:v>4.6000000000000023E-4</c:v>
                </c:pt>
                <c:pt idx="11">
                  <c:v>2.8200000000000002E-4</c:v>
                </c:pt>
              </c:numCache>
            </c:numRef>
          </c:val>
        </c:ser>
        <c:marker val="1"/>
        <c:axId val="63372288"/>
        <c:axId val="63582976"/>
      </c:lineChart>
      <c:catAx>
        <c:axId val="63372288"/>
        <c:scaling>
          <c:orientation val="minMax"/>
        </c:scaling>
        <c:axPos val="b"/>
        <c:tickLblPos val="nextTo"/>
        <c:crossAx val="63582976"/>
        <c:crosses val="autoZero"/>
        <c:auto val="1"/>
        <c:lblAlgn val="ctr"/>
        <c:lblOffset val="100"/>
      </c:catAx>
      <c:valAx>
        <c:axId val="63582976"/>
        <c:scaling>
          <c:logBase val="10"/>
          <c:orientation val="minMax"/>
        </c:scaling>
        <c:axPos val="l"/>
        <c:majorGridlines/>
        <c:numFmt formatCode="0.00E+00" sourceLinked="1"/>
        <c:tickLblPos val="nextTo"/>
        <c:crossAx val="63372288"/>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lang="en-US"/>
            </a:pPr>
            <a:r>
              <a:rPr lang="en-US" sz="1800" b="1" i="0" baseline="0"/>
              <a:t>N</a:t>
            </a:r>
            <a:r>
              <a:rPr lang="el-GR" sz="1800" b="1" i="0" baseline="0"/>
              <a:t>όρμα άπειρο για απόλυτο σφάλμα στο Π2</a:t>
            </a:r>
          </a:p>
        </c:rich>
      </c:tx>
      <c:layout/>
    </c:title>
    <c:plotArea>
      <c:layout>
        <c:manualLayout>
          <c:layoutTarget val="inner"/>
          <c:xMode val="edge"/>
          <c:yMode val="edge"/>
          <c:x val="0.11608393514061978"/>
          <c:y val="0.12362531225289859"/>
          <c:w val="0.70773405276199564"/>
          <c:h val="0.81134775420608785"/>
        </c:manualLayout>
      </c:layout>
      <c:lineChart>
        <c:grouping val="standard"/>
        <c:ser>
          <c:idx val="0"/>
          <c:order val="0"/>
          <c:tx>
            <c:strRef>
              <c:f>Φύλλο1!$C$1</c:f>
              <c:strCache>
                <c:ptCount val="1"/>
                <c:pt idx="0">
                  <c:v>Γραμμικά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Φύλλο1!$C$18:$C$29</c:f>
              <c:numCache>
                <c:formatCode>0.00E+00</c:formatCode>
                <c:ptCount val="12"/>
                <c:pt idx="0">
                  <c:v>2.5000000000000001E-2</c:v>
                </c:pt>
                <c:pt idx="1">
                  <c:v>2.4400000000000002E-2</c:v>
                </c:pt>
                <c:pt idx="2">
                  <c:v>1.7000000000000001E-2</c:v>
                </c:pt>
                <c:pt idx="3">
                  <c:v>4.8800000000000024E-3</c:v>
                </c:pt>
                <c:pt idx="4">
                  <c:v>1.1100000000000007E-3</c:v>
                </c:pt>
                <c:pt idx="5">
                  <c:v>9.0400000000000061E-4</c:v>
                </c:pt>
                <c:pt idx="6">
                  <c:v>5.4500000000000035E-4</c:v>
                </c:pt>
                <c:pt idx="7">
                  <c:v>5.5800000000000034E-4</c:v>
                </c:pt>
                <c:pt idx="8">
                  <c:v>3.8000000000000018E-4</c:v>
                </c:pt>
                <c:pt idx="9">
                  <c:v>2.7100000000000019E-4</c:v>
                </c:pt>
                <c:pt idx="10">
                  <c:v>1.5899999999999999E-4</c:v>
                </c:pt>
                <c:pt idx="11">
                  <c:v>1.060000000000001E-4</c:v>
                </c:pt>
              </c:numCache>
            </c:numRef>
          </c:val>
        </c:ser>
        <c:ser>
          <c:idx val="1"/>
          <c:order val="1"/>
          <c:tx>
            <c:strRef>
              <c:f>Φύλλο1!$D$1</c:f>
              <c:strCache>
                <c:ptCount val="1"/>
                <c:pt idx="0">
                  <c:v>Τετραγωνικά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Φύλλο1!$D$18:$D$29</c:f>
              <c:numCache>
                <c:formatCode>0.00E+00</c:formatCode>
                <c:ptCount val="12"/>
                <c:pt idx="0">
                  <c:v>7.420000000000003E-3</c:v>
                </c:pt>
                <c:pt idx="1">
                  <c:v>1.5200000000000007E-3</c:v>
                </c:pt>
                <c:pt idx="2">
                  <c:v>1.7799999999999999E-3</c:v>
                </c:pt>
                <c:pt idx="3">
                  <c:v>2.5900000000000006E-4</c:v>
                </c:pt>
                <c:pt idx="4">
                  <c:v>4.3500000000000027E-5</c:v>
                </c:pt>
                <c:pt idx="5">
                  <c:v>3.4200000000000018E-5</c:v>
                </c:pt>
                <c:pt idx="6">
                  <c:v>1.8700000000000021E-5</c:v>
                </c:pt>
                <c:pt idx="7">
                  <c:v>1.310000000000001E-5</c:v>
                </c:pt>
                <c:pt idx="8">
                  <c:v>1.430000000000001E-5</c:v>
                </c:pt>
                <c:pt idx="9">
                  <c:v>6.0900000000000052E-6</c:v>
                </c:pt>
                <c:pt idx="10">
                  <c:v>3.1600000000000028E-6</c:v>
                </c:pt>
                <c:pt idx="11">
                  <c:v>1.3500000000000019E-6</c:v>
                </c:pt>
              </c:numCache>
            </c:numRef>
          </c:val>
        </c:ser>
        <c:ser>
          <c:idx val="2"/>
          <c:order val="2"/>
          <c:tx>
            <c:strRef>
              <c:f>Φύλλο1!$E$1</c:f>
              <c:strCache>
                <c:ptCount val="1"/>
                <c:pt idx="0">
                  <c:v>Κυβικά στοιχεία</c:v>
                </c:pt>
              </c:strCache>
            </c:strRef>
          </c:tx>
          <c:marker>
            <c:symbol val="none"/>
          </c:marker>
          <c:cat>
            <c:strRef>
              <c:f>Φύλλο1!$B$2:$B$13</c:f>
              <c:strCache>
                <c:ptCount val="12"/>
                <c:pt idx="0">
                  <c:v>0.5</c:v>
                </c:pt>
                <c:pt idx="1">
                  <c:v>0.4</c:v>
                </c:pt>
                <c:pt idx="2">
                  <c:v>0.3</c:v>
                </c:pt>
                <c:pt idx="3">
                  <c:v>0.2</c:v>
                </c:pt>
                <c:pt idx="4">
                  <c:v>0.1</c:v>
                </c:pt>
                <c:pt idx="5">
                  <c:v>0.09</c:v>
                </c:pt>
                <c:pt idx="6">
                  <c:v>0.08</c:v>
                </c:pt>
                <c:pt idx="7">
                  <c:v>0.07</c:v>
                </c:pt>
                <c:pt idx="8">
                  <c:v>0.06</c:v>
                </c:pt>
                <c:pt idx="9">
                  <c:v>0.05</c:v>
                </c:pt>
                <c:pt idx="10">
                  <c:v>0.04</c:v>
                </c:pt>
                <c:pt idx="11">
                  <c:v>0.03</c:v>
                </c:pt>
              </c:strCache>
            </c:strRef>
          </c:cat>
          <c:val>
            <c:numRef>
              <c:f>Φύλλο1!$E$18:$E$28</c:f>
              <c:numCache>
                <c:formatCode>0.00E+00</c:formatCode>
                <c:ptCount val="11"/>
                <c:pt idx="0">
                  <c:v>1.3799999999999999E-3</c:v>
                </c:pt>
                <c:pt idx="1">
                  <c:v>2.9000000000000016E-4</c:v>
                </c:pt>
                <c:pt idx="2">
                  <c:v>1.2600000000000008E-4</c:v>
                </c:pt>
                <c:pt idx="3">
                  <c:v>3.3300000000000023E-5</c:v>
                </c:pt>
                <c:pt idx="4">
                  <c:v>1.7500000000000019E-6</c:v>
                </c:pt>
                <c:pt idx="5">
                  <c:v>1.2300000000000011E-6</c:v>
                </c:pt>
                <c:pt idx="6">
                  <c:v>6.9600000000000083E-7</c:v>
                </c:pt>
                <c:pt idx="7">
                  <c:v>4.7000000000000053E-7</c:v>
                </c:pt>
                <c:pt idx="8">
                  <c:v>2.2900000000000026E-7</c:v>
                </c:pt>
                <c:pt idx="9">
                  <c:v>1.0500000000000013E-7</c:v>
                </c:pt>
                <c:pt idx="10">
                  <c:v>4.5000000000000052E-8</c:v>
                </c:pt>
              </c:numCache>
            </c:numRef>
          </c:val>
        </c:ser>
        <c:marker val="1"/>
        <c:axId val="63622528"/>
        <c:axId val="63632896"/>
      </c:lineChart>
      <c:catAx>
        <c:axId val="63622528"/>
        <c:scaling>
          <c:orientation val="minMax"/>
        </c:scaling>
        <c:axPos val="b"/>
        <c:title>
          <c:tx>
            <c:rich>
              <a:bodyPr/>
              <a:lstStyle/>
              <a:p>
                <a:pPr>
                  <a:defRPr/>
                </a:pPr>
                <a:r>
                  <a:rPr lang="el-GR" b="1"/>
                  <a:t>Βήμα</a:t>
                </a:r>
              </a:p>
            </c:rich>
          </c:tx>
          <c:layout/>
        </c:title>
        <c:tickLblPos val="nextTo"/>
        <c:txPr>
          <a:bodyPr/>
          <a:lstStyle/>
          <a:p>
            <a:pPr>
              <a:defRPr lang="en-US"/>
            </a:pPr>
            <a:endParaRPr lang="el-GR"/>
          </a:p>
        </c:txPr>
        <c:crossAx val="63632896"/>
        <c:crosses val="autoZero"/>
        <c:auto val="1"/>
        <c:lblAlgn val="ctr"/>
        <c:lblOffset val="100"/>
      </c:catAx>
      <c:valAx>
        <c:axId val="63632896"/>
        <c:scaling>
          <c:logBase val="10"/>
          <c:orientation val="minMax"/>
        </c:scaling>
        <c:axPos val="l"/>
        <c:majorGridlines/>
        <c:title>
          <c:tx>
            <c:rich>
              <a:bodyPr rot="-5400000" vert="horz"/>
              <a:lstStyle/>
              <a:p>
                <a:pPr>
                  <a:defRPr/>
                </a:pPr>
                <a:r>
                  <a:rPr lang="el-GR"/>
                  <a:t>Μεσγίτη</a:t>
                </a:r>
                <a:r>
                  <a:rPr lang="el-GR" baseline="0"/>
                  <a:t> νόρμα</a:t>
                </a:r>
                <a:endParaRPr lang="el-GR"/>
              </a:p>
            </c:rich>
          </c:tx>
          <c:layout/>
        </c:title>
        <c:numFmt formatCode="0.00E+00" sourceLinked="1"/>
        <c:tickLblPos val="nextTo"/>
        <c:txPr>
          <a:bodyPr/>
          <a:lstStyle/>
          <a:p>
            <a:pPr>
              <a:defRPr lang="en-US"/>
            </a:pPr>
            <a:endParaRPr lang="el-GR"/>
          </a:p>
        </c:txPr>
        <c:crossAx val="63622528"/>
        <c:crosses val="autoZero"/>
        <c:crossBetween val="between"/>
      </c:valAx>
    </c:plotArea>
    <c:legend>
      <c:legendPos val="r"/>
      <c:layout>
        <c:manualLayout>
          <c:xMode val="edge"/>
          <c:yMode val="edge"/>
          <c:x val="0.826436611645335"/>
          <c:y val="0.45555354725630065"/>
          <c:w val="0.16194732220711394"/>
          <c:h val="0.29886670770815305"/>
        </c:manualLayout>
      </c:layout>
      <c:txPr>
        <a:bodyPr/>
        <a:lstStyle/>
        <a:p>
          <a:pPr>
            <a:defRPr lang="en-US"/>
          </a:pPr>
          <a:endParaRPr lang="el-GR"/>
        </a:p>
      </c:txPr>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10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26.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54B7F2B-22DE-4CBE-9E76-E9CC37F2BF63}" type="datetimeFigureOut">
              <a:rPr lang="el-GR" smtClean="0"/>
              <a:pPr/>
              <a:t>28/3/2013</a:t>
            </a:fld>
            <a:endParaRPr lang="el-GR"/>
          </a:p>
        </p:txBody>
      </p:sp>
      <p:sp>
        <p:nvSpPr>
          <p:cNvPr id="4" name="Slide Image Placeholder 3"/>
          <p:cNvSpPr>
            <a:spLocks noGrp="1" noRot="1" noChangeAspect="1"/>
          </p:cNvSpPr>
          <p:nvPr>
            <p:ph type="sldImg" idx="2"/>
          </p:nvPr>
        </p:nvSpPr>
        <p:spPr>
          <a:xfrm>
            <a:off x="1247775" y="768350"/>
            <a:ext cx="4603750" cy="3836988"/>
          </a:xfrm>
          <a:prstGeom prst="rect">
            <a:avLst/>
          </a:prstGeom>
          <a:noFill/>
          <a:ln w="12700">
            <a:solidFill>
              <a:prstClr val="black"/>
            </a:solidFill>
          </a:ln>
        </p:spPr>
        <p:txBody>
          <a:bodyPr vert="horz" lIns="99048" tIns="49524" rIns="99048" bIns="49524" rtlCol="0" anchor="ctr"/>
          <a:lstStyle/>
          <a:p>
            <a:endParaRPr lang="el-G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84442A9-78AC-4671-B482-520BB7B1218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1028598" rtl="0" eaLnBrk="1" latinLnBrk="0" hangingPunct="1">
      <a:defRPr sz="1400" kern="1200">
        <a:solidFill>
          <a:schemeClr val="tx1"/>
        </a:solidFill>
        <a:latin typeface="+mn-lt"/>
        <a:ea typeface="+mn-ea"/>
        <a:cs typeface="+mn-cs"/>
      </a:defRPr>
    </a:lvl1pPr>
    <a:lvl2pPr marL="514299" algn="l" defTabSz="1028598" rtl="0" eaLnBrk="1" latinLnBrk="0" hangingPunct="1">
      <a:defRPr sz="1400" kern="1200">
        <a:solidFill>
          <a:schemeClr val="tx1"/>
        </a:solidFill>
        <a:latin typeface="+mn-lt"/>
        <a:ea typeface="+mn-ea"/>
        <a:cs typeface="+mn-cs"/>
      </a:defRPr>
    </a:lvl2pPr>
    <a:lvl3pPr marL="1028598" algn="l" defTabSz="1028598" rtl="0" eaLnBrk="1" latinLnBrk="0" hangingPunct="1">
      <a:defRPr sz="1400" kern="1200">
        <a:solidFill>
          <a:schemeClr val="tx1"/>
        </a:solidFill>
        <a:latin typeface="+mn-lt"/>
        <a:ea typeface="+mn-ea"/>
        <a:cs typeface="+mn-cs"/>
      </a:defRPr>
    </a:lvl3pPr>
    <a:lvl4pPr marL="1542895" algn="l" defTabSz="1028598" rtl="0" eaLnBrk="1" latinLnBrk="0" hangingPunct="1">
      <a:defRPr sz="1400" kern="1200">
        <a:solidFill>
          <a:schemeClr val="tx1"/>
        </a:solidFill>
        <a:latin typeface="+mn-lt"/>
        <a:ea typeface="+mn-ea"/>
        <a:cs typeface="+mn-cs"/>
      </a:defRPr>
    </a:lvl4pPr>
    <a:lvl5pPr marL="2057194" algn="l" defTabSz="1028598" rtl="0" eaLnBrk="1" latinLnBrk="0" hangingPunct="1">
      <a:defRPr sz="1400" kern="1200">
        <a:solidFill>
          <a:schemeClr val="tx1"/>
        </a:solidFill>
        <a:latin typeface="+mn-lt"/>
        <a:ea typeface="+mn-ea"/>
        <a:cs typeface="+mn-cs"/>
      </a:defRPr>
    </a:lvl5pPr>
    <a:lvl6pPr marL="2571493" algn="l" defTabSz="1028598" rtl="0" eaLnBrk="1" latinLnBrk="0" hangingPunct="1">
      <a:defRPr sz="1400" kern="1200">
        <a:solidFill>
          <a:schemeClr val="tx1"/>
        </a:solidFill>
        <a:latin typeface="+mn-lt"/>
        <a:ea typeface="+mn-ea"/>
        <a:cs typeface="+mn-cs"/>
      </a:defRPr>
    </a:lvl6pPr>
    <a:lvl7pPr marL="3085792" algn="l" defTabSz="1028598" rtl="0" eaLnBrk="1" latinLnBrk="0" hangingPunct="1">
      <a:defRPr sz="1400" kern="1200">
        <a:solidFill>
          <a:schemeClr val="tx1"/>
        </a:solidFill>
        <a:latin typeface="+mn-lt"/>
        <a:ea typeface="+mn-ea"/>
        <a:cs typeface="+mn-cs"/>
      </a:defRPr>
    </a:lvl7pPr>
    <a:lvl8pPr marL="3600090" algn="l" defTabSz="1028598" rtl="0" eaLnBrk="1" latinLnBrk="0" hangingPunct="1">
      <a:defRPr sz="1400" kern="1200">
        <a:solidFill>
          <a:schemeClr val="tx1"/>
        </a:solidFill>
        <a:latin typeface="+mn-lt"/>
        <a:ea typeface="+mn-ea"/>
        <a:cs typeface="+mn-cs"/>
      </a:defRPr>
    </a:lvl8pPr>
    <a:lvl9pPr marL="4114388" algn="l" defTabSz="102859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17</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18</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22</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23</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24</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25</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26</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27</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28</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29</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31</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32</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33</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34</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35</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36</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37</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38</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39</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5</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41</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42</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43</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44</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45</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46</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47</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48</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49</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50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6</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51</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768350"/>
            <a:ext cx="4603750" cy="383698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84442A9-78AC-4671-B482-520BB7B12184}"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796183"/>
            <a:ext cx="9181148" cy="1929408"/>
          </a:xfrm>
        </p:spPr>
        <p:txBody>
          <a:bodyPr/>
          <a:lstStyle/>
          <a:p>
            <a:r>
              <a:rPr lang="en-US" smtClean="0"/>
              <a:t>Click to edit Master title style</a:t>
            </a:r>
            <a:endParaRPr lang="el-GR"/>
          </a:p>
        </p:txBody>
      </p:sp>
      <p:sp>
        <p:nvSpPr>
          <p:cNvPr id="3" name="Subtitle 2"/>
          <p:cNvSpPr>
            <a:spLocks noGrp="1"/>
          </p:cNvSpPr>
          <p:nvPr>
            <p:ph type="subTitle" idx="1"/>
          </p:nvPr>
        </p:nvSpPr>
        <p:spPr>
          <a:xfrm>
            <a:off x="1620204" y="5100637"/>
            <a:ext cx="7560945" cy="2300288"/>
          </a:xfrm>
        </p:spPr>
        <p:txBody>
          <a:bodyPr/>
          <a:lstStyle>
            <a:lvl1pPr marL="0" indent="0" algn="ctr">
              <a:buNone/>
              <a:defRPr>
                <a:solidFill>
                  <a:schemeClr val="tx1">
                    <a:tint val="75000"/>
                  </a:schemeClr>
                </a:solidFill>
              </a:defRPr>
            </a:lvl1pPr>
            <a:lvl2pPr marL="565728" indent="0" algn="ctr">
              <a:buNone/>
              <a:defRPr>
                <a:solidFill>
                  <a:schemeClr val="tx1">
                    <a:tint val="75000"/>
                  </a:schemeClr>
                </a:solidFill>
              </a:defRPr>
            </a:lvl2pPr>
            <a:lvl3pPr marL="1131457" indent="0" algn="ctr">
              <a:buNone/>
              <a:defRPr>
                <a:solidFill>
                  <a:schemeClr val="tx1">
                    <a:tint val="75000"/>
                  </a:schemeClr>
                </a:solidFill>
              </a:defRPr>
            </a:lvl3pPr>
            <a:lvl4pPr marL="1697185" indent="0" algn="ctr">
              <a:buNone/>
              <a:defRPr>
                <a:solidFill>
                  <a:schemeClr val="tx1">
                    <a:tint val="75000"/>
                  </a:schemeClr>
                </a:solidFill>
              </a:defRPr>
            </a:lvl4pPr>
            <a:lvl5pPr marL="2262914" indent="0" algn="ctr">
              <a:buNone/>
              <a:defRPr>
                <a:solidFill>
                  <a:schemeClr val="tx1">
                    <a:tint val="75000"/>
                  </a:schemeClr>
                </a:solidFill>
              </a:defRPr>
            </a:lvl5pPr>
            <a:lvl6pPr marL="2828642" indent="0" algn="ctr">
              <a:buNone/>
              <a:defRPr>
                <a:solidFill>
                  <a:schemeClr val="tx1">
                    <a:tint val="75000"/>
                  </a:schemeClr>
                </a:solidFill>
              </a:defRPr>
            </a:lvl6pPr>
            <a:lvl7pPr marL="3394371" indent="0" algn="ctr">
              <a:buNone/>
              <a:defRPr>
                <a:solidFill>
                  <a:schemeClr val="tx1">
                    <a:tint val="75000"/>
                  </a:schemeClr>
                </a:solidFill>
              </a:defRPr>
            </a:lvl7pPr>
            <a:lvl8pPr marL="3960099" indent="0" algn="ctr">
              <a:buNone/>
              <a:defRPr>
                <a:solidFill>
                  <a:schemeClr val="tx1">
                    <a:tint val="75000"/>
                  </a:schemeClr>
                </a:solidFill>
              </a:defRPr>
            </a:lvl8pPr>
            <a:lvl9pPr marL="4525827"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533" y="472978"/>
            <a:ext cx="2870983" cy="1008042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37579" y="472978"/>
            <a:ext cx="8432930" cy="100804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5784058"/>
            <a:ext cx="9181148" cy="1787723"/>
          </a:xfrm>
        </p:spPr>
        <p:txBody>
          <a:bodyPr anchor="t"/>
          <a:lstStyle>
            <a:lvl1pPr algn="l">
              <a:defRPr sz="5000" b="1" cap="all"/>
            </a:lvl1pPr>
          </a:lstStyle>
          <a:p>
            <a:r>
              <a:rPr lang="en-US" smtClean="0"/>
              <a:t>Click to edit Master title style</a:t>
            </a:r>
            <a:endParaRPr lang="el-GR"/>
          </a:p>
        </p:txBody>
      </p:sp>
      <p:sp>
        <p:nvSpPr>
          <p:cNvPr id="3" name="Text Placeholder 2"/>
          <p:cNvSpPr>
            <a:spLocks noGrp="1"/>
          </p:cNvSpPr>
          <p:nvPr>
            <p:ph type="body" idx="1"/>
          </p:nvPr>
        </p:nvSpPr>
        <p:spPr>
          <a:xfrm>
            <a:off x="853232" y="3815063"/>
            <a:ext cx="9181148" cy="1968995"/>
          </a:xfrm>
        </p:spPr>
        <p:txBody>
          <a:bodyPr anchor="b"/>
          <a:lstStyle>
            <a:lvl1pPr marL="0" indent="0">
              <a:buNone/>
              <a:defRPr sz="2500">
                <a:solidFill>
                  <a:schemeClr val="tx1">
                    <a:tint val="75000"/>
                  </a:schemeClr>
                </a:solidFill>
              </a:defRPr>
            </a:lvl1pPr>
            <a:lvl2pPr marL="565728" indent="0">
              <a:buNone/>
              <a:defRPr sz="2200">
                <a:solidFill>
                  <a:schemeClr val="tx1">
                    <a:tint val="75000"/>
                  </a:schemeClr>
                </a:solidFill>
              </a:defRPr>
            </a:lvl2pPr>
            <a:lvl3pPr marL="1131457" indent="0">
              <a:buNone/>
              <a:defRPr sz="2000">
                <a:solidFill>
                  <a:schemeClr val="tx1">
                    <a:tint val="75000"/>
                  </a:schemeClr>
                </a:solidFill>
              </a:defRPr>
            </a:lvl3pPr>
            <a:lvl4pPr marL="1697185" indent="0">
              <a:buNone/>
              <a:defRPr sz="1700">
                <a:solidFill>
                  <a:schemeClr val="tx1">
                    <a:tint val="75000"/>
                  </a:schemeClr>
                </a:solidFill>
              </a:defRPr>
            </a:lvl4pPr>
            <a:lvl5pPr marL="2262914" indent="0">
              <a:buNone/>
              <a:defRPr sz="1700">
                <a:solidFill>
                  <a:schemeClr val="tx1">
                    <a:tint val="75000"/>
                  </a:schemeClr>
                </a:solidFill>
              </a:defRPr>
            </a:lvl5pPr>
            <a:lvl6pPr marL="2828642" indent="0">
              <a:buNone/>
              <a:defRPr sz="1700">
                <a:solidFill>
                  <a:schemeClr val="tx1">
                    <a:tint val="75000"/>
                  </a:schemeClr>
                </a:solidFill>
              </a:defRPr>
            </a:lvl6pPr>
            <a:lvl7pPr marL="3394371" indent="0">
              <a:buNone/>
              <a:defRPr sz="1700">
                <a:solidFill>
                  <a:schemeClr val="tx1">
                    <a:tint val="75000"/>
                  </a:schemeClr>
                </a:solidFill>
              </a:defRPr>
            </a:lvl7pPr>
            <a:lvl8pPr marL="3960099" indent="0">
              <a:buNone/>
              <a:defRPr sz="1700">
                <a:solidFill>
                  <a:schemeClr val="tx1">
                    <a:tint val="75000"/>
                  </a:schemeClr>
                </a:solidFill>
              </a:defRPr>
            </a:lvl8pPr>
            <a:lvl9pPr marL="4525827"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37580" y="2756597"/>
            <a:ext cx="5651956" cy="7796808"/>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469559" y="2756597"/>
            <a:ext cx="5651956" cy="7796808"/>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D8BD707-D9CF-40AE-B4C6-C98DA3205C09}"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9" y="360462"/>
            <a:ext cx="9721215" cy="1500188"/>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40068" y="2014836"/>
            <a:ext cx="4772472" cy="839688"/>
          </a:xfrm>
        </p:spPr>
        <p:txBody>
          <a:bodyPr anchor="b"/>
          <a:lstStyle>
            <a:lvl1pPr marL="0" indent="0">
              <a:buNone/>
              <a:defRPr sz="3000" b="1"/>
            </a:lvl1pPr>
            <a:lvl2pPr marL="565728" indent="0">
              <a:buNone/>
              <a:defRPr sz="2500" b="1"/>
            </a:lvl2pPr>
            <a:lvl3pPr marL="1131457" indent="0">
              <a:buNone/>
              <a:defRPr sz="2200" b="1"/>
            </a:lvl3pPr>
            <a:lvl4pPr marL="1697185" indent="0">
              <a:buNone/>
              <a:defRPr sz="2000" b="1"/>
            </a:lvl4pPr>
            <a:lvl5pPr marL="2262914" indent="0">
              <a:buNone/>
              <a:defRPr sz="2000" b="1"/>
            </a:lvl5pPr>
            <a:lvl6pPr marL="2828642" indent="0">
              <a:buNone/>
              <a:defRPr sz="2000" b="1"/>
            </a:lvl6pPr>
            <a:lvl7pPr marL="3394371" indent="0">
              <a:buNone/>
              <a:defRPr sz="2000" b="1"/>
            </a:lvl7pPr>
            <a:lvl8pPr marL="3960099" indent="0">
              <a:buNone/>
              <a:defRPr sz="2000" b="1"/>
            </a:lvl8pPr>
            <a:lvl9pPr marL="4525827"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40068" y="2854523"/>
            <a:ext cx="4772472" cy="5186066"/>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486937" y="2014836"/>
            <a:ext cx="4774347" cy="839688"/>
          </a:xfrm>
        </p:spPr>
        <p:txBody>
          <a:bodyPr anchor="b"/>
          <a:lstStyle>
            <a:lvl1pPr marL="0" indent="0">
              <a:buNone/>
              <a:defRPr sz="3000" b="1"/>
            </a:lvl1pPr>
            <a:lvl2pPr marL="565728" indent="0">
              <a:buNone/>
              <a:defRPr sz="2500" b="1"/>
            </a:lvl2pPr>
            <a:lvl3pPr marL="1131457" indent="0">
              <a:buNone/>
              <a:defRPr sz="2200" b="1"/>
            </a:lvl3pPr>
            <a:lvl4pPr marL="1697185" indent="0">
              <a:buNone/>
              <a:defRPr sz="2000" b="1"/>
            </a:lvl4pPr>
            <a:lvl5pPr marL="2262914" indent="0">
              <a:buNone/>
              <a:defRPr sz="2000" b="1"/>
            </a:lvl5pPr>
            <a:lvl6pPr marL="2828642" indent="0">
              <a:buNone/>
              <a:defRPr sz="2000" b="1"/>
            </a:lvl6pPr>
            <a:lvl7pPr marL="3394371" indent="0">
              <a:buNone/>
              <a:defRPr sz="2000" b="1"/>
            </a:lvl7pPr>
            <a:lvl8pPr marL="3960099" indent="0">
              <a:buNone/>
              <a:defRPr sz="2000" b="1"/>
            </a:lvl8pPr>
            <a:lvl9pPr marL="4525827"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5486937" y="2854523"/>
            <a:ext cx="4774347" cy="5186066"/>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D8BD707-D9CF-40AE-B4C6-C98DA3205C09}" type="datetimeFigureOut">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D8BD707-D9CF-40AE-B4C6-C98DA3205C09}" type="datetimeFigureOut">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9" y="358378"/>
            <a:ext cx="3553570" cy="1525191"/>
          </a:xfrm>
        </p:spPr>
        <p:txBody>
          <a:bodyPr anchor="b"/>
          <a:lstStyle>
            <a:lvl1pPr algn="l">
              <a:defRPr sz="2500" b="1"/>
            </a:lvl1pPr>
          </a:lstStyle>
          <a:p>
            <a:r>
              <a:rPr lang="en-US" smtClean="0"/>
              <a:t>Click to edit Master title style</a:t>
            </a:r>
            <a:endParaRPr lang="el-GR"/>
          </a:p>
        </p:txBody>
      </p:sp>
      <p:sp>
        <p:nvSpPr>
          <p:cNvPr id="3" name="Content Placeholder 2"/>
          <p:cNvSpPr>
            <a:spLocks noGrp="1"/>
          </p:cNvSpPr>
          <p:nvPr>
            <p:ph idx="1"/>
          </p:nvPr>
        </p:nvSpPr>
        <p:spPr>
          <a:xfrm>
            <a:off x="4223029" y="358380"/>
            <a:ext cx="6038255" cy="768221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40069" y="1883571"/>
            <a:ext cx="3553570" cy="6157020"/>
          </a:xfrm>
        </p:spPr>
        <p:txBody>
          <a:bodyPr/>
          <a:lstStyle>
            <a:lvl1pPr marL="0" indent="0">
              <a:buNone/>
              <a:defRPr sz="1700"/>
            </a:lvl1pPr>
            <a:lvl2pPr marL="565728" indent="0">
              <a:buNone/>
              <a:defRPr sz="1500"/>
            </a:lvl2pPr>
            <a:lvl3pPr marL="1131457" indent="0">
              <a:buNone/>
              <a:defRPr sz="1200"/>
            </a:lvl3pPr>
            <a:lvl4pPr marL="1697185" indent="0">
              <a:buNone/>
              <a:defRPr sz="1100"/>
            </a:lvl4pPr>
            <a:lvl5pPr marL="2262914" indent="0">
              <a:buNone/>
              <a:defRPr sz="1100"/>
            </a:lvl5pPr>
            <a:lvl6pPr marL="2828642" indent="0">
              <a:buNone/>
              <a:defRPr sz="1100"/>
            </a:lvl6pPr>
            <a:lvl7pPr marL="3394371" indent="0">
              <a:buNone/>
              <a:defRPr sz="1100"/>
            </a:lvl7pPr>
            <a:lvl8pPr marL="3960099" indent="0">
              <a:buNone/>
              <a:defRPr sz="1100"/>
            </a:lvl8pPr>
            <a:lvl9pPr marL="452582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6300787"/>
            <a:ext cx="6480810" cy="743844"/>
          </a:xfrm>
        </p:spPr>
        <p:txBody>
          <a:bodyPr anchor="b"/>
          <a:lstStyle>
            <a:lvl1pPr algn="l">
              <a:defRPr sz="2500" b="1"/>
            </a:lvl1pPr>
          </a:lstStyle>
          <a:p>
            <a:r>
              <a:rPr lang="en-US" smtClean="0"/>
              <a:t>Click to edit Master title style</a:t>
            </a:r>
            <a:endParaRPr lang="el-GR"/>
          </a:p>
        </p:txBody>
      </p:sp>
      <p:sp>
        <p:nvSpPr>
          <p:cNvPr id="3" name="Picture Placeholder 2"/>
          <p:cNvSpPr>
            <a:spLocks noGrp="1"/>
          </p:cNvSpPr>
          <p:nvPr>
            <p:ph type="pic" idx="1"/>
          </p:nvPr>
        </p:nvSpPr>
        <p:spPr>
          <a:xfrm>
            <a:off x="2117140" y="804267"/>
            <a:ext cx="6480810" cy="5400675"/>
          </a:xfrm>
        </p:spPr>
        <p:txBody>
          <a:bodyPr/>
          <a:lstStyle>
            <a:lvl1pPr marL="0" indent="0">
              <a:buNone/>
              <a:defRPr sz="4000"/>
            </a:lvl1pPr>
            <a:lvl2pPr marL="565728" indent="0">
              <a:buNone/>
              <a:defRPr sz="3500"/>
            </a:lvl2pPr>
            <a:lvl3pPr marL="1131457" indent="0">
              <a:buNone/>
              <a:defRPr sz="3000"/>
            </a:lvl3pPr>
            <a:lvl4pPr marL="1697185" indent="0">
              <a:buNone/>
              <a:defRPr sz="2500"/>
            </a:lvl4pPr>
            <a:lvl5pPr marL="2262914" indent="0">
              <a:buNone/>
              <a:defRPr sz="2500"/>
            </a:lvl5pPr>
            <a:lvl6pPr marL="2828642" indent="0">
              <a:buNone/>
              <a:defRPr sz="2500"/>
            </a:lvl6pPr>
            <a:lvl7pPr marL="3394371" indent="0">
              <a:buNone/>
              <a:defRPr sz="2500"/>
            </a:lvl7pPr>
            <a:lvl8pPr marL="3960099" indent="0">
              <a:buNone/>
              <a:defRPr sz="2500"/>
            </a:lvl8pPr>
            <a:lvl9pPr marL="4525827" indent="0">
              <a:buNone/>
              <a:defRPr sz="2500"/>
            </a:lvl9pPr>
          </a:lstStyle>
          <a:p>
            <a:endParaRPr lang="el-GR"/>
          </a:p>
        </p:txBody>
      </p:sp>
      <p:sp>
        <p:nvSpPr>
          <p:cNvPr id="4" name="Text Placeholder 3"/>
          <p:cNvSpPr>
            <a:spLocks noGrp="1"/>
          </p:cNvSpPr>
          <p:nvPr>
            <p:ph type="body" sz="half" idx="2"/>
          </p:nvPr>
        </p:nvSpPr>
        <p:spPr>
          <a:xfrm>
            <a:off x="2117140" y="7044631"/>
            <a:ext cx="6480810" cy="1056381"/>
          </a:xfrm>
        </p:spPr>
        <p:txBody>
          <a:bodyPr/>
          <a:lstStyle>
            <a:lvl1pPr marL="0" indent="0">
              <a:buNone/>
              <a:defRPr sz="1700"/>
            </a:lvl1pPr>
            <a:lvl2pPr marL="565728" indent="0">
              <a:buNone/>
              <a:defRPr sz="1500"/>
            </a:lvl2pPr>
            <a:lvl3pPr marL="1131457" indent="0">
              <a:buNone/>
              <a:defRPr sz="1200"/>
            </a:lvl3pPr>
            <a:lvl4pPr marL="1697185" indent="0">
              <a:buNone/>
              <a:defRPr sz="1100"/>
            </a:lvl4pPr>
            <a:lvl5pPr marL="2262914" indent="0">
              <a:buNone/>
              <a:defRPr sz="1100"/>
            </a:lvl5pPr>
            <a:lvl6pPr marL="2828642" indent="0">
              <a:buNone/>
              <a:defRPr sz="1100"/>
            </a:lvl6pPr>
            <a:lvl7pPr marL="3394371" indent="0">
              <a:buNone/>
              <a:defRPr sz="1100"/>
            </a:lvl7pPr>
            <a:lvl8pPr marL="3960099" indent="0">
              <a:buNone/>
              <a:defRPr sz="1100"/>
            </a:lvl8pPr>
            <a:lvl9pPr marL="452582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9" y="360462"/>
            <a:ext cx="9721215" cy="1500188"/>
          </a:xfrm>
          <a:prstGeom prst="rect">
            <a:avLst/>
          </a:prstGeom>
        </p:spPr>
        <p:txBody>
          <a:bodyPr vert="horz" lIns="113146" tIns="56574" rIns="113146" bIns="56574"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540069" y="2100263"/>
            <a:ext cx="9721215" cy="5940326"/>
          </a:xfrm>
          <a:prstGeom prst="rect">
            <a:avLst/>
          </a:prstGeom>
        </p:spPr>
        <p:txBody>
          <a:bodyPr vert="horz" lIns="113146" tIns="56574" rIns="113146" bIns="56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540069" y="8342711"/>
            <a:ext cx="2520315" cy="479227"/>
          </a:xfrm>
          <a:prstGeom prst="rect">
            <a:avLst/>
          </a:prstGeom>
        </p:spPr>
        <p:txBody>
          <a:bodyPr vert="horz" lIns="113146" tIns="56574" rIns="113146" bIns="56574" rtlCol="0" anchor="ctr"/>
          <a:lstStyle>
            <a:lvl1pPr algn="l">
              <a:defRPr sz="1500">
                <a:solidFill>
                  <a:schemeClr val="tx1">
                    <a:tint val="75000"/>
                  </a:schemeClr>
                </a:solidFill>
              </a:defRPr>
            </a:lvl1pPr>
          </a:lstStyle>
          <a:p>
            <a:fld id="{1D8BD707-D9CF-40AE-B4C6-C98DA3205C09}" type="datetimeFigureOut">
              <a:rPr lang="en-US" smtClean="0"/>
              <a:pPr/>
              <a:t>3/28/2013</a:t>
            </a:fld>
            <a:endParaRPr lang="en-US"/>
          </a:p>
        </p:txBody>
      </p:sp>
      <p:sp>
        <p:nvSpPr>
          <p:cNvPr id="5" name="Footer Placeholder 4"/>
          <p:cNvSpPr>
            <a:spLocks noGrp="1"/>
          </p:cNvSpPr>
          <p:nvPr>
            <p:ph type="ftr" sz="quarter" idx="3"/>
          </p:nvPr>
        </p:nvSpPr>
        <p:spPr>
          <a:xfrm>
            <a:off x="3690461" y="8342711"/>
            <a:ext cx="3420428" cy="479227"/>
          </a:xfrm>
          <a:prstGeom prst="rect">
            <a:avLst/>
          </a:prstGeom>
        </p:spPr>
        <p:txBody>
          <a:bodyPr vert="horz" lIns="113146" tIns="56574" rIns="113146" bIns="56574"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0969" y="8342711"/>
            <a:ext cx="2520315" cy="479227"/>
          </a:xfrm>
          <a:prstGeom prst="rect">
            <a:avLst/>
          </a:prstGeom>
        </p:spPr>
        <p:txBody>
          <a:bodyPr vert="horz" lIns="113146" tIns="56574" rIns="113146" bIns="56574"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131457" rtl="0" eaLnBrk="1" latinLnBrk="0" hangingPunct="1">
        <a:spcBef>
          <a:spcPct val="0"/>
        </a:spcBef>
        <a:buNone/>
        <a:defRPr sz="5400" kern="1200">
          <a:solidFill>
            <a:schemeClr val="tx1"/>
          </a:solidFill>
          <a:latin typeface="+mj-lt"/>
          <a:ea typeface="+mj-ea"/>
          <a:cs typeface="+mj-cs"/>
        </a:defRPr>
      </a:lvl1pPr>
    </p:titleStyle>
    <p:bodyStyle>
      <a:lvl1pPr marL="424297" indent="-424297" algn="l" defTabSz="1131457"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309" indent="-353581" algn="l" defTabSz="1131457"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4321" indent="-282865" algn="l" defTabSz="1131457"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0050" indent="-282865" algn="l" defTabSz="1131457"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5779" indent="-282865" algn="l" defTabSz="1131457"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1507" indent="-282865" algn="l" defTabSz="113145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7235" indent="-282865" algn="l" defTabSz="113145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2964" indent="-282865" algn="l" defTabSz="113145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08692" indent="-282865" algn="l" defTabSz="113145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l-GR"/>
      </a:defPPr>
      <a:lvl1pPr marL="0" algn="l" defTabSz="1131457" rtl="0" eaLnBrk="1" latinLnBrk="0" hangingPunct="1">
        <a:defRPr sz="2200" kern="1200">
          <a:solidFill>
            <a:schemeClr val="tx1"/>
          </a:solidFill>
          <a:latin typeface="+mn-lt"/>
          <a:ea typeface="+mn-ea"/>
          <a:cs typeface="+mn-cs"/>
        </a:defRPr>
      </a:lvl1pPr>
      <a:lvl2pPr marL="565728" algn="l" defTabSz="1131457" rtl="0" eaLnBrk="1" latinLnBrk="0" hangingPunct="1">
        <a:defRPr sz="2200" kern="1200">
          <a:solidFill>
            <a:schemeClr val="tx1"/>
          </a:solidFill>
          <a:latin typeface="+mn-lt"/>
          <a:ea typeface="+mn-ea"/>
          <a:cs typeface="+mn-cs"/>
        </a:defRPr>
      </a:lvl2pPr>
      <a:lvl3pPr marL="1131457" algn="l" defTabSz="1131457" rtl="0" eaLnBrk="1" latinLnBrk="0" hangingPunct="1">
        <a:defRPr sz="2200" kern="1200">
          <a:solidFill>
            <a:schemeClr val="tx1"/>
          </a:solidFill>
          <a:latin typeface="+mn-lt"/>
          <a:ea typeface="+mn-ea"/>
          <a:cs typeface="+mn-cs"/>
        </a:defRPr>
      </a:lvl3pPr>
      <a:lvl4pPr marL="1697185" algn="l" defTabSz="1131457" rtl="0" eaLnBrk="1" latinLnBrk="0" hangingPunct="1">
        <a:defRPr sz="2200" kern="1200">
          <a:solidFill>
            <a:schemeClr val="tx1"/>
          </a:solidFill>
          <a:latin typeface="+mn-lt"/>
          <a:ea typeface="+mn-ea"/>
          <a:cs typeface="+mn-cs"/>
        </a:defRPr>
      </a:lvl4pPr>
      <a:lvl5pPr marL="2262914" algn="l" defTabSz="1131457" rtl="0" eaLnBrk="1" latinLnBrk="0" hangingPunct="1">
        <a:defRPr sz="2200" kern="1200">
          <a:solidFill>
            <a:schemeClr val="tx1"/>
          </a:solidFill>
          <a:latin typeface="+mn-lt"/>
          <a:ea typeface="+mn-ea"/>
          <a:cs typeface="+mn-cs"/>
        </a:defRPr>
      </a:lvl5pPr>
      <a:lvl6pPr marL="2828642" algn="l" defTabSz="1131457" rtl="0" eaLnBrk="1" latinLnBrk="0" hangingPunct="1">
        <a:defRPr sz="2200" kern="1200">
          <a:solidFill>
            <a:schemeClr val="tx1"/>
          </a:solidFill>
          <a:latin typeface="+mn-lt"/>
          <a:ea typeface="+mn-ea"/>
          <a:cs typeface="+mn-cs"/>
        </a:defRPr>
      </a:lvl6pPr>
      <a:lvl7pPr marL="3394371" algn="l" defTabSz="1131457" rtl="0" eaLnBrk="1" latinLnBrk="0" hangingPunct="1">
        <a:defRPr sz="2200" kern="1200">
          <a:solidFill>
            <a:schemeClr val="tx1"/>
          </a:solidFill>
          <a:latin typeface="+mn-lt"/>
          <a:ea typeface="+mn-ea"/>
          <a:cs typeface="+mn-cs"/>
        </a:defRPr>
      </a:lvl7pPr>
      <a:lvl8pPr marL="3960099" algn="l" defTabSz="1131457" rtl="0" eaLnBrk="1" latinLnBrk="0" hangingPunct="1">
        <a:defRPr sz="2200" kern="1200">
          <a:solidFill>
            <a:schemeClr val="tx1"/>
          </a:solidFill>
          <a:latin typeface="+mn-lt"/>
          <a:ea typeface="+mn-ea"/>
          <a:cs typeface="+mn-cs"/>
        </a:defRPr>
      </a:lvl8pPr>
      <a:lvl9pPr marL="4525827" algn="l" defTabSz="113145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9.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33.png"/><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6.png"/><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1.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 Id="rId9"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3.xml"/><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14.xml"/><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8.png"/><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5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7.png"/><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26.xml"/><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74.bin"/><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7.xml"/><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8.bin"/><Relationship Id="rId5" Type="http://schemas.openxmlformats.org/officeDocument/2006/relationships/image" Target="../media/image89.png"/><Relationship Id="rId4" Type="http://schemas.openxmlformats.org/officeDocument/2006/relationships/oleObject" Target="../embeddings/oleObject7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8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8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03.png"/><Relationship Id="rId4" Type="http://schemas.openxmlformats.org/officeDocument/2006/relationships/oleObject" Target="../embeddings/oleObject92.bin"/></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94.bin"/><Relationship Id="rId4" Type="http://schemas.openxmlformats.org/officeDocument/2006/relationships/oleObject" Target="../embeddings/oleObject9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4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4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5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2.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8.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801349" cy="2976562"/>
          </a:xfrm>
        </p:spPr>
        <p:txBody>
          <a:bodyPr>
            <a:normAutofit/>
          </a:bodyPr>
          <a:lstStyle/>
          <a:p>
            <a:r>
              <a:rPr lang="el-GR" sz="3600" dirty="0" smtClean="0"/>
              <a:t>Μέθοδοι </a:t>
            </a:r>
            <a:r>
              <a:rPr lang="el-GR" sz="3600" dirty="0" smtClean="0"/>
              <a:t>επίλυσης Μερικών </a:t>
            </a:r>
            <a:r>
              <a:rPr lang="el-GR" sz="3600" dirty="0" smtClean="0"/>
              <a:t>Διαφορικών</a:t>
            </a:r>
            <a:r>
              <a:rPr lang="en-US" sz="3600" dirty="0" smtClean="0"/>
              <a:t> </a:t>
            </a:r>
            <a:r>
              <a:rPr lang="el-GR" sz="3600" dirty="0" smtClean="0"/>
              <a:t>Εξισώσεων</a:t>
            </a:r>
            <a:r>
              <a:rPr lang="en-US" sz="3600" dirty="0" smtClean="0"/>
              <a:t/>
            </a:r>
            <a:br>
              <a:rPr lang="en-US" sz="3600" dirty="0" smtClean="0"/>
            </a:br>
            <a:r>
              <a:rPr lang="el-GR" sz="3600" dirty="0" smtClean="0"/>
              <a:t>Μέθοδος </a:t>
            </a:r>
            <a:r>
              <a:rPr lang="el-GR" sz="3600" dirty="0" smtClean="0"/>
              <a:t>Πεπερασμένων </a:t>
            </a:r>
            <a:r>
              <a:rPr lang="el-GR" sz="3600" dirty="0" smtClean="0"/>
              <a:t>Στοιχείων</a:t>
            </a:r>
            <a:r>
              <a:rPr lang="en-US" sz="3600" dirty="0" smtClean="0"/>
              <a:t/>
            </a:r>
            <a:br>
              <a:rPr lang="en-US" sz="3600" dirty="0" smtClean="0"/>
            </a:br>
            <a:r>
              <a:rPr lang="el-GR" sz="3600" dirty="0" smtClean="0"/>
              <a:t>Εφαρμογές </a:t>
            </a:r>
            <a:r>
              <a:rPr lang="el-GR" sz="3600" dirty="0" smtClean="0"/>
              <a:t>σε </a:t>
            </a:r>
            <a:r>
              <a:rPr lang="el-GR" sz="3600" dirty="0" smtClean="0"/>
              <a:t>MATLAB</a:t>
            </a:r>
            <a:r>
              <a:rPr lang="el-GR" dirty="0" smtClean="0"/>
              <a:t/>
            </a:r>
            <a:br>
              <a:rPr lang="el-GR" dirty="0" smtClean="0"/>
            </a:br>
            <a:endParaRPr lang="el-GR" dirty="0"/>
          </a:p>
        </p:txBody>
      </p:sp>
      <p:sp>
        <p:nvSpPr>
          <p:cNvPr id="3" name="Content Placeholder 2"/>
          <p:cNvSpPr>
            <a:spLocks noGrp="1"/>
          </p:cNvSpPr>
          <p:nvPr>
            <p:ph idx="1"/>
          </p:nvPr>
        </p:nvSpPr>
        <p:spPr>
          <a:xfrm>
            <a:off x="0" y="3281363"/>
            <a:ext cx="10801349" cy="5719762"/>
          </a:xfrm>
        </p:spPr>
        <p:txBody>
          <a:bodyPr>
            <a:normAutofit fontScale="92500" lnSpcReduction="20000"/>
          </a:bodyPr>
          <a:lstStyle/>
          <a:p>
            <a:pPr algn="ctr">
              <a:buNone/>
            </a:pPr>
            <a:r>
              <a:rPr lang="el-GR" dirty="0" smtClean="0"/>
              <a:t>ΜΕΤΑΠΤΥΧΙΑΚΗ ΔΙΠΛΩΜΑΤΙΚΗ ΕΡΓΑΣΙΑ</a:t>
            </a:r>
          </a:p>
          <a:p>
            <a:pPr>
              <a:buNone/>
            </a:pPr>
            <a:endParaRPr lang="en-US" dirty="0" smtClean="0"/>
          </a:p>
          <a:p>
            <a:pPr>
              <a:buNone/>
            </a:pPr>
            <a:endParaRPr lang="en-US" dirty="0" smtClean="0"/>
          </a:p>
          <a:p>
            <a:pPr>
              <a:buNone/>
            </a:pPr>
            <a:r>
              <a:rPr lang="el-GR" dirty="0" smtClean="0"/>
              <a:t>Καρτσιώτης Γιώργος</a:t>
            </a:r>
          </a:p>
          <a:p>
            <a:pPr>
              <a:buNone/>
            </a:pPr>
            <a:r>
              <a:rPr lang="el-GR" dirty="0" smtClean="0"/>
              <a:t> </a:t>
            </a:r>
          </a:p>
          <a:p>
            <a:pPr>
              <a:buNone/>
            </a:pPr>
            <a:r>
              <a:rPr lang="el-GR" dirty="0" smtClean="0"/>
              <a:t>Επιβλέπουσα : Μαρία </a:t>
            </a:r>
            <a:r>
              <a:rPr lang="el-GR" dirty="0" err="1" smtClean="0"/>
              <a:t>Γουσίδου</a:t>
            </a:r>
            <a:r>
              <a:rPr lang="el-GR" dirty="0" smtClean="0"/>
              <a:t> - </a:t>
            </a:r>
            <a:r>
              <a:rPr lang="el-GR" dirty="0" err="1" smtClean="0"/>
              <a:t>Κουτίτα</a:t>
            </a:r>
            <a:endParaRPr lang="el-GR" dirty="0" smtClean="0"/>
          </a:p>
          <a:p>
            <a:endParaRPr lang="el-GR" dirty="0" smtClean="0"/>
          </a:p>
          <a:p>
            <a:pPr>
              <a:buNone/>
            </a:pPr>
            <a:endParaRPr lang="el-GR" dirty="0" smtClean="0"/>
          </a:p>
          <a:p>
            <a:pPr>
              <a:buNone/>
            </a:pPr>
            <a:endParaRPr lang="el-GR" dirty="0" smtClean="0"/>
          </a:p>
          <a:p>
            <a:pPr algn="ctr">
              <a:buNone/>
            </a:pPr>
            <a:r>
              <a:rPr lang="el-GR" dirty="0" smtClean="0"/>
              <a:t>Θεσσαλονίκη, Μάρτιος 2013 </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Τύποι πεπερασμένων στοιχείων - Τετραγωνικά</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Με γραμμικά τύπου στοιχεία οι συναρτήσεις βάσης είναι γραμμικά πολυώνυμα πρώτου βαθμού :</a:t>
            </a:r>
          </a:p>
          <a:p>
            <a:pPr algn="just">
              <a:spcBef>
                <a:spcPts val="600"/>
              </a:spcBef>
              <a:spcAft>
                <a:spcPts val="1799"/>
              </a:spcAft>
            </a:pPr>
            <a:endParaRPr lang="el-GR" sz="2400" dirty="0" smtClean="0">
              <a:latin typeface="Times New Roman" pitchFamily="18" charset="0"/>
              <a:cs typeface="Times New Roman" pitchFamily="18" charset="0"/>
            </a:endParaRPr>
          </a:p>
          <a:p>
            <a:pPr algn="just">
              <a:spcBef>
                <a:spcPts val="600"/>
              </a:spcBef>
            </a:pPr>
            <a:r>
              <a:rPr lang="el-GR" sz="2400" dirty="0" smtClean="0">
                <a:latin typeface="Times New Roman" pitchFamily="18" charset="0"/>
                <a:cs typeface="Times New Roman" pitchFamily="18" charset="0"/>
              </a:rPr>
              <a:t>Κάθε συνάρτηση βάσης λαμβάνει την τιμή ένα σε έναν κόμβο και μηδέν στους άλλους :</a:t>
            </a:r>
          </a:p>
          <a:p>
            <a:pPr algn="just">
              <a:spcBef>
                <a:spcPts val="600"/>
              </a:spcBef>
              <a:spcAft>
                <a:spcPts val="1799"/>
              </a:spcAft>
            </a:pP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Για να υπολογίσουμε τους συντελεστές των πολυωνύμων, λύνουμε το σύστημα :</a:t>
            </a:r>
          </a:p>
          <a:p>
            <a:pPr algn="just"/>
            <a:endParaRPr lang="el-GR" sz="2400" dirty="0" smtClean="0">
              <a:latin typeface="Times New Roman" pitchFamily="18" charset="0"/>
              <a:cs typeface="Times New Roman" pitchFamily="18" charset="0"/>
            </a:endParaRPr>
          </a:p>
          <a:p>
            <a:pPr algn="just">
              <a:spcBef>
                <a:spcPts val="12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Για κάθε στοιχείο για τις έξι συναρτήσεις βάσης προκύπτει το σύστημα: </a:t>
            </a: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10" name="Object 9"/>
          <p:cNvGraphicFramePr>
            <a:graphicFrameLocks noChangeAspect="1"/>
          </p:cNvGraphicFramePr>
          <p:nvPr/>
        </p:nvGraphicFramePr>
        <p:xfrm>
          <a:off x="371476" y="4271963"/>
          <a:ext cx="10201275" cy="1420813"/>
        </p:xfrm>
        <a:graphic>
          <a:graphicData uri="http://schemas.openxmlformats.org/presentationml/2006/ole">
            <p:oleObj spid="_x0000_s18436" name="Equation" r:id="rId4" imgW="6629400" imgH="749160" progId="Equation.DSMT4">
              <p:embed/>
            </p:oleObj>
          </a:graphicData>
        </a:graphic>
      </p:graphicFrame>
      <p:pic>
        <p:nvPicPr>
          <p:cNvPr id="18438" name="Picture 6"/>
          <p:cNvPicPr>
            <a:picLocks noChangeAspect="1" noChangeArrowheads="1"/>
          </p:cNvPicPr>
          <p:nvPr/>
        </p:nvPicPr>
        <p:blipFill>
          <a:blip r:embed="rId5"/>
          <a:srcRect/>
          <a:stretch>
            <a:fillRect/>
          </a:stretch>
        </p:blipFill>
        <p:spPr bwMode="auto">
          <a:xfrm>
            <a:off x="7839076" y="1300162"/>
            <a:ext cx="990600" cy="929547"/>
          </a:xfrm>
          <a:prstGeom prst="rect">
            <a:avLst/>
          </a:prstGeom>
          <a:noFill/>
          <a:ln w="9525">
            <a:noFill/>
            <a:miter lim="800000"/>
            <a:headEnd/>
            <a:tailEnd/>
          </a:ln>
          <a:effectLst/>
        </p:spPr>
      </p:pic>
      <p:graphicFrame>
        <p:nvGraphicFramePr>
          <p:cNvPr id="12" name="Object 11"/>
          <p:cNvGraphicFramePr>
            <a:graphicFrameLocks noChangeAspect="1"/>
          </p:cNvGraphicFramePr>
          <p:nvPr/>
        </p:nvGraphicFramePr>
        <p:xfrm>
          <a:off x="1666875" y="6405562"/>
          <a:ext cx="7797338" cy="2133600"/>
        </p:xfrm>
        <a:graphic>
          <a:graphicData uri="http://schemas.openxmlformats.org/presentationml/2006/ole">
            <p:oleObj spid="_x0000_s18439" name="Equation" r:id="rId6" imgW="5105160" imgH="1396800" progId="Equation.DSMT4">
              <p:embed/>
            </p:oleObj>
          </a:graphicData>
        </a:graphic>
      </p:graphicFrame>
      <p:graphicFrame>
        <p:nvGraphicFramePr>
          <p:cNvPr id="18440" name="Object 8"/>
          <p:cNvGraphicFramePr>
            <a:graphicFrameLocks/>
          </p:cNvGraphicFramePr>
          <p:nvPr/>
        </p:nvGraphicFramePr>
        <p:xfrm>
          <a:off x="3648075" y="2747963"/>
          <a:ext cx="2763838" cy="944562"/>
        </p:xfrm>
        <a:graphic>
          <a:graphicData uri="http://schemas.openxmlformats.org/presentationml/2006/ole">
            <p:oleObj spid="_x0000_s18440" name="Equation" r:id="rId7" imgW="1587240" imgH="457200" progId="Equation.DSMT4">
              <p:embed/>
            </p:oleObj>
          </a:graphicData>
        </a:graphic>
      </p:graphicFrame>
      <p:graphicFrame>
        <p:nvGraphicFramePr>
          <p:cNvPr id="18441" name="Object 9"/>
          <p:cNvGraphicFramePr>
            <a:graphicFrameLocks/>
          </p:cNvGraphicFramePr>
          <p:nvPr/>
        </p:nvGraphicFramePr>
        <p:xfrm>
          <a:off x="2428875" y="1604962"/>
          <a:ext cx="4951413" cy="500062"/>
        </p:xfrm>
        <a:graphic>
          <a:graphicData uri="http://schemas.openxmlformats.org/presentationml/2006/ole">
            <p:oleObj spid="_x0000_s18441" name="Equation" r:id="rId8" imgW="2616120" imgH="24120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Τύποι πεπερασμένων στοιχείων - Κυβικά</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Με γραμμικά τύπου στοιχεία οι συναρτήσεις βάσης είναι γραμμικά πολυώνυμα πρώτου βαθμού :</a:t>
            </a:r>
          </a:p>
          <a:p>
            <a:pPr algn="just">
              <a:spcBef>
                <a:spcPts val="600"/>
              </a:spcBef>
              <a:spcAft>
                <a:spcPts val="1799"/>
              </a:spcAft>
            </a:pPr>
            <a:endParaRPr lang="el-GR" sz="2400" dirty="0" smtClean="0">
              <a:latin typeface="Times New Roman" pitchFamily="18" charset="0"/>
              <a:cs typeface="Times New Roman" pitchFamily="18" charset="0"/>
            </a:endParaRPr>
          </a:p>
          <a:p>
            <a:pPr algn="just">
              <a:spcBef>
                <a:spcPts val="600"/>
              </a:spcBef>
            </a:pPr>
            <a:r>
              <a:rPr lang="el-GR" sz="2400" dirty="0" smtClean="0">
                <a:latin typeface="Times New Roman" pitchFamily="18" charset="0"/>
                <a:cs typeface="Times New Roman" pitchFamily="18" charset="0"/>
              </a:rPr>
              <a:t>Κάθε συνάρτηση βάσης λαμβάνει την τιμή ένα σε έναν κόμβο και μηδέν στους άλλους :</a:t>
            </a:r>
          </a:p>
          <a:p>
            <a:pPr algn="just">
              <a:spcBef>
                <a:spcPts val="600"/>
              </a:spcBef>
              <a:spcAft>
                <a:spcPts val="1799"/>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6" name="Object 5"/>
          <p:cNvGraphicFramePr>
            <a:graphicFrameLocks/>
          </p:cNvGraphicFramePr>
          <p:nvPr/>
        </p:nvGraphicFramePr>
        <p:xfrm>
          <a:off x="0" y="3967162"/>
          <a:ext cx="10579100" cy="1993900"/>
        </p:xfrm>
        <a:graphic>
          <a:graphicData uri="http://schemas.openxmlformats.org/presentationml/2006/ole">
            <p:oleObj spid="_x0000_s19458" name="Equation" r:id="rId4" imgW="5587920" imgH="965160" progId="Equation.DSMT4">
              <p:embed/>
            </p:oleObj>
          </a:graphicData>
        </a:graphic>
      </p:graphicFrame>
      <p:graphicFrame>
        <p:nvGraphicFramePr>
          <p:cNvPr id="7" name="Object 6"/>
          <p:cNvGraphicFramePr>
            <a:graphicFrameLocks/>
          </p:cNvGraphicFramePr>
          <p:nvPr/>
        </p:nvGraphicFramePr>
        <p:xfrm>
          <a:off x="3648076" y="2747962"/>
          <a:ext cx="2764125" cy="945000"/>
        </p:xfrm>
        <a:graphic>
          <a:graphicData uri="http://schemas.openxmlformats.org/presentationml/2006/ole">
            <p:oleObj spid="_x0000_s19459" name="Equation" r:id="rId5" imgW="1587240" imgH="457200" progId="Equation.DSMT4">
              <p:embed/>
            </p:oleObj>
          </a:graphicData>
        </a:graphic>
      </p:graphicFrame>
      <p:pic>
        <p:nvPicPr>
          <p:cNvPr id="19462" name="Picture 6"/>
          <p:cNvPicPr>
            <a:picLocks noChangeAspect="1" noChangeArrowheads="1"/>
          </p:cNvPicPr>
          <p:nvPr/>
        </p:nvPicPr>
        <p:blipFill>
          <a:blip r:embed="rId6"/>
          <a:srcRect/>
          <a:stretch>
            <a:fillRect/>
          </a:stretch>
        </p:blipFill>
        <p:spPr bwMode="auto">
          <a:xfrm>
            <a:off x="4867275" y="6329362"/>
            <a:ext cx="2075242" cy="1981200"/>
          </a:xfrm>
          <a:prstGeom prst="rect">
            <a:avLst/>
          </a:prstGeom>
          <a:noFill/>
          <a:ln w="9525">
            <a:noFill/>
            <a:miter lim="800000"/>
            <a:headEnd/>
            <a:tailEnd/>
          </a:ln>
          <a:effectLst/>
        </p:spPr>
      </p:pic>
      <p:graphicFrame>
        <p:nvGraphicFramePr>
          <p:cNvPr id="8" name="7 - Αντικείμενο"/>
          <p:cNvGraphicFramePr>
            <a:graphicFrameLocks noChangeAspect="1"/>
          </p:cNvGraphicFramePr>
          <p:nvPr/>
        </p:nvGraphicFramePr>
        <p:xfrm>
          <a:off x="1743075" y="1681162"/>
          <a:ext cx="8109284" cy="457200"/>
        </p:xfrm>
        <a:graphic>
          <a:graphicData uri="http://schemas.openxmlformats.org/presentationml/2006/ole">
            <p:oleObj spid="_x0000_s19460" name="Equation" r:id="rId7" imgW="4279680" imgH="2412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Σύνδεση με θεωρία</a:t>
            </a:r>
            <a:r>
              <a:rPr lang="en-US" sz="3600" dirty="0" smtClean="0"/>
              <a:t> – 1</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Με τη μέθοδο </a:t>
            </a:r>
            <a:r>
              <a:rPr lang="en-US" sz="2400" dirty="0" smtClean="0">
                <a:latin typeface="Times New Roman" pitchFamily="18" charset="0"/>
                <a:cs typeface="Times New Roman" pitchFamily="18" charset="0"/>
              </a:rPr>
              <a:t>Ritz </a:t>
            </a:r>
            <a:r>
              <a:rPr lang="el-GR" sz="2400" dirty="0" smtClean="0">
                <a:latin typeface="Times New Roman" pitchFamily="18" charset="0"/>
                <a:cs typeface="Times New Roman" pitchFamily="18" charset="0"/>
              </a:rPr>
              <a:t>αναζητούμε λύση η οποία να γράφεται ως γραμμικός συνδυασμός των συναρτήσεων βάσης :</a:t>
            </a:r>
          </a:p>
          <a:p>
            <a:pPr algn="just">
              <a:spcBef>
                <a:spcPts val="1200"/>
              </a:spcBef>
              <a:spcAft>
                <a:spcPts val="3000"/>
              </a:spcAft>
              <a:buNone/>
            </a:pP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Γνωρίζουμε ότι υπάρχει μοναδική λύση η οποία ελαχιστοποιεί την παράσταση :</a:t>
            </a:r>
          </a:p>
          <a:p>
            <a:pPr algn="just">
              <a:spcBef>
                <a:spcPts val="600"/>
              </a:spcBef>
              <a:spcAft>
                <a:spcPts val="1799"/>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Αντικαθιστούμε και λαμβάνουμε :</a:t>
            </a:r>
          </a:p>
          <a:p>
            <a:pPr algn="just">
              <a:spcBef>
                <a:spcPts val="1200"/>
              </a:spcBef>
              <a:spcAft>
                <a:spcPts val="4200"/>
              </a:spcAft>
            </a:pPr>
            <a:endParaRPr lang="el-GR" sz="2400" dirty="0" smtClean="0">
              <a:latin typeface="Times New Roman" pitchFamily="18" charset="0"/>
              <a:cs typeface="Times New Roman" pitchFamily="18" charset="0"/>
            </a:endParaRPr>
          </a:p>
          <a:p>
            <a:pPr algn="just">
              <a:spcBef>
                <a:spcPts val="1200"/>
              </a:spcBef>
              <a:spcAft>
                <a:spcPts val="2400"/>
              </a:spcAft>
            </a:pPr>
            <a:r>
              <a:rPr lang="el-GR" sz="2400" dirty="0" smtClean="0">
                <a:latin typeface="Times New Roman" pitchFamily="18" charset="0"/>
                <a:cs typeface="Times New Roman" pitchFamily="18" charset="0"/>
              </a:rPr>
              <a:t>Εάν χρησιμοποιήσουμε ότι η </a:t>
            </a:r>
            <a:r>
              <a:rPr lang="en-US" sz="2400" dirty="0" smtClean="0">
                <a:latin typeface="Times New Roman" pitchFamily="18" charset="0"/>
                <a:cs typeface="Times New Roman" pitchFamily="18" charset="0"/>
              </a:rPr>
              <a:t>l </a:t>
            </a:r>
            <a:r>
              <a:rPr lang="el-GR" sz="2400" dirty="0" smtClean="0">
                <a:latin typeface="Times New Roman" pitchFamily="18" charset="0"/>
                <a:cs typeface="Times New Roman" pitchFamily="18" charset="0"/>
              </a:rPr>
              <a:t>είναι γραμμική και η α διγραμμική :</a:t>
            </a:r>
          </a:p>
          <a:p>
            <a:pPr algn="just">
              <a:spcBef>
                <a:spcPts val="1200"/>
              </a:spcBef>
              <a:spcAft>
                <a:spcPts val="2400"/>
              </a:spcAft>
            </a:pPr>
            <a:endParaRPr lang="el-GR" sz="2400" dirty="0" smtClean="0">
              <a:latin typeface="Times New Roman" pitchFamily="18" charset="0"/>
              <a:cs typeface="Times New Roman" pitchFamily="18" charset="0"/>
            </a:endParaRPr>
          </a:p>
          <a:p>
            <a:pPr algn="just">
              <a:spcBef>
                <a:spcPts val="1200"/>
              </a:spcBef>
              <a:spcAft>
                <a:spcPts val="2400"/>
              </a:spcAft>
            </a:pPr>
            <a:r>
              <a:rPr lang="el-GR" sz="2400" dirty="0" smtClean="0">
                <a:latin typeface="Times New Roman" pitchFamily="18" charset="0"/>
                <a:cs typeface="Times New Roman" pitchFamily="18" charset="0"/>
              </a:rPr>
              <a:t>Συνεπώς προκύπτει το σύστημα Α</a:t>
            </a:r>
            <a:r>
              <a:rPr lang="en-US" sz="2400" dirty="0" smtClean="0">
                <a:latin typeface="Times New Roman" pitchFamily="18" charset="0"/>
                <a:cs typeface="Times New Roman" pitchFamily="18" charset="0"/>
              </a:rPr>
              <a:t>U=F </a:t>
            </a:r>
            <a:r>
              <a:rPr lang="el-GR" sz="2400" dirty="0" smtClean="0">
                <a:latin typeface="Times New Roman" pitchFamily="18" charset="0"/>
                <a:cs typeface="Times New Roman" pitchFamily="18" charset="0"/>
              </a:rPr>
              <a:t>:</a:t>
            </a:r>
            <a:endParaRPr lang="el-GR" dirty="0" smtClean="0"/>
          </a:p>
          <a:p>
            <a:pPr>
              <a:buNone/>
            </a:pPr>
            <a:endParaRPr lang="el-GR" dirty="0"/>
          </a:p>
        </p:txBody>
      </p:sp>
      <p:graphicFrame>
        <p:nvGraphicFramePr>
          <p:cNvPr id="6" name="Object 5"/>
          <p:cNvGraphicFramePr>
            <a:graphicFrameLocks/>
          </p:cNvGraphicFramePr>
          <p:nvPr/>
        </p:nvGraphicFramePr>
        <p:xfrm>
          <a:off x="3722688" y="1670050"/>
          <a:ext cx="2933700" cy="784225"/>
        </p:xfrm>
        <a:graphic>
          <a:graphicData uri="http://schemas.openxmlformats.org/presentationml/2006/ole">
            <p:oleObj spid="_x0000_s87042" name="Equation" r:id="rId4" imgW="1549080" imgH="444240" progId="Equation.DSMT4">
              <p:embed/>
            </p:oleObj>
          </a:graphicData>
        </a:graphic>
      </p:graphicFrame>
      <p:graphicFrame>
        <p:nvGraphicFramePr>
          <p:cNvPr id="9" name="Object 8"/>
          <p:cNvGraphicFramePr>
            <a:graphicFrameLocks noChangeAspect="1"/>
          </p:cNvGraphicFramePr>
          <p:nvPr/>
        </p:nvGraphicFramePr>
        <p:xfrm>
          <a:off x="2667000" y="4692650"/>
          <a:ext cx="5695950" cy="835025"/>
        </p:xfrm>
        <a:graphic>
          <a:graphicData uri="http://schemas.openxmlformats.org/presentationml/2006/ole">
            <p:oleObj spid="_x0000_s87044" name="Equation" r:id="rId5" imgW="2755800" imgH="393480" progId="Equation.DSMT4">
              <p:embed/>
            </p:oleObj>
          </a:graphicData>
        </a:graphic>
      </p:graphicFrame>
      <p:graphicFrame>
        <p:nvGraphicFramePr>
          <p:cNvPr id="11" name="Object 10"/>
          <p:cNvGraphicFramePr>
            <a:graphicFrameLocks noChangeAspect="1"/>
          </p:cNvGraphicFramePr>
          <p:nvPr/>
        </p:nvGraphicFramePr>
        <p:xfrm>
          <a:off x="523875" y="6176962"/>
          <a:ext cx="10102850" cy="1009650"/>
        </p:xfrm>
        <a:graphic>
          <a:graphicData uri="http://schemas.openxmlformats.org/presentationml/2006/ole">
            <p:oleObj spid="_x0000_s87045" name="Equation" r:id="rId6" imgW="4825800" imgH="482400" progId="Equation.DSMT4">
              <p:embed/>
            </p:oleObj>
          </a:graphicData>
        </a:graphic>
      </p:graphicFrame>
      <p:graphicFrame>
        <p:nvGraphicFramePr>
          <p:cNvPr id="13" name="Object 12"/>
          <p:cNvGraphicFramePr>
            <a:graphicFrameLocks noChangeAspect="1"/>
          </p:cNvGraphicFramePr>
          <p:nvPr/>
        </p:nvGraphicFramePr>
        <p:xfrm>
          <a:off x="3038475" y="3052762"/>
          <a:ext cx="5672137" cy="823912"/>
        </p:xfrm>
        <a:graphic>
          <a:graphicData uri="http://schemas.openxmlformats.org/presentationml/2006/ole">
            <p:oleObj spid="_x0000_s87046" name="Equation" r:id="rId7" imgW="2971800" imgH="393480" progId="Equation.DSMT4">
              <p:embed/>
            </p:oleObj>
          </a:graphicData>
        </a:graphic>
      </p:graphicFrame>
      <p:graphicFrame>
        <p:nvGraphicFramePr>
          <p:cNvPr id="10" name="Object 9"/>
          <p:cNvGraphicFramePr>
            <a:graphicFrameLocks noChangeAspect="1"/>
          </p:cNvGraphicFramePr>
          <p:nvPr/>
        </p:nvGraphicFramePr>
        <p:xfrm>
          <a:off x="3724275" y="7777162"/>
          <a:ext cx="3830782" cy="1066800"/>
        </p:xfrm>
        <a:graphic>
          <a:graphicData uri="http://schemas.openxmlformats.org/presentationml/2006/ole">
            <p:oleObj spid="_x0000_s87047" name="Equation" r:id="rId8" imgW="2006280" imgH="558720" progId="Equation.DSMT4">
              <p:embed/>
            </p:oleObj>
          </a:graphicData>
        </a:graphic>
      </p:graphicFrame>
      <p:graphicFrame>
        <p:nvGraphicFramePr>
          <p:cNvPr id="12" name="Object 11"/>
          <p:cNvGraphicFramePr>
            <a:graphicFrameLocks noChangeAspect="1"/>
          </p:cNvGraphicFramePr>
          <p:nvPr/>
        </p:nvGraphicFramePr>
        <p:xfrm>
          <a:off x="5105400" y="2336800"/>
          <a:ext cx="914400" cy="173038"/>
        </p:xfrm>
        <a:graphic>
          <a:graphicData uri="http://schemas.openxmlformats.org/presentationml/2006/ole">
            <p:oleObj spid="_x0000_s87048" name="Equation" r:id="rId9" imgW="914400" imgH="1728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Σύνδεση με θεωρία</a:t>
            </a:r>
            <a:r>
              <a:rPr lang="en-US" sz="3600" dirty="0" smtClean="0"/>
              <a:t> – 2</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buNone/>
            </a:pPr>
            <a:r>
              <a:rPr lang="el-GR" sz="2400" dirty="0" smtClean="0">
                <a:latin typeface="Times New Roman" pitchFamily="18" charset="0"/>
                <a:cs typeface="Times New Roman" pitchFamily="18" charset="0"/>
              </a:rPr>
              <a:t>Το πρόβλημα πλέον έχει μετατοπιστεί στην ελαχιστοποίηση :</a:t>
            </a:r>
          </a:p>
          <a:p>
            <a:pPr algn="just">
              <a:spcBef>
                <a:spcPts val="1200"/>
              </a:spcBef>
              <a:spcAft>
                <a:spcPts val="3000"/>
              </a:spcAft>
              <a:buNone/>
            </a:pPr>
            <a:endParaRPr lang="el-GR" sz="2400" dirty="0" smtClean="0">
              <a:latin typeface="Times New Roman" pitchFamily="18" charset="0"/>
              <a:cs typeface="Times New Roman" pitchFamily="18" charset="0"/>
            </a:endParaRPr>
          </a:p>
          <a:p>
            <a:pPr>
              <a:buNone/>
            </a:pPr>
            <a:r>
              <a:rPr lang="el-GR" sz="2400" b="1" dirty="0" smtClean="0">
                <a:latin typeface="Times New Roman" pitchFamily="18" charset="0"/>
                <a:cs typeface="Times New Roman" pitchFamily="18" charset="0"/>
              </a:rPr>
              <a:t>Πυρήνας της μεθόδου – σύνδεση με τη θεωρία :</a:t>
            </a:r>
          </a:p>
          <a:p>
            <a:pPr algn="just"/>
            <a:r>
              <a:rPr lang="el-GR" sz="2400" dirty="0" smtClean="0">
                <a:latin typeface="Times New Roman" pitchFamily="18" charset="0"/>
                <a:cs typeface="Times New Roman" pitchFamily="18" charset="0"/>
              </a:rPr>
              <a:t>Ο πίνακας Α είναι της μορφής :</a:t>
            </a:r>
          </a:p>
          <a:p>
            <a:pPr algn="just">
              <a:spcBef>
                <a:spcPts val="600"/>
              </a:spcBef>
              <a:spcAft>
                <a:spcPts val="1799"/>
              </a:spcAft>
            </a:pP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διγραμμική μορφή είναι θετική</a:t>
            </a:r>
          </a:p>
          <a:p>
            <a:pPr algn="just"/>
            <a:r>
              <a:rPr lang="el-GR" sz="2400" dirty="0" smtClean="0">
                <a:latin typeface="Times New Roman" pitchFamily="18" charset="0"/>
                <a:cs typeface="Times New Roman" pitchFamily="18" charset="0"/>
              </a:rPr>
              <a:t>Η διγραμμική μορφή είναι συμμετρική</a:t>
            </a:r>
          </a:p>
          <a:p>
            <a:pPr algn="just">
              <a:spcBef>
                <a:spcPts val="2400"/>
              </a:spcBef>
              <a:spcAft>
                <a:spcPts val="600"/>
              </a:spcAft>
              <a:buNone/>
            </a:pPr>
            <a:r>
              <a:rPr lang="el-GR" sz="2400" b="1" dirty="0" smtClean="0">
                <a:latin typeface="Times New Roman" pitchFamily="18" charset="0"/>
                <a:cs typeface="Times New Roman" pitchFamily="18" charset="0"/>
              </a:rPr>
              <a:t>Συνεπώς το πρόβλημα επίλυσης του Α</a:t>
            </a:r>
            <a:r>
              <a:rPr lang="en-US" sz="2400" b="1" dirty="0" smtClean="0">
                <a:latin typeface="Times New Roman" pitchFamily="18" charset="0"/>
                <a:cs typeface="Times New Roman" pitchFamily="18" charset="0"/>
              </a:rPr>
              <a:t>U=F </a:t>
            </a:r>
            <a:r>
              <a:rPr lang="el-GR" sz="2400" b="1" dirty="0" smtClean="0">
                <a:latin typeface="Times New Roman" pitchFamily="18" charset="0"/>
                <a:cs typeface="Times New Roman" pitchFamily="18" charset="0"/>
              </a:rPr>
              <a:t>είναι πλέον το εξής :</a:t>
            </a:r>
          </a:p>
          <a:p>
            <a:pPr algn="just">
              <a:spcBef>
                <a:spcPts val="0"/>
              </a:spcBef>
              <a:buNone/>
            </a:pPr>
            <a:endParaRPr lang="el-GR" sz="2400" dirty="0" smtClean="0">
              <a:latin typeface="Times New Roman" pitchFamily="18" charset="0"/>
              <a:cs typeface="Times New Roman" pitchFamily="18" charset="0"/>
            </a:endParaRPr>
          </a:p>
          <a:p>
            <a:pPr algn="just">
              <a:spcBef>
                <a:spcPts val="0"/>
              </a:spcBef>
              <a:buNone/>
            </a:pPr>
            <a:r>
              <a:rPr lang="el-GR" sz="2400" dirty="0" smtClean="0">
                <a:latin typeface="Times New Roman" pitchFamily="18" charset="0"/>
                <a:cs typeface="Times New Roman" pitchFamily="18" charset="0"/>
              </a:rPr>
              <a:t>Να ελαχιστοποιηθεί η τετραγωνική μορφή                               με πίνακα Α θετικό και </a:t>
            </a:r>
          </a:p>
          <a:p>
            <a:pPr algn="just">
              <a:spcBef>
                <a:spcPts val="0"/>
              </a:spcBef>
              <a:buNone/>
            </a:pPr>
            <a:r>
              <a:rPr lang="el-GR" sz="2400" dirty="0" smtClean="0">
                <a:latin typeface="Times New Roman" pitchFamily="18" charset="0"/>
                <a:cs typeface="Times New Roman" pitchFamily="18" charset="0"/>
              </a:rPr>
              <a:t>συμμετρικό.</a:t>
            </a:r>
          </a:p>
          <a:p>
            <a:pPr algn="just">
              <a:spcBef>
                <a:spcPts val="0"/>
              </a:spcBef>
              <a:buNone/>
            </a:pPr>
            <a:endParaRPr lang="el-GR" sz="2400" dirty="0" smtClean="0">
              <a:latin typeface="Times New Roman" pitchFamily="18" charset="0"/>
              <a:cs typeface="Times New Roman" pitchFamily="18" charset="0"/>
            </a:endParaRPr>
          </a:p>
          <a:p>
            <a:pPr algn="just">
              <a:spcBef>
                <a:spcPts val="0"/>
              </a:spcBef>
              <a:buNone/>
            </a:pPr>
            <a:r>
              <a:rPr lang="el-GR" sz="2400" dirty="0" smtClean="0">
                <a:latin typeface="Times New Roman" pitchFamily="18" charset="0"/>
                <a:cs typeface="Times New Roman" pitchFamily="18" charset="0"/>
              </a:rPr>
              <a:t>Γνωρίζουμε ότι εάν ο</a:t>
            </a:r>
            <a:r>
              <a:rPr lang="en-US" sz="2400" dirty="0" smtClean="0">
                <a:latin typeface="Times New Roman" pitchFamily="18" charset="0"/>
                <a:cs typeface="Times New Roman" pitchFamily="18" charset="0"/>
              </a:rPr>
              <a:t> A</a:t>
            </a:r>
            <a:r>
              <a:rPr lang="el-GR" sz="2400" dirty="0" smtClean="0">
                <a:latin typeface="Times New Roman" pitchFamily="18" charset="0"/>
                <a:cs typeface="Times New Roman" pitchFamily="18" charset="0"/>
              </a:rPr>
              <a:t> είναι συμμετρικός και θετικά ορισμένος πίνακας τότε </a:t>
            </a:r>
          </a:p>
          <a:p>
            <a:pPr algn="just">
              <a:spcBef>
                <a:spcPts val="0"/>
              </a:spcBef>
              <a:buNone/>
            </a:pPr>
            <a:r>
              <a:rPr lang="el-GR" sz="2400" dirty="0" smtClean="0">
                <a:latin typeface="Times New Roman" pitchFamily="18" charset="0"/>
                <a:cs typeface="Times New Roman" pitchFamily="18" charset="0"/>
              </a:rPr>
              <a:t>για την τετραγωνική μορφή υπάρχει μοναδική λύση, συνεπώς το αρχικό μας </a:t>
            </a:r>
          </a:p>
          <a:p>
            <a:pPr algn="just">
              <a:spcBef>
                <a:spcPts val="0"/>
              </a:spcBef>
              <a:buNone/>
            </a:pPr>
            <a:r>
              <a:rPr lang="el-GR" sz="2400" dirty="0" smtClean="0">
                <a:latin typeface="Times New Roman" pitchFamily="18" charset="0"/>
                <a:cs typeface="Times New Roman" pitchFamily="18" charset="0"/>
              </a:rPr>
              <a:t>πρόβλημα έχει μοναδική λύση.</a:t>
            </a:r>
          </a:p>
          <a:p>
            <a:pPr algn="just">
              <a:spcBef>
                <a:spcPts val="0"/>
              </a:spcBef>
              <a:buNone/>
            </a:pPr>
            <a:endParaRPr lang="el-GR" sz="2400" dirty="0" smtClean="0">
              <a:latin typeface="Times New Roman" pitchFamily="18" charset="0"/>
              <a:cs typeface="Times New Roman" pitchFamily="18" charset="0"/>
            </a:endParaRPr>
          </a:p>
        </p:txBody>
      </p:sp>
      <p:graphicFrame>
        <p:nvGraphicFramePr>
          <p:cNvPr id="6" name="Object 5"/>
          <p:cNvGraphicFramePr>
            <a:graphicFrameLocks/>
          </p:cNvGraphicFramePr>
          <p:nvPr/>
        </p:nvGraphicFramePr>
        <p:xfrm>
          <a:off x="2979738" y="1344613"/>
          <a:ext cx="4424362" cy="695325"/>
        </p:xfrm>
        <a:graphic>
          <a:graphicData uri="http://schemas.openxmlformats.org/presentationml/2006/ole">
            <p:oleObj spid="_x0000_s88066" name="Equation" r:id="rId4" imgW="2336760" imgH="393480" progId="Equation.DSMT4">
              <p:embed/>
            </p:oleObj>
          </a:graphicData>
        </a:graphic>
      </p:graphicFrame>
      <p:graphicFrame>
        <p:nvGraphicFramePr>
          <p:cNvPr id="11" name="Object 10"/>
          <p:cNvGraphicFramePr>
            <a:graphicFrameLocks noChangeAspect="1"/>
          </p:cNvGraphicFramePr>
          <p:nvPr/>
        </p:nvGraphicFramePr>
        <p:xfrm>
          <a:off x="5400675" y="5643562"/>
          <a:ext cx="2006600" cy="395287"/>
        </p:xfrm>
        <a:graphic>
          <a:graphicData uri="http://schemas.openxmlformats.org/presentationml/2006/ole">
            <p:oleObj spid="_x0000_s88068" name="Equation" r:id="rId5" imgW="1104840" imgH="253800" progId="Equation.DSMT4">
              <p:embed/>
            </p:oleObj>
          </a:graphicData>
        </a:graphic>
      </p:graphicFrame>
      <p:graphicFrame>
        <p:nvGraphicFramePr>
          <p:cNvPr id="13" name="Object 12"/>
          <p:cNvGraphicFramePr>
            <a:graphicFrameLocks noChangeAspect="1"/>
          </p:cNvGraphicFramePr>
          <p:nvPr/>
        </p:nvGraphicFramePr>
        <p:xfrm>
          <a:off x="4029075" y="3052762"/>
          <a:ext cx="3830638" cy="584200"/>
        </p:xfrm>
        <a:graphic>
          <a:graphicData uri="http://schemas.openxmlformats.org/presentationml/2006/ole">
            <p:oleObj spid="_x0000_s88069" name="Equation" r:id="rId6" imgW="2006280" imgH="279360" progId="Equation.DSMT4">
              <p:embed/>
            </p:oleObj>
          </a:graphicData>
        </a:graphic>
      </p:graphicFrame>
      <p:graphicFrame>
        <p:nvGraphicFramePr>
          <p:cNvPr id="12" name="Object 11"/>
          <p:cNvGraphicFramePr>
            <a:graphicFrameLocks noChangeAspect="1"/>
          </p:cNvGraphicFramePr>
          <p:nvPr/>
        </p:nvGraphicFramePr>
        <p:xfrm>
          <a:off x="5105400" y="2336800"/>
          <a:ext cx="914400" cy="173038"/>
        </p:xfrm>
        <a:graphic>
          <a:graphicData uri="http://schemas.openxmlformats.org/presentationml/2006/ole">
            <p:oleObj spid="_x0000_s88071" name="Equation" r:id="rId7" imgW="914400" imgH="1728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- 1</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Εφαρμόζουμε τη μέθοδο </a:t>
            </a:r>
            <a:r>
              <a:rPr lang="en-US" sz="2400" dirty="0" smtClean="0">
                <a:latin typeface="Times New Roman" pitchFamily="18" charset="0"/>
                <a:cs typeface="Times New Roman" pitchFamily="18" charset="0"/>
              </a:rPr>
              <a:t>Ritz </a:t>
            </a:r>
            <a:r>
              <a:rPr lang="el-GR" sz="2400" dirty="0" smtClean="0">
                <a:latin typeface="Times New Roman" pitchFamily="18" charset="0"/>
                <a:cs typeface="Times New Roman" pitchFamily="18" charset="0"/>
              </a:rPr>
              <a:t>στην εξίσωση :</a:t>
            </a:r>
          </a:p>
          <a:p>
            <a:pPr algn="just">
              <a:spcBef>
                <a:spcPts val="1200"/>
              </a:spcBef>
              <a:spcAft>
                <a:spcPts val="3000"/>
              </a:spcAft>
              <a:buNone/>
            </a:pPr>
            <a:endParaRPr lang="el-GR" sz="2400" dirty="0" smtClean="0">
              <a:latin typeface="Times New Roman" pitchFamily="18" charset="0"/>
              <a:cs typeface="Times New Roman" pitchFamily="18" charset="0"/>
            </a:endParaRPr>
          </a:p>
          <a:p>
            <a:pPr algn="just">
              <a:spcBef>
                <a:spcPts val="600"/>
              </a:spcBef>
              <a:buNone/>
            </a:pPr>
            <a:r>
              <a:rPr lang="el-GR" sz="2400" dirty="0" smtClean="0">
                <a:latin typeface="Times New Roman" pitchFamily="18" charset="0"/>
                <a:cs typeface="Times New Roman" pitchFamily="18" charset="0"/>
              </a:rPr>
              <a:t>, με συνοριακές συνθήκες. Μια συνάρτηση είναι μοναδική λύση της εξίσωσης εάν</a:t>
            </a:r>
          </a:p>
          <a:p>
            <a:pPr algn="just">
              <a:spcBef>
                <a:spcPts val="600"/>
              </a:spcBef>
              <a:buNone/>
            </a:pPr>
            <a:r>
              <a:rPr lang="el-GR" sz="2400" dirty="0" smtClean="0">
                <a:latin typeface="Times New Roman" pitchFamily="18" charset="0"/>
                <a:cs typeface="Times New Roman" pitchFamily="18" charset="0"/>
              </a:rPr>
              <a:t> και μόνο εάν ελαχιστοποιεί την συνάρτηση [4] :</a:t>
            </a:r>
          </a:p>
          <a:p>
            <a:pPr algn="just">
              <a:spcBef>
                <a:spcPts val="600"/>
              </a:spcBef>
              <a:buNone/>
            </a:pPr>
            <a:endParaRPr lang="el-GR" sz="2400" dirty="0" smtClean="0">
              <a:latin typeface="Times New Roman" pitchFamily="18" charset="0"/>
              <a:cs typeface="Times New Roman" pitchFamily="18" charset="0"/>
            </a:endParaRPr>
          </a:p>
          <a:p>
            <a:pPr algn="just">
              <a:spcBef>
                <a:spcPts val="600"/>
              </a:spcBef>
              <a:spcAft>
                <a:spcPts val="1799"/>
              </a:spcAft>
            </a:pP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Αναζητούμε λύση η οποία να γράφεται ως γραμμικός συνδυασμός των συναρτήσεων βάσης :</a:t>
            </a:r>
          </a:p>
          <a:p>
            <a:pPr algn="just">
              <a:spcBef>
                <a:spcPts val="600"/>
              </a:spcBef>
              <a:spcAft>
                <a:spcPts val="1799"/>
              </a:spcAft>
            </a:pP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Αντικαθιστούμε και λαμβάνουμε :</a:t>
            </a:r>
          </a:p>
          <a:p>
            <a:pPr algn="just">
              <a:spcBef>
                <a:spcPts val="1200"/>
              </a:spcBef>
              <a:spcAft>
                <a:spcPts val="4200"/>
              </a:spcAft>
            </a:pPr>
            <a:endParaRPr lang="el-GR" sz="2400" dirty="0" smtClean="0">
              <a:latin typeface="Times New Roman" pitchFamily="18" charset="0"/>
              <a:cs typeface="Times New Roman" pitchFamily="18" charset="0"/>
            </a:endParaRPr>
          </a:p>
          <a:p>
            <a:pPr algn="just">
              <a:spcBef>
                <a:spcPts val="1200"/>
              </a:spcBef>
              <a:spcAft>
                <a:spcPts val="2400"/>
              </a:spcAft>
            </a:pPr>
            <a:r>
              <a:rPr lang="el-GR" sz="2400" dirty="0" smtClean="0">
                <a:latin typeface="Times New Roman" pitchFamily="18" charset="0"/>
                <a:cs typeface="Times New Roman" pitchFamily="18" charset="0"/>
              </a:rPr>
              <a:t>Για να ελαχιστοποιήσουμε την παράσταση χρησιμοποιούμε το κριτήριο της πρώτης παραγώγου :</a:t>
            </a:r>
          </a:p>
          <a:p>
            <a:pPr algn="just"/>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6" name="Object 5"/>
          <p:cNvGraphicFramePr>
            <a:graphicFrameLocks/>
          </p:cNvGraphicFramePr>
          <p:nvPr/>
        </p:nvGraphicFramePr>
        <p:xfrm>
          <a:off x="2428876" y="1376363"/>
          <a:ext cx="5673724" cy="761999"/>
        </p:xfrm>
        <a:graphic>
          <a:graphicData uri="http://schemas.openxmlformats.org/presentationml/2006/ole">
            <p:oleObj spid="_x0000_s86018" name="Equation" r:id="rId4" imgW="2997000" imgH="431640" progId="Equation.DSMT4">
              <p:embed/>
            </p:oleObj>
          </a:graphicData>
        </a:graphic>
      </p:graphicFrame>
      <p:graphicFrame>
        <p:nvGraphicFramePr>
          <p:cNvPr id="7" name="Object 6"/>
          <p:cNvGraphicFramePr>
            <a:graphicFrameLocks/>
          </p:cNvGraphicFramePr>
          <p:nvPr/>
        </p:nvGraphicFramePr>
        <p:xfrm>
          <a:off x="1514476" y="3128962"/>
          <a:ext cx="7391399" cy="838201"/>
        </p:xfrm>
        <a:graphic>
          <a:graphicData uri="http://schemas.openxmlformats.org/presentationml/2006/ole">
            <p:oleObj spid="_x0000_s86019" name="Equation" r:id="rId5" imgW="3377880" imgH="482400" progId="Equation.DSMT4">
              <p:embed/>
            </p:oleObj>
          </a:graphicData>
        </a:graphic>
      </p:graphicFrame>
      <p:graphicFrame>
        <p:nvGraphicFramePr>
          <p:cNvPr id="9" name="Object 8"/>
          <p:cNvGraphicFramePr>
            <a:graphicFrameLocks noChangeAspect="1"/>
          </p:cNvGraphicFramePr>
          <p:nvPr/>
        </p:nvGraphicFramePr>
        <p:xfrm>
          <a:off x="4333876" y="4652962"/>
          <a:ext cx="2362201" cy="914400"/>
        </p:xfrm>
        <a:graphic>
          <a:graphicData uri="http://schemas.openxmlformats.org/presentationml/2006/ole">
            <p:oleObj spid="_x0000_s86020" name="Equation" r:id="rId6" imgW="1143000" imgH="431640" progId="Equation.DSMT4">
              <p:embed/>
            </p:oleObj>
          </a:graphicData>
        </a:graphic>
      </p:graphicFrame>
      <p:graphicFrame>
        <p:nvGraphicFramePr>
          <p:cNvPr id="11" name="Object 10"/>
          <p:cNvGraphicFramePr>
            <a:graphicFrameLocks noChangeAspect="1"/>
          </p:cNvGraphicFramePr>
          <p:nvPr/>
        </p:nvGraphicFramePr>
        <p:xfrm>
          <a:off x="447676" y="6024563"/>
          <a:ext cx="10074349" cy="1143000"/>
        </p:xfrm>
        <a:graphic>
          <a:graphicData uri="http://schemas.openxmlformats.org/presentationml/2006/ole">
            <p:oleObj spid="_x0000_s86021" name="Equation" r:id="rId7" imgW="4813200" imgH="545760" progId="Equation.DSMT4">
              <p:embed/>
            </p:oleObj>
          </a:graphicData>
        </a:graphic>
      </p:graphicFrame>
      <p:graphicFrame>
        <p:nvGraphicFramePr>
          <p:cNvPr id="13" name="Object 12"/>
          <p:cNvGraphicFramePr>
            <a:graphicFrameLocks noChangeAspect="1"/>
          </p:cNvGraphicFramePr>
          <p:nvPr/>
        </p:nvGraphicFramePr>
        <p:xfrm>
          <a:off x="4181476" y="7929563"/>
          <a:ext cx="2691245" cy="876300"/>
        </p:xfrm>
        <a:graphic>
          <a:graphicData uri="http://schemas.openxmlformats.org/presentationml/2006/ole">
            <p:oleObj spid="_x0000_s86022" name="Equation" r:id="rId8" imgW="1409400" imgH="4190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- 2</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Από την πρώτη παράγωγο προκύπτει :</a:t>
            </a: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Εφόσον :</a:t>
            </a: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έχουμε :</a:t>
            </a:r>
          </a:p>
          <a:p>
            <a:pPr algn="just">
              <a:spcBef>
                <a:spcPts val="1200"/>
              </a:spcBef>
              <a:spcAft>
                <a:spcPts val="3000"/>
              </a:spcAft>
              <a:buNone/>
            </a:pPr>
            <a:endParaRPr lang="el-GR" sz="2400" dirty="0" smtClean="0">
              <a:latin typeface="Times New Roman" pitchFamily="18" charset="0"/>
              <a:cs typeface="Times New Roman" pitchFamily="18" charset="0"/>
            </a:endParaRPr>
          </a:p>
          <a:p>
            <a:pPr algn="just">
              <a:spcBef>
                <a:spcPts val="600"/>
              </a:spcBef>
              <a:spcAft>
                <a:spcPts val="1799"/>
              </a:spcAft>
              <a:buNone/>
            </a:pPr>
            <a:r>
              <a:rPr lang="el-GR" sz="2400" dirty="0" smtClean="0">
                <a:latin typeface="Times New Roman" pitchFamily="18" charset="0"/>
                <a:cs typeface="Times New Roman" pitchFamily="18" charset="0"/>
              </a:rPr>
              <a:t>					</a:t>
            </a:r>
          </a:p>
          <a:p>
            <a:pPr algn="just"/>
            <a:r>
              <a:rPr lang="el-GR" sz="2400" dirty="0" smtClean="0">
                <a:latin typeface="Times New Roman" pitchFamily="18" charset="0"/>
                <a:cs typeface="Times New Roman" pitchFamily="18" charset="0"/>
              </a:rPr>
              <a:t>Το παραπάνω σύστημα με μορφή πινάκων γράφεται :</a:t>
            </a:r>
          </a:p>
          <a:p>
            <a:pPr algn="just">
              <a:buNone/>
            </a:pPr>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όπου :</a:t>
            </a: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6" name="Object 5"/>
          <p:cNvGraphicFramePr>
            <a:graphicFrameLocks/>
          </p:cNvGraphicFramePr>
          <p:nvPr/>
        </p:nvGraphicFramePr>
        <p:xfrm>
          <a:off x="295275" y="4652962"/>
          <a:ext cx="10058400" cy="990600"/>
        </p:xfrm>
        <a:graphic>
          <a:graphicData uri="http://schemas.openxmlformats.org/presentationml/2006/ole">
            <p:oleObj spid="_x0000_s23554" name="Equation" r:id="rId4" imgW="5041800" imgH="495000" progId="Equation.DSMT4">
              <p:embed/>
            </p:oleObj>
          </a:graphicData>
        </a:graphic>
      </p:graphicFrame>
      <p:graphicFrame>
        <p:nvGraphicFramePr>
          <p:cNvPr id="10" name="Object 9"/>
          <p:cNvGraphicFramePr>
            <a:graphicFrameLocks noChangeAspect="1"/>
          </p:cNvGraphicFramePr>
          <p:nvPr/>
        </p:nvGraphicFramePr>
        <p:xfrm>
          <a:off x="295275" y="1300162"/>
          <a:ext cx="10274969" cy="914400"/>
        </p:xfrm>
        <a:graphic>
          <a:graphicData uri="http://schemas.openxmlformats.org/presentationml/2006/ole">
            <p:oleObj spid="_x0000_s23560" name="Equation" r:id="rId5" imgW="5422680" imgH="482400" progId="Equation.DSMT4">
              <p:embed/>
            </p:oleObj>
          </a:graphicData>
        </a:graphic>
      </p:graphicFrame>
      <p:graphicFrame>
        <p:nvGraphicFramePr>
          <p:cNvPr id="12" name="Object 11"/>
          <p:cNvGraphicFramePr>
            <a:graphicFrameLocks noChangeAspect="1"/>
          </p:cNvGraphicFramePr>
          <p:nvPr/>
        </p:nvGraphicFramePr>
        <p:xfrm>
          <a:off x="2276475" y="7199728"/>
          <a:ext cx="6162675" cy="1801397"/>
        </p:xfrm>
        <a:graphic>
          <a:graphicData uri="http://schemas.openxmlformats.org/presentationml/2006/ole">
            <p:oleObj spid="_x0000_s23561" name="Equation" r:id="rId6" imgW="3301920" imgH="965160" progId="Equation.DSMT4">
              <p:embed/>
            </p:oleObj>
          </a:graphicData>
        </a:graphic>
      </p:graphicFrame>
      <p:graphicFrame>
        <p:nvGraphicFramePr>
          <p:cNvPr id="14" name="Object 13"/>
          <p:cNvGraphicFramePr>
            <a:graphicFrameLocks noChangeAspect="1"/>
          </p:cNvGraphicFramePr>
          <p:nvPr/>
        </p:nvGraphicFramePr>
        <p:xfrm>
          <a:off x="5095875" y="6405562"/>
          <a:ext cx="1066800" cy="380999"/>
        </p:xfrm>
        <a:graphic>
          <a:graphicData uri="http://schemas.openxmlformats.org/presentationml/2006/ole">
            <p:oleObj spid="_x0000_s23562" name="Equation" r:id="rId7" imgW="393480" imgH="152280" progId="Equation.DSMT4">
              <p:embed/>
            </p:oleObj>
          </a:graphicData>
        </a:graphic>
      </p:graphicFrame>
      <p:graphicFrame>
        <p:nvGraphicFramePr>
          <p:cNvPr id="15" name="Object 14"/>
          <p:cNvGraphicFramePr>
            <a:graphicFrameLocks noChangeAspect="1"/>
          </p:cNvGraphicFramePr>
          <p:nvPr/>
        </p:nvGraphicFramePr>
        <p:xfrm>
          <a:off x="4029074" y="2824162"/>
          <a:ext cx="3075709" cy="914400"/>
        </p:xfrm>
        <a:graphic>
          <a:graphicData uri="http://schemas.openxmlformats.org/presentationml/2006/ole">
            <p:oleObj spid="_x0000_s23564" name="Equation" r:id="rId8" imgW="1409400" imgH="41904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- 3</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Το σύστημα που προέκυψε είναι </a:t>
            </a:r>
            <a:r>
              <a:rPr lang="en-US" sz="2400" dirty="0" smtClean="0">
                <a:latin typeface="Times New Roman" pitchFamily="18" charset="0"/>
                <a:cs typeface="Times New Roman" pitchFamily="18" charset="0"/>
              </a:rPr>
              <a:t>n – </a:t>
            </a:r>
            <a:r>
              <a:rPr lang="el-GR" sz="2400" dirty="0" smtClean="0">
                <a:latin typeface="Times New Roman" pitchFamily="18" charset="0"/>
                <a:cs typeface="Times New Roman" pitchFamily="18" charset="0"/>
              </a:rPr>
              <a:t>εξισώσεις ( </a:t>
            </a:r>
            <a:r>
              <a:rPr lang="en-US" sz="2400" dirty="0" smtClean="0">
                <a:latin typeface="Times New Roman" pitchFamily="18" charset="0"/>
                <a:cs typeface="Times New Roman" pitchFamily="18" charset="0"/>
              </a:rPr>
              <a:t>j=1,2,..n) </a:t>
            </a:r>
            <a:r>
              <a:rPr lang="el-GR" sz="2400" dirty="0" smtClean="0">
                <a:latin typeface="Times New Roman" pitchFamily="18" charset="0"/>
                <a:cs typeface="Times New Roman" pitchFamily="18" charset="0"/>
              </a:rPr>
              <a:t>όπου στην κάθε μια εξίσωση έχουμε </a:t>
            </a:r>
            <a:r>
              <a:rPr lang="en-US" sz="2400" dirty="0" smtClean="0">
                <a:latin typeface="Times New Roman" pitchFamily="18" charset="0"/>
                <a:cs typeface="Times New Roman" pitchFamily="18" charset="0"/>
              </a:rPr>
              <a:t>n –</a:t>
            </a:r>
            <a:r>
              <a:rPr lang="el-GR" sz="2400" dirty="0" smtClean="0">
                <a:latin typeface="Times New Roman" pitchFamily="18" charset="0"/>
                <a:cs typeface="Times New Roman" pitchFamily="18" charset="0"/>
              </a:rPr>
              <a:t> όρους. </a:t>
            </a:r>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a:latin typeface="Times New Roman" pitchFamily="18" charset="0"/>
              <a:cs typeface="Times New Roman" pitchFamily="18" charset="0"/>
            </a:endParaRPr>
          </a:p>
          <a:p>
            <a:pPr algn="just">
              <a:spcBef>
                <a:spcPts val="600"/>
              </a:spcBef>
              <a:spcAft>
                <a:spcPts val="600"/>
              </a:spcAft>
              <a:buNone/>
            </a:pPr>
            <a:r>
              <a:rPr lang="el-GR" sz="2400" dirty="0" smtClean="0">
                <a:latin typeface="Times New Roman" pitchFamily="18" charset="0"/>
                <a:cs typeface="Times New Roman" pitchFamily="18" charset="0"/>
              </a:rPr>
              <a:t>Εφόσον :</a:t>
            </a:r>
          </a:p>
          <a:p>
            <a:pPr algn="just">
              <a:spcBef>
                <a:spcPts val="600"/>
              </a:spcBef>
              <a:spcAft>
                <a:spcPts val="600"/>
              </a:spcAft>
              <a:buFont typeface="Wingdings" pitchFamily="2" charset="2"/>
              <a:buChar char="Ø"/>
            </a:pPr>
            <a:r>
              <a:rPr lang="el-GR" sz="2400" dirty="0" smtClean="0">
                <a:latin typeface="Times New Roman" pitchFamily="18" charset="0"/>
                <a:cs typeface="Times New Roman" pitchFamily="18" charset="0"/>
              </a:rPr>
              <a:t>Οι </a:t>
            </a:r>
            <a:r>
              <a:rPr lang="en-US" sz="2400" dirty="0" err="1" smtClean="0">
                <a:latin typeface="Times New Roman" pitchFamily="18" charset="0"/>
                <a:cs typeface="Times New Roman" pitchFamily="18" charset="0"/>
              </a:rPr>
              <a:t>p,q</a:t>
            </a:r>
            <a:r>
              <a:rPr lang="el-GR" sz="2400" dirty="0" smtClean="0">
                <a:latin typeface="Times New Roman" pitchFamily="18" charset="0"/>
                <a:cs typeface="Times New Roman" pitchFamily="18" charset="0"/>
              </a:rPr>
              <a:t> και </a:t>
            </a:r>
            <a:r>
              <a:rPr lang="en-US" sz="2400" dirty="0" smtClean="0">
                <a:latin typeface="Times New Roman" pitchFamily="18" charset="0"/>
                <a:cs typeface="Times New Roman" pitchFamily="18" charset="0"/>
              </a:rPr>
              <a:t>f </a:t>
            </a:r>
            <a:r>
              <a:rPr lang="el-GR" sz="2400" dirty="0" smtClean="0">
                <a:latin typeface="Times New Roman" pitchFamily="18" charset="0"/>
                <a:cs typeface="Times New Roman" pitchFamily="18" charset="0"/>
              </a:rPr>
              <a:t>είναι γνωστές από την μορφή του προβλήματος.</a:t>
            </a:r>
          </a:p>
          <a:p>
            <a:pPr algn="just">
              <a:spcBef>
                <a:spcPts val="600"/>
              </a:spcBef>
              <a:spcAft>
                <a:spcPts val="600"/>
              </a:spcAft>
              <a:buFont typeface="Wingdings" pitchFamily="2" charset="2"/>
              <a:buChar char="Ø"/>
            </a:pPr>
            <a:r>
              <a:rPr lang="el-GR" sz="2400" dirty="0" smtClean="0">
                <a:latin typeface="Times New Roman" pitchFamily="18" charset="0"/>
                <a:cs typeface="Times New Roman" pitchFamily="18" charset="0"/>
              </a:rPr>
              <a:t>Για τον υπολογισμό του ολοκληρώματος μπορούμε να χρησιμοποιήσουμε οποιαδήποτε μέθοδο της αριθμητικής ανάλυσης.</a:t>
            </a:r>
          </a:p>
          <a:p>
            <a:pPr algn="just">
              <a:spcBef>
                <a:spcPts val="600"/>
              </a:spcBef>
              <a:spcAft>
                <a:spcPts val="600"/>
              </a:spcAft>
              <a:buNone/>
            </a:pPr>
            <a:r>
              <a:rPr lang="el-GR" sz="2400" dirty="0" smtClean="0">
                <a:latin typeface="Times New Roman" pitchFamily="18" charset="0"/>
                <a:cs typeface="Times New Roman" pitchFamily="18" charset="0"/>
              </a:rPr>
              <a:t>, το πρόβλημα μετατοπίζεται στην σύνδεση (υπολογιστικά) των συναρτήσεων βάσης</a:t>
            </a:r>
          </a:p>
          <a:p>
            <a:pPr algn="just">
              <a:spcBef>
                <a:spcPts val="600"/>
              </a:spcBef>
              <a:spcAft>
                <a:spcPts val="600"/>
              </a:spcAft>
              <a:buNone/>
            </a:pPr>
            <a:r>
              <a:rPr lang="el-GR" sz="2400" dirty="0" smtClean="0">
                <a:latin typeface="Times New Roman" pitchFamily="18" charset="0"/>
                <a:cs typeface="Times New Roman" pitchFamily="18" charset="0"/>
              </a:rPr>
              <a:t>με τις γνωστές συναρτήσεις.</a:t>
            </a:r>
          </a:p>
          <a:p>
            <a:pPr algn="just">
              <a:spcBef>
                <a:spcPts val="1200"/>
              </a:spcBef>
            </a:pPr>
            <a:r>
              <a:rPr lang="el-GR" sz="2400" dirty="0">
                <a:latin typeface="Times New Roman" pitchFamily="18" charset="0"/>
                <a:cs typeface="Times New Roman" pitchFamily="18" charset="0"/>
              </a:rPr>
              <a:t>Ορίζουμε ότι οι συναρτήσεις βάσης που θα χρησιμοποιήσουμε είναι τμηματικά πολυώνυμα τύπου </a:t>
            </a:r>
            <a:r>
              <a:rPr lang="en-US" sz="2400" dirty="0" smtClean="0">
                <a:latin typeface="Times New Roman" pitchFamily="18" charset="0"/>
                <a:cs typeface="Times New Roman" pitchFamily="18" charset="0"/>
              </a:rPr>
              <a:t>hat</a:t>
            </a:r>
            <a:r>
              <a:rPr lang="el-GR" sz="2400" dirty="0" smtClean="0">
                <a:latin typeface="Times New Roman" pitchFamily="18" charset="0"/>
                <a:cs typeface="Times New Roman" pitchFamily="18" charset="0"/>
              </a:rPr>
              <a:t>:</a:t>
            </a: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10" name="Object 9"/>
          <p:cNvGraphicFramePr>
            <a:graphicFrameLocks noChangeAspect="1"/>
          </p:cNvGraphicFramePr>
          <p:nvPr/>
        </p:nvGraphicFramePr>
        <p:xfrm>
          <a:off x="185077" y="1833562"/>
          <a:ext cx="10347986" cy="838200"/>
        </p:xfrm>
        <a:graphic>
          <a:graphicData uri="http://schemas.openxmlformats.org/presentationml/2006/ole">
            <p:oleObj spid="_x0000_s24579" name="Equation" r:id="rId4" imgW="5041800" imgH="495000" progId="Equation.DSMT4">
              <p:embed/>
            </p:oleObj>
          </a:graphicData>
        </a:graphic>
      </p:graphicFrame>
      <p:graphicFrame>
        <p:nvGraphicFramePr>
          <p:cNvPr id="9" name="Object 8"/>
          <p:cNvGraphicFramePr>
            <a:graphicFrameLocks noChangeAspect="1"/>
          </p:cNvGraphicFramePr>
          <p:nvPr/>
        </p:nvGraphicFramePr>
        <p:xfrm>
          <a:off x="752475" y="6634162"/>
          <a:ext cx="4343400" cy="2214563"/>
        </p:xfrm>
        <a:graphic>
          <a:graphicData uri="http://schemas.openxmlformats.org/presentationml/2006/ole">
            <p:oleObj spid="_x0000_s24583" name="Equation" r:id="rId5" imgW="2692080" imgH="1371600" progId="Equation.DSMT4">
              <p:embed/>
            </p:oleObj>
          </a:graphicData>
        </a:graphic>
      </p:graphicFrame>
      <p:pic>
        <p:nvPicPr>
          <p:cNvPr id="11" name="Εικόνα 671"/>
          <p:cNvPicPr/>
          <p:nvPr/>
        </p:nvPicPr>
        <p:blipFill>
          <a:blip r:embed="rId6" cstate="print"/>
          <a:srcRect/>
          <a:stretch>
            <a:fillRect/>
          </a:stretch>
        </p:blipFill>
        <p:spPr bwMode="auto">
          <a:xfrm>
            <a:off x="6315075" y="6786563"/>
            <a:ext cx="3657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- 4</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err="1" smtClean="0">
                <a:latin typeface="Times New Roman" pitchFamily="18" charset="0"/>
                <a:cs typeface="Times New Roman" pitchFamily="18" charset="0"/>
              </a:rPr>
              <a:t>Παραγωγίζουμε</a:t>
            </a:r>
            <a:r>
              <a:rPr lang="el-GR" sz="2400" dirty="0" smtClean="0">
                <a:latin typeface="Times New Roman" pitchFamily="18" charset="0"/>
                <a:cs typeface="Times New Roman" pitchFamily="18" charset="0"/>
              </a:rPr>
              <a:t> τις συναρτήσεις </a:t>
            </a:r>
            <a:r>
              <a:rPr lang="en-US" sz="2400" dirty="0" smtClean="0">
                <a:latin typeface="Times New Roman" pitchFamily="18" charset="0"/>
                <a:cs typeface="Times New Roman" pitchFamily="18" charset="0"/>
              </a:rPr>
              <a:t>hat :</a:t>
            </a:r>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a:latin typeface="Times New Roman" pitchFamily="18" charset="0"/>
              <a:cs typeface="Times New Roman" pitchFamily="18" charset="0"/>
            </a:endParaRPr>
          </a:p>
          <a:p>
            <a:pPr algn="just">
              <a:spcBef>
                <a:spcPts val="600"/>
              </a:spcBef>
              <a:spcAft>
                <a:spcPts val="600"/>
              </a:spcAft>
              <a:buNone/>
            </a:pPr>
            <a:endParaRPr lang="el-GR" sz="2400" dirty="0" smtClean="0">
              <a:latin typeface="Times New Roman" pitchFamily="18" charset="0"/>
              <a:cs typeface="Times New Roman" pitchFamily="18" charset="0"/>
            </a:endParaRPr>
          </a:p>
          <a:p>
            <a:pPr algn="just">
              <a:spcBef>
                <a:spcPts val="600"/>
              </a:spcBef>
              <a:spcAft>
                <a:spcPts val="600"/>
              </a:spcAft>
              <a:buNone/>
            </a:pPr>
            <a:endParaRPr lang="el-GR" sz="2400" dirty="0">
              <a:latin typeface="Times New Roman" pitchFamily="18" charset="0"/>
              <a:cs typeface="Times New Roman" pitchFamily="18" charset="0"/>
            </a:endParaRPr>
          </a:p>
          <a:p>
            <a:pPr algn="just">
              <a:spcBef>
                <a:spcPts val="600"/>
              </a:spcBef>
              <a:spcAft>
                <a:spcPts val="600"/>
              </a:spcAft>
              <a:buNone/>
            </a:pPr>
            <a:endParaRPr lang="el-GR" sz="2400" dirty="0" smtClean="0">
              <a:latin typeface="Times New Roman" pitchFamily="18" charset="0"/>
              <a:cs typeface="Times New Roman" pitchFamily="18" charset="0"/>
            </a:endParaRPr>
          </a:p>
          <a:p>
            <a:pPr algn="just">
              <a:spcBef>
                <a:spcPts val="600"/>
              </a:spcBef>
              <a:spcAft>
                <a:spcPts val="600"/>
              </a:spcAft>
              <a:buNone/>
            </a:pPr>
            <a:r>
              <a:rPr lang="el-GR" sz="2400" dirty="0" smtClean="0">
                <a:latin typeface="Times New Roman" pitchFamily="18" charset="0"/>
                <a:cs typeface="Times New Roman" pitchFamily="18" charset="0"/>
              </a:rPr>
              <a:t>, συνεπώς για τις </a:t>
            </a: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φ(</a:t>
            </a:r>
            <a:r>
              <a:rPr lang="en-US" sz="2400" dirty="0" smtClean="0">
                <a:latin typeface="Times New Roman" pitchFamily="18" charset="0"/>
                <a:cs typeface="Times New Roman" pitchFamily="18" charset="0"/>
              </a:rPr>
              <a:t>x</a:t>
            </a:r>
            <a:r>
              <a:rPr lang="el-GR" sz="2400" dirty="0" smtClean="0">
                <a:latin typeface="Times New Roman" pitchFamily="18" charset="0"/>
                <a:cs typeface="Times New Roman" pitchFamily="18" charset="0"/>
              </a:rPr>
              <a:t>) και </a:t>
            </a:r>
            <a:r>
              <a:rPr lang="el-GR" sz="2400" dirty="0" err="1" smtClean="0">
                <a:latin typeface="Times New Roman" pitchFamily="18" charset="0"/>
                <a:cs typeface="Times New Roman" pitchFamily="18" charset="0"/>
              </a:rPr>
              <a:t>φ΄</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x)  </a:t>
            </a:r>
            <a:r>
              <a:rPr lang="el-GR" sz="2400" dirty="0" smtClean="0">
                <a:latin typeface="Times New Roman" pitchFamily="18" charset="0"/>
                <a:cs typeface="Times New Roman" pitchFamily="18" charset="0"/>
              </a:rPr>
              <a:t>ισχύει </a:t>
            </a:r>
            <a:r>
              <a:rPr lang="el-GR" sz="2400" dirty="0">
                <a:latin typeface="Times New Roman" pitchFamily="18" charset="0"/>
                <a:cs typeface="Times New Roman" pitchFamily="18" charset="0"/>
              </a:rPr>
              <a:t>ότι:</a:t>
            </a:r>
          </a:p>
          <a:p>
            <a:pPr algn="just">
              <a:spcBef>
                <a:spcPts val="600"/>
              </a:spcBef>
              <a:spcAft>
                <a:spcPts val="1800"/>
              </a:spcAft>
              <a:buNone/>
            </a:pPr>
            <a:endParaRPr lang="el-GR" sz="2400" dirty="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H </a:t>
            </a:r>
            <a:r>
              <a:rPr lang="el-GR" sz="2400" dirty="0" smtClean="0">
                <a:latin typeface="Times New Roman" pitchFamily="18" charset="0"/>
                <a:cs typeface="Times New Roman" pitchFamily="18" charset="0"/>
              </a:rPr>
              <a:t>παραπάνω σχέση μας διευκολύνει υπολογιστικά, διότι το πρόβλημα μας είχε </a:t>
            </a:r>
          </a:p>
          <a:p>
            <a:pPr algn="just">
              <a:buNone/>
            </a:pPr>
            <a:r>
              <a:rPr lang="el-GR" sz="2400" dirty="0" smtClean="0">
                <a:latin typeface="Times New Roman" pitchFamily="18" charset="0"/>
                <a:cs typeface="Times New Roman" pitchFamily="18" charset="0"/>
              </a:rPr>
              <a:t>μετατοπιστεί στην λύση της :</a:t>
            </a: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10" name="Object 9"/>
          <p:cNvGraphicFramePr>
            <a:graphicFrameLocks noChangeAspect="1"/>
          </p:cNvGraphicFramePr>
          <p:nvPr/>
        </p:nvGraphicFramePr>
        <p:xfrm>
          <a:off x="3190875" y="1300162"/>
          <a:ext cx="4268449" cy="2438400"/>
        </p:xfrm>
        <a:graphic>
          <a:graphicData uri="http://schemas.openxmlformats.org/presentationml/2006/ole">
            <p:oleObj spid="_x0000_s25602" name="Equation" r:id="rId4" imgW="1981080" imgH="1371600" progId="Equation.DSMT4">
              <p:embed/>
            </p:oleObj>
          </a:graphicData>
        </a:graphic>
      </p:graphicFrame>
      <p:graphicFrame>
        <p:nvGraphicFramePr>
          <p:cNvPr id="9" name="Object 8"/>
          <p:cNvGraphicFramePr>
            <a:graphicFrameLocks noChangeAspect="1"/>
          </p:cNvGraphicFramePr>
          <p:nvPr/>
        </p:nvGraphicFramePr>
        <p:xfrm>
          <a:off x="2733675" y="4500562"/>
          <a:ext cx="7000875" cy="457200"/>
        </p:xfrm>
        <a:graphic>
          <a:graphicData uri="http://schemas.openxmlformats.org/presentationml/2006/ole">
            <p:oleObj spid="_x0000_s25603" name="Equation" r:id="rId5" imgW="3340080" imgH="253800" progId="Equation.DSMT4">
              <p:embed/>
            </p:oleObj>
          </a:graphicData>
        </a:graphic>
      </p:graphicFrame>
      <p:graphicFrame>
        <p:nvGraphicFramePr>
          <p:cNvPr id="7" name="Object 6"/>
          <p:cNvGraphicFramePr>
            <a:graphicFrameLocks noChangeAspect="1"/>
          </p:cNvGraphicFramePr>
          <p:nvPr/>
        </p:nvGraphicFramePr>
        <p:xfrm>
          <a:off x="0" y="6329362"/>
          <a:ext cx="10582275" cy="1066800"/>
        </p:xfrm>
        <a:graphic>
          <a:graphicData uri="http://schemas.openxmlformats.org/presentationml/2006/ole">
            <p:oleObj spid="_x0000_s25604" name="Equation" r:id="rId6" imgW="5041800" imgH="4950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- 5</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Το πρόβλημα πλέον ανάγεται στον υπολογισμό των εξής ολοκληρωμάτων :</a:t>
            </a:r>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a:latin typeface="Times New Roman" pitchFamily="18" charset="0"/>
              <a:cs typeface="Times New Roman" pitchFamily="18" charset="0"/>
            </a:endParaRPr>
          </a:p>
          <a:p>
            <a:pPr algn="just">
              <a:spcBef>
                <a:spcPts val="1200"/>
              </a:spcBef>
            </a:pPr>
            <a:endParaRPr lang="el-GR" sz="2400" dirty="0" smtClean="0">
              <a:latin typeface="Times New Roman" pitchFamily="18" charset="0"/>
              <a:cs typeface="Times New Roman" pitchFamily="18" charset="0"/>
            </a:endParaRPr>
          </a:p>
          <a:p>
            <a:pPr algn="just">
              <a:spcBef>
                <a:spcPts val="1200"/>
              </a:spcBef>
            </a:pPr>
            <a:endParaRPr lang="el-GR" sz="2400" dirty="0">
              <a:latin typeface="Times New Roman" pitchFamily="18" charset="0"/>
              <a:cs typeface="Times New Roman" pitchFamily="18" charset="0"/>
            </a:endParaRPr>
          </a:p>
          <a:p>
            <a:pPr algn="just">
              <a:spcBef>
                <a:spcPts val="1200"/>
              </a:spcBef>
            </a:pPr>
            <a:endParaRPr lang="el-GR" sz="2400" dirty="0" smtClean="0">
              <a:latin typeface="Times New Roman" pitchFamily="18" charset="0"/>
              <a:cs typeface="Times New Roman" pitchFamily="18" charset="0"/>
            </a:endParaRPr>
          </a:p>
          <a:p>
            <a:pPr algn="just">
              <a:spcBef>
                <a:spcPts val="1200"/>
              </a:spcBef>
            </a:pPr>
            <a:endParaRPr lang="el-GR" sz="2400" dirty="0">
              <a:latin typeface="Times New Roman" pitchFamily="18" charset="0"/>
              <a:cs typeface="Times New Roman" pitchFamily="18" charset="0"/>
            </a:endParaRPr>
          </a:p>
          <a:p>
            <a:pPr algn="just">
              <a:spcBef>
                <a:spcPts val="1200"/>
              </a:spcBef>
            </a:pPr>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10" name="Object 9"/>
          <p:cNvGraphicFramePr>
            <a:graphicFrameLocks noChangeAspect="1"/>
          </p:cNvGraphicFramePr>
          <p:nvPr/>
        </p:nvGraphicFramePr>
        <p:xfrm>
          <a:off x="0" y="1376362"/>
          <a:ext cx="10801350" cy="7624763"/>
        </p:xfrm>
        <a:graphic>
          <a:graphicData uri="http://schemas.openxmlformats.org/presentationml/2006/ole">
            <p:oleObj spid="_x0000_s27650" name="Equation" r:id="rId4" imgW="6883200" imgH="510516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- 6</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Κατ’ αναλογία για τον πίνακα Β, έχουμε :</a:t>
            </a:r>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3600"/>
              </a:spcAft>
            </a:pPr>
            <a:endParaRPr lang="el-GR" sz="2400" dirty="0">
              <a:latin typeface="Times New Roman" pitchFamily="18" charset="0"/>
              <a:cs typeface="Times New Roman" pitchFamily="18" charset="0"/>
            </a:endParaRPr>
          </a:p>
          <a:p>
            <a:pPr algn="just">
              <a:spcBef>
                <a:spcPts val="1200"/>
              </a:spcBef>
            </a:pPr>
            <a:endParaRPr lang="el-GR" sz="2400" dirty="0" smtClean="0">
              <a:latin typeface="Times New Roman" pitchFamily="18" charset="0"/>
              <a:cs typeface="Times New Roman" pitchFamily="18" charset="0"/>
            </a:endParaRPr>
          </a:p>
          <a:p>
            <a:pPr algn="ctr">
              <a:buNone/>
            </a:pPr>
            <a:r>
              <a:rPr lang="el-GR" sz="2400" b="1" dirty="0" smtClean="0">
                <a:latin typeface="Times New Roman" pitchFamily="18" charset="0"/>
                <a:cs typeface="Times New Roman" pitchFamily="18" charset="0"/>
              </a:rPr>
              <a:t>Σύνοψη μεθόδου</a:t>
            </a:r>
          </a:p>
          <a:p>
            <a:pPr algn="just"/>
            <a:r>
              <a:rPr lang="el-GR" sz="2400" dirty="0" smtClean="0">
                <a:latin typeface="Times New Roman" pitchFamily="18" charset="0"/>
                <a:cs typeface="Times New Roman" pitchFamily="18" charset="0"/>
              </a:rPr>
              <a:t>Λύση του συστήματος</a:t>
            </a: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όπου :</a:t>
            </a:r>
            <a:endParaRPr lang="el-GR" sz="2400" dirty="0">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el-GR" sz="2400" dirty="0" smtClean="0">
                <a:latin typeface="Times New Roman" pitchFamily="18" charset="0"/>
                <a:cs typeface="Times New Roman" pitchFamily="18" charset="0"/>
              </a:rPr>
              <a:t>Οι </a:t>
            </a:r>
            <a:r>
              <a:rPr lang="en-US" sz="2400" dirty="0" err="1" smtClean="0">
                <a:latin typeface="Times New Roman" pitchFamily="18" charset="0"/>
                <a:cs typeface="Times New Roman" pitchFamily="18" charset="0"/>
              </a:rPr>
              <a:t>p,q</a:t>
            </a:r>
            <a:r>
              <a:rPr lang="el-GR" sz="2400" dirty="0" smtClean="0">
                <a:latin typeface="Times New Roman" pitchFamily="18" charset="0"/>
                <a:cs typeface="Times New Roman" pitchFamily="18" charset="0"/>
              </a:rPr>
              <a:t> και </a:t>
            </a:r>
            <a:r>
              <a:rPr lang="en-US" sz="2400" dirty="0" smtClean="0">
                <a:latin typeface="Times New Roman" pitchFamily="18" charset="0"/>
                <a:cs typeface="Times New Roman" pitchFamily="18" charset="0"/>
              </a:rPr>
              <a:t>f </a:t>
            </a:r>
            <a:r>
              <a:rPr lang="el-GR" sz="2400" dirty="0" smtClean="0">
                <a:latin typeface="Times New Roman" pitchFamily="18" charset="0"/>
                <a:cs typeface="Times New Roman" pitchFamily="18" charset="0"/>
              </a:rPr>
              <a:t>είναι γνωστές από την μορφή του προβλήματος.</a:t>
            </a:r>
          </a:p>
          <a:p>
            <a:pPr algn="just">
              <a:spcBef>
                <a:spcPts val="600"/>
              </a:spcBef>
              <a:spcAft>
                <a:spcPts val="600"/>
              </a:spcAft>
              <a:buFont typeface="Wingdings" pitchFamily="2" charset="2"/>
              <a:buChar char="Ø"/>
            </a:pPr>
            <a:r>
              <a:rPr lang="el-GR" sz="2400" dirty="0" smtClean="0">
                <a:latin typeface="Times New Roman" pitchFamily="18" charset="0"/>
                <a:cs typeface="Times New Roman" pitchFamily="18" charset="0"/>
              </a:rPr>
              <a:t>Τα στοιχεία του πίνακα Α και του πίνακα Β υπολογίζονται βάση των γνωστών συναρτήσεων και της </a:t>
            </a:r>
            <a:r>
              <a:rPr lang="el-GR" sz="2400" dirty="0" err="1" smtClean="0">
                <a:latin typeface="Times New Roman" pitchFamily="18" charset="0"/>
                <a:cs typeface="Times New Roman" pitchFamily="18" charset="0"/>
              </a:rPr>
              <a:t>διακριτοποίησης</a:t>
            </a:r>
            <a:r>
              <a:rPr lang="el-GR" sz="2400" dirty="0" smtClean="0">
                <a:latin typeface="Times New Roman" pitchFamily="18" charset="0"/>
                <a:cs typeface="Times New Roman" pitchFamily="18" charset="0"/>
              </a:rPr>
              <a:t> που εμείς επιλέγουμε.</a:t>
            </a:r>
          </a:p>
          <a:p>
            <a:pPr algn="just">
              <a:spcBef>
                <a:spcPts val="600"/>
              </a:spcBef>
              <a:spcAft>
                <a:spcPts val="600"/>
              </a:spcAft>
              <a:buFont typeface="Wingdings" pitchFamily="2" charset="2"/>
              <a:buChar char="Ø"/>
            </a:pPr>
            <a:r>
              <a:rPr lang="el-GR" sz="2400" dirty="0" smtClean="0">
                <a:latin typeface="Times New Roman" pitchFamily="18" charset="0"/>
                <a:cs typeface="Times New Roman" pitchFamily="18" charset="0"/>
              </a:rPr>
              <a:t>Για τον υπολογισμό του ολοκληρώματος μπορούμε να χρησιμοποιήσουμε οποιαδήποτε μέθοδο της αριθμητικής ανάλυσης.</a:t>
            </a: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10" name="Object 9"/>
          <p:cNvGraphicFramePr>
            <a:graphicFrameLocks noChangeAspect="1"/>
          </p:cNvGraphicFramePr>
          <p:nvPr/>
        </p:nvGraphicFramePr>
        <p:xfrm>
          <a:off x="1709738" y="1414463"/>
          <a:ext cx="7297737" cy="1676400"/>
        </p:xfrm>
        <a:graphic>
          <a:graphicData uri="http://schemas.openxmlformats.org/presentationml/2006/ole">
            <p:oleObj spid="_x0000_s28674" name="Equation" r:id="rId4" imgW="3555720" imgH="990360" progId="Equation.DSMT4">
              <p:embed/>
            </p:oleObj>
          </a:graphicData>
        </a:graphic>
      </p:graphicFrame>
      <p:graphicFrame>
        <p:nvGraphicFramePr>
          <p:cNvPr id="12" name="Object 11"/>
          <p:cNvGraphicFramePr>
            <a:graphicFrameLocks noChangeAspect="1"/>
          </p:cNvGraphicFramePr>
          <p:nvPr/>
        </p:nvGraphicFramePr>
        <p:xfrm>
          <a:off x="981075" y="4119562"/>
          <a:ext cx="9308123" cy="914400"/>
        </p:xfrm>
        <a:graphic>
          <a:graphicData uri="http://schemas.openxmlformats.org/presentationml/2006/ole">
            <p:oleObj spid="_x0000_s28678" name="Equation" r:id="rId5" imgW="5041800" imgH="49500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Σύνδεση θεωρίας και υλοποίησης</a:t>
            </a:r>
            <a:endParaRPr lang="el-GR" sz="3600" dirty="0"/>
          </a:p>
        </p:txBody>
      </p:sp>
      <p:sp>
        <p:nvSpPr>
          <p:cNvPr id="3" name="Content Placeholder 2"/>
          <p:cNvSpPr>
            <a:spLocks noGrp="1"/>
          </p:cNvSpPr>
          <p:nvPr>
            <p:ph idx="1"/>
          </p:nvPr>
        </p:nvSpPr>
        <p:spPr>
          <a:xfrm>
            <a:off x="0" y="800100"/>
            <a:ext cx="10801350" cy="8201025"/>
          </a:xfrm>
        </p:spPr>
        <p:txBody>
          <a:bodyPr>
            <a:normAutofit/>
          </a:bodyPr>
          <a:lstStyle/>
          <a:p>
            <a:pPr>
              <a:spcBef>
                <a:spcPts val="600"/>
              </a:spcBef>
              <a:spcAft>
                <a:spcPts val="1799"/>
              </a:spcAft>
              <a:buNone/>
            </a:pPr>
            <a:endParaRPr lang="el-GR" dirty="0" smtClean="0"/>
          </a:p>
          <a:p>
            <a:pPr>
              <a:buNone/>
            </a:pPr>
            <a:endParaRPr lang="el-GR" dirty="0"/>
          </a:p>
        </p:txBody>
      </p:sp>
      <p:pic>
        <p:nvPicPr>
          <p:cNvPr id="9" name="Picture 8"/>
          <p:cNvPicPr/>
          <p:nvPr/>
        </p:nvPicPr>
        <p:blipFill>
          <a:blip r:embed="rId3" cstate="print"/>
          <a:srcRect/>
          <a:stretch>
            <a:fillRect/>
          </a:stretch>
        </p:blipFill>
        <p:spPr bwMode="auto">
          <a:xfrm>
            <a:off x="0" y="995362"/>
            <a:ext cx="10582275" cy="7772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Πειραματικά αποτελέσματα - 1</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55000" lnSpcReduction="20000"/>
          </a:bodyPr>
          <a:lstStyle/>
          <a:p>
            <a:pPr lvl="0">
              <a:lnSpc>
                <a:spcPct val="120000"/>
              </a:lnSpc>
            </a:pPr>
            <a:r>
              <a:rPr lang="el-GR" sz="3600" dirty="0" smtClean="0">
                <a:latin typeface="Times New Roman" pitchFamily="18" charset="0"/>
                <a:cs typeface="Times New Roman" pitchFamily="18" charset="0"/>
              </a:rPr>
              <a:t>Εφαρμογή στην εξίσωση </a:t>
            </a:r>
          </a:p>
          <a:p>
            <a:pPr lvl="0">
              <a:lnSpc>
                <a:spcPct val="120000"/>
              </a:lnSpc>
            </a:pPr>
            <a:endParaRPr lang="el-GR" sz="3600" dirty="0">
              <a:latin typeface="Times New Roman" pitchFamily="18" charset="0"/>
              <a:cs typeface="Times New Roman" pitchFamily="18" charset="0"/>
            </a:endParaRPr>
          </a:p>
          <a:p>
            <a:pPr lvl="0">
              <a:lnSpc>
                <a:spcPct val="120000"/>
              </a:lnSpc>
              <a:buNone/>
            </a:pPr>
            <a:endParaRPr lang="el-GR" sz="3600" dirty="0" smtClean="0">
              <a:latin typeface="Times New Roman" pitchFamily="18" charset="0"/>
              <a:cs typeface="Times New Roman" pitchFamily="18" charset="0"/>
            </a:endParaRPr>
          </a:p>
          <a:p>
            <a:pPr lvl="0">
              <a:lnSpc>
                <a:spcPct val="120000"/>
              </a:lnSpc>
              <a:buNone/>
            </a:pPr>
            <a:r>
              <a:rPr lang="el-GR" sz="3600" dirty="0" smtClean="0">
                <a:latin typeface="Times New Roman" pitchFamily="18" charset="0"/>
                <a:cs typeface="Times New Roman" pitchFamily="18" charset="0"/>
              </a:rPr>
              <a:t>, με : </a:t>
            </a:r>
          </a:p>
          <a:p>
            <a:pPr lvl="0">
              <a:lnSpc>
                <a:spcPct val="120000"/>
              </a:lnSpc>
              <a:buNone/>
            </a:pPr>
            <a:endParaRPr lang="el-GR" sz="3600" dirty="0" smtClean="0">
              <a:latin typeface="Times New Roman" pitchFamily="18" charset="0"/>
              <a:cs typeface="Times New Roman" pitchFamily="18" charset="0"/>
            </a:endParaRPr>
          </a:p>
          <a:p>
            <a:pPr lvl="0">
              <a:lnSpc>
                <a:spcPct val="120000"/>
              </a:lnSpc>
            </a:pPr>
            <a:r>
              <a:rPr lang="el-GR" sz="3600" dirty="0">
                <a:latin typeface="Times New Roman" pitchFamily="18" charset="0"/>
                <a:cs typeface="Times New Roman" pitchFamily="18" charset="0"/>
              </a:rPr>
              <a:t>Το πλήθος των σημείων Ν, αυξάνει κατά δέκα με αρχική τιμή το δέκα.</a:t>
            </a:r>
          </a:p>
          <a:p>
            <a:pPr lvl="0">
              <a:lnSpc>
                <a:spcPct val="120000"/>
              </a:lnSpc>
            </a:pPr>
            <a:r>
              <a:rPr lang="el-GR" sz="3600" dirty="0">
                <a:latin typeface="Times New Roman" pitchFamily="18" charset="0"/>
                <a:cs typeface="Times New Roman" pitchFamily="18" charset="0"/>
              </a:rPr>
              <a:t>Εκτελείται ο αλγόριθμος εύρεσης της λύσης.</a:t>
            </a:r>
          </a:p>
          <a:p>
            <a:pPr lvl="0">
              <a:lnSpc>
                <a:spcPct val="120000"/>
              </a:lnSpc>
            </a:pPr>
            <a:r>
              <a:rPr lang="el-GR" sz="3600" dirty="0">
                <a:latin typeface="Times New Roman" pitchFamily="18" charset="0"/>
                <a:cs typeface="Times New Roman" pitchFamily="18" charset="0"/>
              </a:rPr>
              <a:t>Τα αποτελέσματα σχετικά με το Ν, την νόρμα άπειρο για το απόλυτο σφάλμα και το ποσοστιαίο σφάλμα προβάλλονται στην οθόνη.</a:t>
            </a:r>
          </a:p>
          <a:p>
            <a:pPr lvl="0">
              <a:lnSpc>
                <a:spcPct val="120000"/>
              </a:lnSpc>
            </a:pPr>
            <a:r>
              <a:rPr lang="el-GR" sz="3600" dirty="0">
                <a:latin typeface="Times New Roman" pitchFamily="18" charset="0"/>
                <a:cs typeface="Times New Roman" pitchFamily="18" charset="0"/>
              </a:rPr>
              <a:t>Τα αποτελέσματα σχετικά με την λύση, την τιμή της συνάρτησης, την τιμή της προσέγγισης, </a:t>
            </a:r>
            <a:r>
              <a:rPr lang="el-GR" sz="3600" dirty="0" smtClean="0">
                <a:latin typeface="Times New Roman" pitchFamily="18" charset="0"/>
                <a:cs typeface="Times New Roman" pitchFamily="18" charset="0"/>
              </a:rPr>
              <a:t>το </a:t>
            </a:r>
            <a:r>
              <a:rPr lang="el-GR" sz="3600" dirty="0">
                <a:latin typeface="Times New Roman" pitchFamily="18" charset="0"/>
                <a:cs typeface="Times New Roman" pitchFamily="18" charset="0"/>
              </a:rPr>
              <a:t>σφάλμα, το ποσοστιαίο σφάλμα και την νόρμα άπειρο καταγράφονται στο αρχείο </a:t>
            </a:r>
            <a:r>
              <a:rPr lang="el-GR" sz="3600" dirty="0" err="1">
                <a:latin typeface="Times New Roman" pitchFamily="18" charset="0"/>
                <a:cs typeface="Times New Roman" pitchFamily="18" charset="0"/>
              </a:rPr>
              <a:t>Ritz.txt</a:t>
            </a:r>
            <a:r>
              <a:rPr lang="el-GR" sz="3600" dirty="0">
                <a:latin typeface="Times New Roman" pitchFamily="18" charset="0"/>
                <a:cs typeface="Times New Roman" pitchFamily="18" charset="0"/>
              </a:rPr>
              <a:t>.</a:t>
            </a:r>
          </a:p>
          <a:p>
            <a:pPr lvl="0">
              <a:lnSpc>
                <a:spcPct val="120000"/>
              </a:lnSpc>
            </a:pPr>
            <a:r>
              <a:rPr lang="el-GR" sz="3600" dirty="0">
                <a:latin typeface="Times New Roman" pitchFamily="18" charset="0"/>
                <a:cs typeface="Times New Roman" pitchFamily="18" charset="0"/>
              </a:rPr>
              <a:t>Εάν η τιμή της νόρμα άπειρο  λάβει τιμή μικρότερη </a:t>
            </a:r>
            <a:r>
              <a:rPr lang="el-GR" sz="3600" dirty="0" smtClean="0">
                <a:latin typeface="Times New Roman" pitchFamily="18" charset="0"/>
                <a:cs typeface="Times New Roman" pitchFamily="18" charset="0"/>
              </a:rPr>
              <a:t> </a:t>
            </a:r>
            <a:r>
              <a:rPr lang="el-GR" sz="3600" dirty="0">
                <a:latin typeface="Times New Roman" pitchFamily="18" charset="0"/>
                <a:cs typeface="Times New Roman" pitchFamily="18" charset="0"/>
              </a:rPr>
              <a:t>του 10</a:t>
            </a:r>
            <a:r>
              <a:rPr lang="el-GR" sz="3600" baseline="30000" dirty="0">
                <a:latin typeface="Times New Roman" pitchFamily="18" charset="0"/>
                <a:cs typeface="Times New Roman" pitchFamily="18" charset="0"/>
              </a:rPr>
              <a:t>-7</a:t>
            </a:r>
            <a:r>
              <a:rPr lang="el-GR" sz="3600" dirty="0">
                <a:latin typeface="Times New Roman" pitchFamily="18" charset="0"/>
                <a:cs typeface="Times New Roman" pitchFamily="18" charset="0"/>
              </a:rPr>
              <a:t> διακόπτεται η λειτουργία του αλγορίθμου.</a:t>
            </a:r>
          </a:p>
          <a:p>
            <a:pPr lvl="0">
              <a:lnSpc>
                <a:spcPct val="120000"/>
              </a:lnSpc>
              <a:buNone/>
            </a:pPr>
            <a:r>
              <a:rPr lang="el-GR" sz="4400" dirty="0" smtClean="0">
                <a:latin typeface="Times New Roman" pitchFamily="18" charset="0"/>
                <a:cs typeface="Times New Roman" pitchFamily="18" charset="0"/>
              </a:rPr>
              <a:t> </a:t>
            </a:r>
          </a:p>
          <a:p>
            <a:pPr lvl="0">
              <a:lnSpc>
                <a:spcPct val="120000"/>
              </a:lnSpc>
              <a:buNone/>
            </a:pPr>
            <a:r>
              <a:rPr lang="el-GR" sz="4400" dirty="0">
                <a:latin typeface="Times New Roman" pitchFamily="18" charset="0"/>
                <a:cs typeface="Times New Roman" pitchFamily="18" charset="0"/>
              </a:rPr>
              <a:t> </a:t>
            </a:r>
            <a:endParaRPr lang="el-GR" sz="4400" dirty="0" smtClean="0">
              <a:latin typeface="Times New Roman" pitchFamily="18" charset="0"/>
              <a:cs typeface="Times New Roman" pitchFamily="18" charset="0"/>
            </a:endParaRPr>
          </a:p>
          <a:p>
            <a:pPr lvl="0">
              <a:lnSpc>
                <a:spcPct val="120000"/>
              </a:lnSpc>
              <a:buNone/>
            </a:pPr>
            <a:r>
              <a:rPr lang="el-GR" sz="4400" dirty="0">
                <a:latin typeface="Times New Roman" pitchFamily="18" charset="0"/>
                <a:cs typeface="Times New Roman" pitchFamily="18" charset="0"/>
              </a:rPr>
              <a:t> </a:t>
            </a:r>
            <a:endParaRPr lang="el-GR" sz="4400" dirty="0" smtClean="0">
              <a:latin typeface="Times New Roman" pitchFamily="18" charset="0"/>
              <a:cs typeface="Times New Roman" pitchFamily="18" charset="0"/>
            </a:endParaRPr>
          </a:p>
          <a:p>
            <a:pPr lvl="0">
              <a:lnSpc>
                <a:spcPct val="120000"/>
              </a:lnSpc>
              <a:buNone/>
            </a:pPr>
            <a:r>
              <a:rPr lang="el-GR" sz="4400" dirty="0">
                <a:latin typeface="Times New Roman" pitchFamily="18" charset="0"/>
                <a:cs typeface="Times New Roman" pitchFamily="18" charset="0"/>
              </a:rPr>
              <a:t> </a:t>
            </a:r>
            <a:endParaRPr lang="el-GR" sz="4400" dirty="0" smtClean="0">
              <a:latin typeface="Times New Roman" pitchFamily="18" charset="0"/>
              <a:cs typeface="Times New Roman" pitchFamily="18" charset="0"/>
            </a:endParaRPr>
          </a:p>
          <a:p>
            <a:pPr lvl="0">
              <a:lnSpc>
                <a:spcPct val="120000"/>
              </a:lnSpc>
              <a:buNone/>
            </a:pPr>
            <a:r>
              <a:rPr lang="el-GR" sz="4400" dirty="0">
                <a:latin typeface="Times New Roman" pitchFamily="18" charset="0"/>
                <a:cs typeface="Times New Roman" pitchFamily="18" charset="0"/>
              </a:rPr>
              <a:t> </a:t>
            </a:r>
            <a:endParaRPr lang="el-GR" sz="4400" dirty="0" smtClean="0">
              <a:latin typeface="Times New Roman" pitchFamily="18" charset="0"/>
              <a:cs typeface="Times New Roman" pitchFamily="18" charset="0"/>
            </a:endParaRPr>
          </a:p>
          <a:p>
            <a:pPr lvl="0">
              <a:lnSpc>
                <a:spcPct val="120000"/>
              </a:lnSpc>
              <a:buNone/>
            </a:pPr>
            <a:r>
              <a:rPr lang="el-GR" sz="4400" dirty="0">
                <a:latin typeface="Times New Roman" pitchFamily="18" charset="0"/>
                <a:cs typeface="Times New Roman" pitchFamily="18" charset="0"/>
              </a:rPr>
              <a:t> </a:t>
            </a:r>
          </a:p>
          <a:p>
            <a:pPr lvl="0">
              <a:lnSpc>
                <a:spcPct val="120000"/>
              </a:lnSpc>
              <a:buNone/>
            </a:pPr>
            <a:endParaRPr lang="el-GR" sz="4400" dirty="0" smtClean="0">
              <a:latin typeface="Times New Roman" pitchFamily="18" charset="0"/>
              <a:cs typeface="Times New Roman" pitchFamily="18" charset="0"/>
            </a:endParaRPr>
          </a:p>
          <a:p>
            <a:pPr lvl="0">
              <a:lnSpc>
                <a:spcPct val="120000"/>
              </a:lnSpc>
              <a:buNone/>
            </a:pPr>
            <a:endParaRPr lang="el-GR" sz="4400" dirty="0">
              <a:latin typeface="Times New Roman" pitchFamily="18" charset="0"/>
              <a:cs typeface="Times New Roman" pitchFamily="18" charset="0"/>
            </a:endParaRPr>
          </a:p>
          <a:p>
            <a:pPr lvl="0">
              <a:lnSpc>
                <a:spcPct val="120000"/>
              </a:lnSpc>
              <a:buNone/>
            </a:pPr>
            <a:endParaRPr lang="el-GR" sz="4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7" name="Object 6"/>
          <p:cNvGraphicFramePr>
            <a:graphicFrameLocks noChangeAspect="1"/>
          </p:cNvGraphicFramePr>
          <p:nvPr/>
        </p:nvGraphicFramePr>
        <p:xfrm>
          <a:off x="3190875" y="1223962"/>
          <a:ext cx="4123764" cy="762000"/>
        </p:xfrm>
        <a:graphic>
          <a:graphicData uri="http://schemas.openxmlformats.org/presentationml/2006/ole">
            <p:oleObj spid="_x0000_s29700" name="Equation" r:id="rId4" imgW="2336760" imgH="431640" progId="Equation.DSMT4">
              <p:embed/>
            </p:oleObj>
          </a:graphicData>
        </a:graphic>
      </p:graphicFrame>
      <p:graphicFrame>
        <p:nvGraphicFramePr>
          <p:cNvPr id="8" name="Object 7"/>
          <p:cNvGraphicFramePr>
            <a:graphicFrameLocks noChangeAspect="1"/>
          </p:cNvGraphicFramePr>
          <p:nvPr/>
        </p:nvGraphicFramePr>
        <p:xfrm>
          <a:off x="3648075" y="2138362"/>
          <a:ext cx="3657600" cy="406400"/>
        </p:xfrm>
        <a:graphic>
          <a:graphicData uri="http://schemas.openxmlformats.org/presentationml/2006/ole">
            <p:oleObj spid="_x0000_s29701" name="Equation" r:id="rId5" imgW="2552400" imgH="228600" progId="Equation.DSMT4">
              <p:embed/>
            </p:oleObj>
          </a:graphicData>
        </a:graphic>
      </p:graphicFrame>
      <p:pic>
        <p:nvPicPr>
          <p:cNvPr id="9" name="Εικόνα 1274"/>
          <p:cNvPicPr/>
          <p:nvPr/>
        </p:nvPicPr>
        <p:blipFill>
          <a:blip r:embed="rId6" cstate="print"/>
          <a:srcRect/>
          <a:stretch>
            <a:fillRect/>
          </a:stretch>
        </p:blipFill>
        <p:spPr bwMode="auto">
          <a:xfrm>
            <a:off x="2962275" y="5186362"/>
            <a:ext cx="5715000" cy="358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Πειραματικά αποτελέσματα - 2</a:t>
            </a:r>
            <a:endParaRPr lang="el-GR" sz="3600" dirty="0"/>
          </a:p>
        </p:txBody>
      </p:sp>
      <p:sp>
        <p:nvSpPr>
          <p:cNvPr id="3" name="Content Placeholder 2"/>
          <p:cNvSpPr>
            <a:spLocks noGrp="1"/>
          </p:cNvSpPr>
          <p:nvPr>
            <p:ph idx="1"/>
          </p:nvPr>
        </p:nvSpPr>
        <p:spPr>
          <a:xfrm>
            <a:off x="0" y="800100"/>
            <a:ext cx="10801350" cy="8201025"/>
          </a:xfrm>
        </p:spPr>
        <p:txBody>
          <a:bodyPr>
            <a:normAutofit/>
          </a:bodyPr>
          <a:lstStyle/>
          <a:p>
            <a:pPr lvl="0">
              <a:lnSpc>
                <a:spcPct val="120000"/>
              </a:lnSpc>
              <a:buNone/>
            </a:pPr>
            <a:r>
              <a:rPr lang="el-GR" sz="4400" dirty="0" smtClean="0">
                <a:latin typeface="Times New Roman" pitchFamily="18" charset="0"/>
                <a:cs typeface="Times New Roman" pitchFamily="18" charset="0"/>
              </a:rPr>
              <a:t> </a:t>
            </a:r>
            <a:endParaRPr lang="el-GR" sz="4400" dirty="0">
              <a:latin typeface="Times New Roman" pitchFamily="18" charset="0"/>
              <a:cs typeface="Times New Roman" pitchFamily="18" charset="0"/>
            </a:endParaRPr>
          </a:p>
          <a:p>
            <a:pPr lvl="0">
              <a:lnSpc>
                <a:spcPct val="120000"/>
              </a:lnSpc>
              <a:buNone/>
            </a:pPr>
            <a:endParaRPr lang="el-GR" sz="4400" dirty="0" smtClean="0">
              <a:latin typeface="Times New Roman" pitchFamily="18" charset="0"/>
              <a:cs typeface="Times New Roman" pitchFamily="18" charset="0"/>
            </a:endParaRPr>
          </a:p>
          <a:p>
            <a:pPr lvl="0">
              <a:lnSpc>
                <a:spcPct val="120000"/>
              </a:lnSpc>
              <a:buNone/>
            </a:pPr>
            <a:endParaRPr lang="el-GR" sz="4400" dirty="0">
              <a:latin typeface="Times New Roman" pitchFamily="18" charset="0"/>
              <a:cs typeface="Times New Roman" pitchFamily="18" charset="0"/>
            </a:endParaRPr>
          </a:p>
          <a:p>
            <a:pPr lvl="0">
              <a:lnSpc>
                <a:spcPct val="120000"/>
              </a:lnSpc>
              <a:buNone/>
            </a:pPr>
            <a:endParaRPr lang="el-GR" sz="4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pic>
        <p:nvPicPr>
          <p:cNvPr id="30724" name="Picture 4"/>
          <p:cNvPicPr>
            <a:picLocks noChangeAspect="1" noChangeArrowheads="1"/>
          </p:cNvPicPr>
          <p:nvPr/>
        </p:nvPicPr>
        <p:blipFill>
          <a:blip r:embed="rId3"/>
          <a:srcRect/>
          <a:stretch>
            <a:fillRect/>
          </a:stretch>
        </p:blipFill>
        <p:spPr bwMode="auto">
          <a:xfrm>
            <a:off x="0" y="919162"/>
            <a:ext cx="10801351"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Πειραματικά αποτελέσματα - 3</a:t>
            </a:r>
            <a:endParaRPr lang="el-GR" sz="3600" dirty="0"/>
          </a:p>
        </p:txBody>
      </p:sp>
      <p:sp>
        <p:nvSpPr>
          <p:cNvPr id="3" name="Content Placeholder 2"/>
          <p:cNvSpPr>
            <a:spLocks noGrp="1"/>
          </p:cNvSpPr>
          <p:nvPr>
            <p:ph idx="1"/>
          </p:nvPr>
        </p:nvSpPr>
        <p:spPr>
          <a:xfrm>
            <a:off x="0" y="800100"/>
            <a:ext cx="10801350" cy="8201025"/>
          </a:xfrm>
        </p:spPr>
        <p:txBody>
          <a:bodyPr>
            <a:normAutofit/>
          </a:bodyPr>
          <a:lstStyle/>
          <a:p>
            <a:pPr lvl="0">
              <a:lnSpc>
                <a:spcPct val="120000"/>
              </a:lnSpc>
              <a:buNone/>
            </a:pPr>
            <a:r>
              <a:rPr lang="el-GR" sz="4400" dirty="0" smtClean="0">
                <a:latin typeface="Times New Roman" pitchFamily="18" charset="0"/>
                <a:cs typeface="Times New Roman" pitchFamily="18" charset="0"/>
              </a:rPr>
              <a:t> </a:t>
            </a:r>
            <a:endParaRPr lang="el-GR" sz="4400" dirty="0">
              <a:latin typeface="Times New Roman" pitchFamily="18" charset="0"/>
              <a:cs typeface="Times New Roman" pitchFamily="18" charset="0"/>
            </a:endParaRPr>
          </a:p>
          <a:p>
            <a:pPr lvl="0">
              <a:lnSpc>
                <a:spcPct val="120000"/>
              </a:lnSpc>
              <a:buNone/>
            </a:pPr>
            <a:endParaRPr lang="el-GR" sz="4400" dirty="0" smtClean="0">
              <a:latin typeface="Times New Roman" pitchFamily="18" charset="0"/>
              <a:cs typeface="Times New Roman" pitchFamily="18" charset="0"/>
            </a:endParaRPr>
          </a:p>
          <a:p>
            <a:pPr lvl="0">
              <a:lnSpc>
                <a:spcPct val="120000"/>
              </a:lnSpc>
              <a:buNone/>
            </a:pPr>
            <a:endParaRPr lang="el-GR" sz="4400" dirty="0">
              <a:latin typeface="Times New Roman" pitchFamily="18" charset="0"/>
              <a:cs typeface="Times New Roman" pitchFamily="18" charset="0"/>
            </a:endParaRPr>
          </a:p>
          <a:p>
            <a:pPr lvl="0">
              <a:lnSpc>
                <a:spcPct val="120000"/>
              </a:lnSpc>
              <a:buNone/>
            </a:pPr>
            <a:endParaRPr lang="el-GR" sz="4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pic>
        <p:nvPicPr>
          <p:cNvPr id="31746" name="Picture 2"/>
          <p:cNvPicPr>
            <a:picLocks noChangeAspect="1" noChangeArrowheads="1"/>
          </p:cNvPicPr>
          <p:nvPr/>
        </p:nvPicPr>
        <p:blipFill>
          <a:blip r:embed="rId3"/>
          <a:srcRect/>
          <a:stretch>
            <a:fillRect/>
          </a:stretch>
        </p:blipFill>
        <p:spPr bwMode="auto">
          <a:xfrm>
            <a:off x="0" y="919162"/>
            <a:ext cx="10575006" cy="716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smtClean="0"/>
              <a:t>Ritz</a:t>
            </a:r>
            <a:r>
              <a:rPr lang="el-GR" sz="3600" dirty="0" smtClean="0"/>
              <a:t> – Πειραματικά αποτελέσματα - 4</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pPr algn="ctr">
              <a:lnSpc>
                <a:spcPct val="150000"/>
              </a:lnSpc>
              <a:buNone/>
            </a:pPr>
            <a:r>
              <a:rPr lang="el-GR" sz="2800" b="1" dirty="0" smtClean="0">
                <a:latin typeface="Times New Roman" pitchFamily="18" charset="0"/>
                <a:cs typeface="Times New Roman" pitchFamily="18" charset="0"/>
              </a:rPr>
              <a:t>Ν = 2030</a:t>
            </a:r>
            <a:endParaRPr lang="el-GR" sz="2800" dirty="0" smtClean="0">
              <a:latin typeface="Times New Roman" pitchFamily="18" charset="0"/>
              <a:cs typeface="Times New Roman" pitchFamily="18" charset="0"/>
            </a:endParaRPr>
          </a:p>
          <a:p>
            <a:pPr>
              <a:lnSpc>
                <a:spcPct val="150000"/>
              </a:lnSpc>
              <a:buFont typeface="Wingdings" pitchFamily="2" charset="2"/>
              <a:buChar char="Ø"/>
            </a:pPr>
            <a:r>
              <a:rPr lang="el-GR" sz="2800" dirty="0" smtClean="0">
                <a:latin typeface="Times New Roman" pitchFamily="18" charset="0"/>
                <a:cs typeface="Times New Roman" pitchFamily="18" charset="0"/>
              </a:rPr>
              <a:t>Ελάχιστη τιμή : 2,00*10</a:t>
            </a:r>
            <a:r>
              <a:rPr lang="el-GR" sz="2800" baseline="30000" dirty="0" smtClean="0">
                <a:latin typeface="Times New Roman" pitchFamily="18" charset="0"/>
                <a:cs typeface="Times New Roman" pitchFamily="18" charset="0"/>
              </a:rPr>
              <a:t>-10</a:t>
            </a:r>
            <a:endParaRPr lang="el-GR" sz="2800" dirty="0" smtClean="0">
              <a:latin typeface="Times New Roman" pitchFamily="18" charset="0"/>
              <a:cs typeface="Times New Roman" pitchFamily="18" charset="0"/>
            </a:endParaRPr>
          </a:p>
          <a:p>
            <a:pPr>
              <a:lnSpc>
                <a:spcPct val="150000"/>
              </a:lnSpc>
              <a:buFont typeface="Wingdings" pitchFamily="2" charset="2"/>
              <a:buChar char="Ø"/>
            </a:pPr>
            <a:r>
              <a:rPr lang="el-GR" sz="2800" dirty="0" smtClean="0">
                <a:latin typeface="Times New Roman" pitchFamily="18" charset="0"/>
                <a:cs typeface="Times New Roman" pitchFamily="18" charset="0"/>
              </a:rPr>
              <a:t>Μέσος όρος σφαλμάτων :6,35*10</a:t>
            </a:r>
            <a:r>
              <a:rPr lang="el-GR" sz="2800" baseline="30000" dirty="0" smtClean="0">
                <a:latin typeface="Times New Roman" pitchFamily="18" charset="0"/>
                <a:cs typeface="Times New Roman" pitchFamily="18" charset="0"/>
              </a:rPr>
              <a:t>-08</a:t>
            </a:r>
            <a:endParaRPr lang="el-GR" sz="2800" dirty="0" smtClean="0">
              <a:latin typeface="Times New Roman" pitchFamily="18" charset="0"/>
              <a:cs typeface="Times New Roman" pitchFamily="18" charset="0"/>
            </a:endParaRPr>
          </a:p>
          <a:p>
            <a:pPr>
              <a:lnSpc>
                <a:spcPct val="150000"/>
              </a:lnSpc>
              <a:buFont typeface="Wingdings" pitchFamily="2" charset="2"/>
              <a:buChar char="Ø"/>
            </a:pPr>
            <a:r>
              <a:rPr lang="el-GR" sz="2800" dirty="0" smtClean="0">
                <a:latin typeface="Times New Roman" pitchFamily="18" charset="0"/>
                <a:cs typeface="Times New Roman" pitchFamily="18" charset="0"/>
              </a:rPr>
              <a:t>Πλήθος σφαλμάτων  &lt; 10</a:t>
            </a:r>
            <a:r>
              <a:rPr lang="el-GR" sz="2800" baseline="30000" dirty="0" smtClean="0">
                <a:latin typeface="Times New Roman" pitchFamily="18" charset="0"/>
                <a:cs typeface="Times New Roman" pitchFamily="18" charset="0"/>
              </a:rPr>
              <a:t>-9</a:t>
            </a:r>
            <a:r>
              <a:rPr lang="el-GR" sz="2800" dirty="0" smtClean="0">
                <a:latin typeface="Times New Roman" pitchFamily="18" charset="0"/>
                <a:cs typeface="Times New Roman" pitchFamily="18" charset="0"/>
              </a:rPr>
              <a:t>  : 12</a:t>
            </a:r>
          </a:p>
          <a:p>
            <a:pPr>
              <a:lnSpc>
                <a:spcPct val="150000"/>
              </a:lnSpc>
              <a:buFont typeface="Wingdings" pitchFamily="2" charset="2"/>
              <a:buChar char="Ø"/>
            </a:pPr>
            <a:r>
              <a:rPr lang="el-GR" sz="2800" dirty="0" smtClean="0">
                <a:latin typeface="Times New Roman" pitchFamily="18" charset="0"/>
                <a:cs typeface="Times New Roman" pitchFamily="18" charset="0"/>
              </a:rPr>
              <a:t>Πλήθος σφαλμάτων  &lt; 10</a:t>
            </a:r>
            <a:r>
              <a:rPr lang="el-GR" sz="2800" baseline="30000" dirty="0" smtClean="0">
                <a:latin typeface="Times New Roman" pitchFamily="18" charset="0"/>
                <a:cs typeface="Times New Roman" pitchFamily="18" charset="0"/>
              </a:rPr>
              <a:t>-8</a:t>
            </a:r>
            <a:r>
              <a:rPr lang="el-GR" sz="2800" dirty="0" smtClean="0">
                <a:latin typeface="Times New Roman" pitchFamily="18" charset="0"/>
                <a:cs typeface="Times New Roman" pitchFamily="18" charset="0"/>
              </a:rPr>
              <a:t> : 120</a:t>
            </a:r>
          </a:p>
          <a:p>
            <a:pPr algn="ctr">
              <a:lnSpc>
                <a:spcPct val="150000"/>
              </a:lnSpc>
              <a:buNone/>
            </a:pPr>
            <a:r>
              <a:rPr lang="el-GR" sz="2800" b="1" dirty="0" smtClean="0">
                <a:latin typeface="Times New Roman" pitchFamily="18" charset="0"/>
                <a:cs typeface="Times New Roman" pitchFamily="18" charset="0"/>
              </a:rPr>
              <a:t>Σύνοψη</a:t>
            </a:r>
            <a:endParaRPr lang="el-GR" sz="2800" b="1" dirty="0">
              <a:latin typeface="Times New Roman" pitchFamily="18" charset="0"/>
              <a:cs typeface="Times New Roman" pitchFamily="18" charset="0"/>
            </a:endParaRPr>
          </a:p>
          <a:p>
            <a:pPr>
              <a:lnSpc>
                <a:spcPct val="150000"/>
              </a:lnSpc>
              <a:buFont typeface="Wingdings" pitchFamily="2" charset="2"/>
              <a:buChar char="Ø"/>
            </a:pPr>
            <a:r>
              <a:rPr lang="el-GR" sz="2800" dirty="0">
                <a:latin typeface="Times New Roman" pitchFamily="18" charset="0"/>
                <a:cs typeface="Times New Roman" pitchFamily="18" charset="0"/>
              </a:rPr>
              <a:t>Ο αλγόριθμος αποδίδει υψηλής ποιότητας ακρίβεια της τάξης 10</a:t>
            </a:r>
            <a:r>
              <a:rPr lang="el-GR" sz="2800" baseline="30000" dirty="0">
                <a:latin typeface="Times New Roman" pitchFamily="18" charset="0"/>
                <a:cs typeface="Times New Roman" pitchFamily="18" charset="0"/>
              </a:rPr>
              <a:t>-6</a:t>
            </a:r>
            <a:r>
              <a:rPr lang="el-GR" sz="2800" dirty="0">
                <a:latin typeface="Times New Roman" pitchFamily="18" charset="0"/>
                <a:cs typeface="Times New Roman" pitchFamily="18" charset="0"/>
              </a:rPr>
              <a:t> με μικρό </a:t>
            </a:r>
            <a:r>
              <a:rPr lang="el-GR" sz="2800" dirty="0" smtClean="0">
                <a:latin typeface="Times New Roman" pitchFamily="18" charset="0"/>
                <a:cs typeface="Times New Roman" pitchFamily="18" charset="0"/>
              </a:rPr>
              <a:t>πλήθος απαιτούμενων </a:t>
            </a:r>
            <a:r>
              <a:rPr lang="el-GR" sz="2800" dirty="0">
                <a:latin typeface="Times New Roman" pitchFamily="18" charset="0"/>
                <a:cs typeface="Times New Roman" pitchFamily="18" charset="0"/>
              </a:rPr>
              <a:t>επαναλήψεων 200.</a:t>
            </a:r>
          </a:p>
          <a:p>
            <a:pPr>
              <a:lnSpc>
                <a:spcPct val="150000"/>
              </a:lnSpc>
              <a:buFont typeface="Wingdings" pitchFamily="2" charset="2"/>
              <a:buChar char="Ø"/>
            </a:pPr>
            <a:r>
              <a:rPr lang="el-GR" sz="2800" dirty="0">
                <a:latin typeface="Times New Roman" pitchFamily="18" charset="0"/>
                <a:cs typeface="Times New Roman" pitchFamily="18" charset="0"/>
              </a:rPr>
              <a:t>Μας προσφέρει την δυνατότητα για ακόμα καλύτερη </a:t>
            </a:r>
            <a:r>
              <a:rPr lang="el-GR" sz="2800" dirty="0" smtClean="0">
                <a:latin typeface="Times New Roman" pitchFamily="18" charset="0"/>
                <a:cs typeface="Times New Roman" pitchFamily="18" charset="0"/>
              </a:rPr>
              <a:t>προσέγγιση</a:t>
            </a: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(κοστίζει υπολογιστικά), με:</a:t>
            </a:r>
          </a:p>
          <a:p>
            <a:pPr lvl="1">
              <a:lnSpc>
                <a:spcPct val="150000"/>
              </a:lnSpc>
              <a:buFont typeface="Wingdings" pitchFamily="2" charset="2"/>
              <a:buChar char="v"/>
            </a:pPr>
            <a:r>
              <a:rPr lang="el-GR" sz="2800" dirty="0" smtClean="0">
                <a:latin typeface="Times New Roman" pitchFamily="18" charset="0"/>
                <a:cs typeface="Times New Roman" pitchFamily="18" charset="0"/>
              </a:rPr>
              <a:t>Εξαιρετικό </a:t>
            </a:r>
            <a:r>
              <a:rPr lang="el-GR" sz="2800" dirty="0">
                <a:latin typeface="Times New Roman" pitchFamily="18" charset="0"/>
                <a:cs typeface="Times New Roman" pitchFamily="18" charset="0"/>
              </a:rPr>
              <a:t>μέσο </a:t>
            </a:r>
            <a:r>
              <a:rPr lang="el-GR" sz="2800" dirty="0" smtClean="0">
                <a:latin typeface="Times New Roman" pitchFamily="18" charset="0"/>
                <a:cs typeface="Times New Roman" pitchFamily="18" charset="0"/>
              </a:rPr>
              <a:t>όρο </a:t>
            </a:r>
            <a:r>
              <a:rPr lang="el-GR" sz="2800" dirty="0">
                <a:latin typeface="Times New Roman" pitchFamily="18" charset="0"/>
                <a:cs typeface="Times New Roman" pitchFamily="18" charset="0"/>
              </a:rPr>
              <a:t>της τάξης του 10</a:t>
            </a:r>
            <a:r>
              <a:rPr lang="el-GR" sz="2800" baseline="30000" dirty="0">
                <a:latin typeface="Times New Roman" pitchFamily="18" charset="0"/>
                <a:cs typeface="Times New Roman" pitchFamily="18" charset="0"/>
              </a:rPr>
              <a:t>-8</a:t>
            </a:r>
            <a:r>
              <a:rPr lang="el-GR" sz="2800" dirty="0">
                <a:latin typeface="Times New Roman" pitchFamily="18" charset="0"/>
                <a:cs typeface="Times New Roman" pitchFamily="18" charset="0"/>
              </a:rPr>
              <a:t>  </a:t>
            </a:r>
            <a:endParaRPr lang="el-GR" sz="2800" dirty="0" smtClean="0">
              <a:latin typeface="Times New Roman" pitchFamily="18" charset="0"/>
              <a:cs typeface="Times New Roman" pitchFamily="18" charset="0"/>
            </a:endParaRPr>
          </a:p>
          <a:p>
            <a:pPr lvl="1">
              <a:lnSpc>
                <a:spcPct val="150000"/>
              </a:lnSpc>
              <a:buFont typeface="Wingdings" pitchFamily="2" charset="2"/>
              <a:buChar char="v"/>
            </a:pPr>
            <a:r>
              <a:rPr lang="el-GR" sz="2800" dirty="0" smtClean="0">
                <a:latin typeface="Times New Roman" pitchFamily="18" charset="0"/>
                <a:cs typeface="Times New Roman" pitchFamily="18" charset="0"/>
              </a:rPr>
              <a:t>Σημειακά </a:t>
            </a:r>
            <a:r>
              <a:rPr lang="el-GR" sz="2800" dirty="0">
                <a:latin typeface="Times New Roman" pitchFamily="18" charset="0"/>
                <a:cs typeface="Times New Roman" pitchFamily="18" charset="0"/>
              </a:rPr>
              <a:t>ακρίβεια της τάξης του </a:t>
            </a:r>
            <a:r>
              <a:rPr lang="el-GR" sz="2800" dirty="0" smtClean="0">
                <a:latin typeface="Times New Roman" pitchFamily="18" charset="0"/>
                <a:cs typeface="Times New Roman" pitchFamily="18" charset="0"/>
              </a:rPr>
              <a:t>10</a:t>
            </a:r>
            <a:r>
              <a:rPr lang="el-GR" sz="2800" baseline="30000" dirty="0" smtClean="0">
                <a:latin typeface="Times New Roman" pitchFamily="18" charset="0"/>
                <a:cs typeface="Times New Roman" pitchFamily="18" charset="0"/>
              </a:rPr>
              <a:t>-10</a:t>
            </a:r>
          </a:p>
          <a:p>
            <a:pPr>
              <a:buNone/>
            </a:pPr>
            <a:r>
              <a:rPr lang="el-GR" sz="2400" dirty="0" smtClean="0">
                <a:latin typeface="Times New Roman" pitchFamily="18" charset="0"/>
                <a:cs typeface="Times New Roman" pitchFamily="18" charset="0"/>
              </a:rPr>
              <a:t>     </a:t>
            </a:r>
            <a:endParaRPr lang="el-GR" sz="2400" dirty="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n-US" sz="3600" dirty="0" smtClean="0"/>
              <a:t> - </a:t>
            </a:r>
            <a:r>
              <a:rPr lang="el-GR" sz="3600" dirty="0" smtClean="0"/>
              <a:t>Σύνδεση με θεωρία – 1</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buNone/>
            </a:pPr>
            <a:r>
              <a:rPr lang="el-GR" sz="2400" b="1" dirty="0" smtClean="0">
                <a:latin typeface="Times New Roman" pitchFamily="18" charset="0"/>
                <a:cs typeface="Times New Roman" pitchFamily="18" charset="0"/>
              </a:rPr>
              <a:t>Ασθενής παράγωγος  &amp; θεώρημα ενσωμάτωσης</a:t>
            </a:r>
            <a:r>
              <a:rPr lang="el-GR" sz="2400" dirty="0" smtClean="0">
                <a:latin typeface="Times New Roman" pitchFamily="18" charset="0"/>
                <a:cs typeface="Times New Roman" pitchFamily="18" charset="0"/>
              </a:rPr>
              <a:t> : Εξασφαλίζουμε ότι η συνάρτηση </a:t>
            </a:r>
          </a:p>
          <a:p>
            <a:pPr algn="just">
              <a:buNone/>
            </a:pPr>
            <a:r>
              <a:rPr lang="el-GR" sz="2400" dirty="0" smtClean="0">
                <a:latin typeface="Times New Roman" pitchFamily="18" charset="0"/>
                <a:cs typeface="Times New Roman" pitchFamily="18" charset="0"/>
              </a:rPr>
              <a:t>δοκιμής και οι μερικές παράγωγοι θα είναι συνεχείς</a:t>
            </a:r>
          </a:p>
          <a:p>
            <a:pPr algn="just">
              <a:buNone/>
            </a:pPr>
            <a:r>
              <a:rPr lang="el-GR" sz="2400" dirty="0" smtClean="0">
                <a:latin typeface="Times New Roman" pitchFamily="18" charset="0"/>
                <a:cs typeface="Times New Roman" pitchFamily="18" charset="0"/>
              </a:rPr>
              <a:t>   </a:t>
            </a:r>
          </a:p>
          <a:p>
            <a:pPr>
              <a:buNone/>
            </a:pPr>
            <a:r>
              <a:rPr lang="el-GR" sz="2400" dirty="0" smtClean="0">
                <a:latin typeface="Times New Roman" pitchFamily="18" charset="0"/>
                <a:cs typeface="Times New Roman" pitchFamily="18" charset="0"/>
              </a:rPr>
              <a:t>π.χ. : έστω μια συνάρτηση δοκιμής που ανήκει σε έναν τρίτης τάξης χώρο </a:t>
            </a:r>
            <a:r>
              <a:rPr lang="en-US" sz="2400" dirty="0" err="1" smtClean="0">
                <a:latin typeface="Times New Roman" pitchFamily="18" charset="0"/>
                <a:cs typeface="Times New Roman" pitchFamily="18" charset="0"/>
              </a:rPr>
              <a:t>Sobolev</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διαστάσεις, τότε για την </a:t>
            </a:r>
            <a:r>
              <a:rPr lang="en-US" sz="2400" dirty="0" smtClean="0">
                <a:latin typeface="Times New Roman" pitchFamily="18" charset="0"/>
                <a:cs typeface="Times New Roman" pitchFamily="18" charset="0"/>
              </a:rPr>
              <a:t>v(</a:t>
            </a:r>
            <a:r>
              <a:rPr lang="en-US" sz="2400" dirty="0" err="1" smtClean="0">
                <a:latin typeface="Times New Roman" pitchFamily="18" charset="0"/>
                <a:cs typeface="Times New Roman" pitchFamily="18" charset="0"/>
              </a:rPr>
              <a:t>x,y</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από το θεώρημα ενσωμάτωσης για </a:t>
            </a:r>
            <a:r>
              <a:rPr lang="en-US" sz="2400" dirty="0" smtClean="0">
                <a:latin typeface="Times New Roman" pitchFamily="18" charset="0"/>
                <a:cs typeface="Times New Roman" pitchFamily="18" charset="0"/>
              </a:rPr>
              <a:t>n</a:t>
            </a:r>
            <a:r>
              <a:rPr lang="el-G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 2</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a:t>
            </a:r>
          </a:p>
          <a:p>
            <a:pPr algn="just"/>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συνεπώς προκύπτει :</a:t>
            </a:r>
          </a:p>
          <a:p>
            <a:pPr algn="just">
              <a:buNone/>
            </a:pPr>
            <a:endParaRPr lang="el-GR" sz="2400" b="1"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δηλαδή η δοκιμαστική συνάρτηση και οι μερικές παράγωγοι  της θα είναι συνεχής.</a:t>
            </a:r>
          </a:p>
          <a:p>
            <a:pPr algn="just">
              <a:buNone/>
            </a:pPr>
            <a:r>
              <a:rPr lang="el-GR" sz="2400" dirty="0" smtClean="0">
                <a:latin typeface="Times New Roman" pitchFamily="18" charset="0"/>
                <a:cs typeface="Times New Roman" pitchFamily="18" charset="0"/>
              </a:rPr>
              <a:t>Κατ’ αυτόν τον τρόπο αποφεύγουμε το πρόβλημα ότι υπάρχουν </a:t>
            </a:r>
            <a:r>
              <a:rPr lang="el-GR" sz="2400" dirty="0" err="1" smtClean="0">
                <a:latin typeface="Times New Roman" pitchFamily="18" charset="0"/>
                <a:cs typeface="Times New Roman" pitchFamily="18" charset="0"/>
              </a:rPr>
              <a:t>παραγωγίσιμες</a:t>
            </a:r>
            <a:r>
              <a:rPr lang="el-GR" sz="2400" dirty="0" smtClean="0">
                <a:latin typeface="Times New Roman" pitchFamily="18" charset="0"/>
                <a:cs typeface="Times New Roman" pitchFamily="18" charset="0"/>
              </a:rPr>
              <a:t> </a:t>
            </a:r>
          </a:p>
          <a:p>
            <a:pPr algn="just">
              <a:buNone/>
            </a:pPr>
            <a:r>
              <a:rPr lang="el-GR" sz="2400" dirty="0" smtClean="0">
                <a:latin typeface="Times New Roman" pitchFamily="18" charset="0"/>
                <a:cs typeface="Times New Roman" pitchFamily="18" charset="0"/>
              </a:rPr>
              <a:t>συναρτήσεις με ασυνεχείς μερικές παραγώγους, π.χ. </a:t>
            </a:r>
          </a:p>
          <a:p>
            <a:pPr algn="just"/>
            <a:endParaRPr lang="el-GR" sz="2400" b="1"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spcAft>
                <a:spcPts val="1799"/>
              </a:spcAf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10" name="Object 9"/>
          <p:cNvGraphicFramePr>
            <a:graphicFrameLocks noChangeAspect="1"/>
          </p:cNvGraphicFramePr>
          <p:nvPr/>
        </p:nvGraphicFramePr>
        <p:xfrm>
          <a:off x="3267075" y="7472362"/>
          <a:ext cx="4678362" cy="1243013"/>
        </p:xfrm>
        <a:graphic>
          <a:graphicData uri="http://schemas.openxmlformats.org/presentationml/2006/ole">
            <p:oleObj spid="_x0000_s89091" name="Equation" r:id="rId4" imgW="3060360" imgH="812520" progId="Equation.DSMT4">
              <p:embed/>
            </p:oleObj>
          </a:graphicData>
        </a:graphic>
      </p:graphicFrame>
      <p:graphicFrame>
        <p:nvGraphicFramePr>
          <p:cNvPr id="7" name="Object 6"/>
          <p:cNvGraphicFramePr>
            <a:graphicFrameLocks noChangeAspect="1"/>
          </p:cNvGraphicFramePr>
          <p:nvPr/>
        </p:nvGraphicFramePr>
        <p:xfrm>
          <a:off x="3267075" y="2976562"/>
          <a:ext cx="4343401" cy="2183314"/>
        </p:xfrm>
        <a:graphic>
          <a:graphicData uri="http://schemas.openxmlformats.org/presentationml/2006/ole">
            <p:oleObj spid="_x0000_s89092" name="Equation" r:id="rId5" imgW="2374560" imgH="1193760" progId="Equation.DSMT4">
              <p:embed/>
            </p:oleObj>
          </a:graphicData>
        </a:graphic>
      </p:graphicFrame>
      <p:graphicFrame>
        <p:nvGraphicFramePr>
          <p:cNvPr id="8" name="Object 7"/>
          <p:cNvGraphicFramePr>
            <a:graphicFrameLocks noChangeAspect="1"/>
          </p:cNvGraphicFramePr>
          <p:nvPr/>
        </p:nvGraphicFramePr>
        <p:xfrm>
          <a:off x="3076575" y="5427663"/>
          <a:ext cx="5410200" cy="458787"/>
        </p:xfrm>
        <a:graphic>
          <a:graphicData uri="http://schemas.openxmlformats.org/presentationml/2006/ole">
            <p:oleObj spid="_x0000_s89093" name="Equation" r:id="rId6" imgW="2692080" imgH="22860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n-US" sz="3600" dirty="0" smtClean="0"/>
              <a:t> - </a:t>
            </a:r>
            <a:r>
              <a:rPr lang="el-GR" sz="3600" dirty="0" smtClean="0"/>
              <a:t>Σύνδεση με θεωρία – 2</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buNone/>
            </a:pPr>
            <a:r>
              <a:rPr lang="el-GR" sz="2400" b="1" dirty="0" smtClean="0">
                <a:latin typeface="Times New Roman" pitchFamily="18" charset="0"/>
                <a:cs typeface="Times New Roman" pitchFamily="18" charset="0"/>
              </a:rPr>
              <a:t>Ασθενής παράγωγος  &amp; διαφορικές εξισώσεις</a:t>
            </a:r>
            <a:r>
              <a:rPr lang="el-GR" sz="2400" dirty="0" smtClean="0">
                <a:latin typeface="Times New Roman" pitchFamily="18" charset="0"/>
                <a:cs typeface="Times New Roman" pitchFamily="18" charset="0"/>
              </a:rPr>
              <a:t> : Χρησιμοποιούμε τις δοκιμαστικές </a:t>
            </a:r>
          </a:p>
          <a:p>
            <a:pPr algn="just">
              <a:buNone/>
            </a:pPr>
            <a:r>
              <a:rPr lang="el-GR" sz="2400" dirty="0" smtClean="0">
                <a:latin typeface="Times New Roman" pitchFamily="18" charset="0"/>
                <a:cs typeface="Times New Roman" pitchFamily="18" charset="0"/>
              </a:rPr>
              <a:t>συναρτήσεις για τις οποίες  έχουμε εξασφαλίσει την συνέχεια.</a:t>
            </a:r>
          </a:p>
          <a:p>
            <a:pPr algn="just"/>
            <a:endParaRPr lang="en-US"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r>
              <a:rPr lang="el-GR" sz="2400" dirty="0" smtClean="0">
                <a:latin typeface="Times New Roman" pitchFamily="18" charset="0"/>
                <a:cs typeface="Times New Roman" pitchFamily="18" charset="0"/>
              </a:rPr>
              <a:t>, όμως έχουμε ότι :</a:t>
            </a:r>
            <a:endParaRPr lang="el-GR" sz="2400" dirty="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Στο σημείο αυτό χρησιμοποιούμε το θεώρημα του </a:t>
            </a:r>
            <a:r>
              <a:rPr lang="en-US" sz="2400" dirty="0" smtClean="0">
                <a:latin typeface="Times New Roman" pitchFamily="18" charset="0"/>
                <a:cs typeface="Times New Roman" pitchFamily="18" charset="0"/>
              </a:rPr>
              <a:t>Green :</a:t>
            </a:r>
          </a:p>
          <a:p>
            <a:pPr>
              <a:buNone/>
            </a:pPr>
            <a:endParaRPr lang="en-US" sz="2400" dirty="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συνεπώς έχουμε ότι :</a:t>
            </a:r>
            <a:endParaRPr lang="el-GR"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2886075" y="1985962"/>
          <a:ext cx="5719763" cy="1368425"/>
        </p:xfrm>
        <a:graphic>
          <a:graphicData uri="http://schemas.openxmlformats.org/presentationml/2006/ole">
            <p:oleObj spid="_x0000_s90114" name="Equation" r:id="rId4" imgW="3911400" imgH="863280" progId="Equation.DSMT4">
              <p:embed/>
            </p:oleObj>
          </a:graphicData>
        </a:graphic>
      </p:graphicFrame>
      <p:graphicFrame>
        <p:nvGraphicFramePr>
          <p:cNvPr id="43013" name="Object 5"/>
          <p:cNvGraphicFramePr>
            <a:graphicFrameLocks noChangeAspect="1"/>
          </p:cNvGraphicFramePr>
          <p:nvPr/>
        </p:nvGraphicFramePr>
        <p:xfrm>
          <a:off x="523875" y="4195762"/>
          <a:ext cx="9744075" cy="1447800"/>
        </p:xfrm>
        <a:graphic>
          <a:graphicData uri="http://schemas.openxmlformats.org/presentationml/2006/ole">
            <p:oleObj spid="_x0000_s90115" name="Equation" r:id="rId5" imgW="5689440" imgH="838080" progId="Equation.DSMT4">
              <p:embed/>
            </p:oleObj>
          </a:graphicData>
        </a:graphic>
      </p:graphicFrame>
      <p:graphicFrame>
        <p:nvGraphicFramePr>
          <p:cNvPr id="6" name="Object 5"/>
          <p:cNvGraphicFramePr>
            <a:graphicFrameLocks noChangeAspect="1"/>
          </p:cNvGraphicFramePr>
          <p:nvPr/>
        </p:nvGraphicFramePr>
        <p:xfrm>
          <a:off x="3876675" y="6329362"/>
          <a:ext cx="3817620" cy="685800"/>
        </p:xfrm>
        <a:graphic>
          <a:graphicData uri="http://schemas.openxmlformats.org/presentationml/2006/ole">
            <p:oleObj spid="_x0000_s90116" name="Equation" r:id="rId6" imgW="2120760" imgH="380880" progId="Equation.DSMT4">
              <p:embed/>
            </p:oleObj>
          </a:graphicData>
        </a:graphic>
      </p:graphicFrame>
      <p:graphicFrame>
        <p:nvGraphicFramePr>
          <p:cNvPr id="7" name="Object 6"/>
          <p:cNvGraphicFramePr>
            <a:graphicFrameLocks noChangeAspect="1"/>
          </p:cNvGraphicFramePr>
          <p:nvPr/>
        </p:nvGraphicFramePr>
        <p:xfrm>
          <a:off x="3190875" y="7700962"/>
          <a:ext cx="5010727" cy="762000"/>
        </p:xfrm>
        <a:graphic>
          <a:graphicData uri="http://schemas.openxmlformats.org/presentationml/2006/ole">
            <p:oleObj spid="_x0000_s90117" name="Equation" r:id="rId7" imgW="2755800" imgH="41904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n-US" sz="3600" dirty="0" smtClean="0"/>
              <a:t> - </a:t>
            </a:r>
            <a:r>
              <a:rPr lang="el-GR" sz="3600" dirty="0" smtClean="0"/>
              <a:t>Σύνδεση με θεωρία – 3</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a:latin typeface="Times New Roman" pitchFamily="18" charset="0"/>
                <a:cs typeface="Times New Roman" pitchFamily="18" charset="0"/>
              </a:rPr>
              <a:t>Η</a:t>
            </a:r>
            <a:r>
              <a:rPr lang="el-GR"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δοκιμαστική είναι μηδενική επί του συνόρου θα είναι μηδέν </a:t>
            </a:r>
            <a:r>
              <a:rPr lang="el-GR"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r>
              <a:rPr lang="el-GR" sz="2400" dirty="0" smtClean="0">
                <a:latin typeface="Times New Roman" pitchFamily="18" charset="0"/>
                <a:cs typeface="Times New Roman" pitchFamily="18" charset="0"/>
              </a:rPr>
              <a:t>, όμως έχουμε ότι :</a:t>
            </a:r>
            <a:endParaRPr lang="el-GR" sz="2400" dirty="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 συνεπώς προκύπτει :</a:t>
            </a:r>
            <a:endParaRPr lang="el-GR"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Η παραπάνω σχέση με μορφή τελεστών :</a:t>
            </a:r>
          </a:p>
          <a:p>
            <a:pPr>
              <a:buNone/>
            </a:pPr>
            <a:endParaRPr lang="el-GR" sz="2400" dirty="0">
              <a:latin typeface="Times New Roman" pitchFamily="18" charset="0"/>
              <a:cs typeface="Times New Roman" pitchFamily="18" charset="0"/>
            </a:endParaRPr>
          </a:p>
          <a:p>
            <a:pPr>
              <a:buNone/>
            </a:pPr>
            <a:endParaRPr lang="el-GR" sz="2400" dirty="0" smtClean="0">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2657475" y="1452562"/>
          <a:ext cx="5905500" cy="1306512"/>
        </p:xfrm>
        <a:graphic>
          <a:graphicData uri="http://schemas.openxmlformats.org/presentationml/2006/ole">
            <p:oleObj spid="_x0000_s91138" name="Equation" r:id="rId4" imgW="4038480" imgH="761760" progId="Equation.DSMT4">
              <p:embed/>
            </p:oleObj>
          </a:graphicData>
        </a:graphic>
      </p:graphicFrame>
      <p:graphicFrame>
        <p:nvGraphicFramePr>
          <p:cNvPr id="43013" name="Object 5"/>
          <p:cNvGraphicFramePr>
            <a:graphicFrameLocks noChangeAspect="1"/>
          </p:cNvGraphicFramePr>
          <p:nvPr/>
        </p:nvGraphicFramePr>
        <p:xfrm>
          <a:off x="1895475" y="3586162"/>
          <a:ext cx="6699250" cy="636588"/>
        </p:xfrm>
        <a:graphic>
          <a:graphicData uri="http://schemas.openxmlformats.org/presentationml/2006/ole">
            <p:oleObj spid="_x0000_s91139" name="Equation" r:id="rId5" imgW="3911400" imgH="368280" progId="Equation.DSMT4">
              <p:embed/>
            </p:oleObj>
          </a:graphicData>
        </a:graphic>
      </p:graphicFrame>
      <p:graphicFrame>
        <p:nvGraphicFramePr>
          <p:cNvPr id="6" name="Object 5"/>
          <p:cNvGraphicFramePr>
            <a:graphicFrameLocks noChangeAspect="1"/>
          </p:cNvGraphicFramePr>
          <p:nvPr/>
        </p:nvGraphicFramePr>
        <p:xfrm>
          <a:off x="3190875" y="5033962"/>
          <a:ext cx="5189538" cy="661988"/>
        </p:xfrm>
        <a:graphic>
          <a:graphicData uri="http://schemas.openxmlformats.org/presentationml/2006/ole">
            <p:oleObj spid="_x0000_s91140" name="Equation" r:id="rId6" imgW="2882880" imgH="368280" progId="Equation.DSMT4">
              <p:embed/>
            </p:oleObj>
          </a:graphicData>
        </a:graphic>
      </p:graphicFrame>
      <p:graphicFrame>
        <p:nvGraphicFramePr>
          <p:cNvPr id="7" name="Object 6"/>
          <p:cNvGraphicFramePr>
            <a:graphicFrameLocks noChangeAspect="1"/>
          </p:cNvGraphicFramePr>
          <p:nvPr/>
        </p:nvGraphicFramePr>
        <p:xfrm>
          <a:off x="4089400" y="6473825"/>
          <a:ext cx="3000375" cy="669925"/>
        </p:xfrm>
        <a:graphic>
          <a:graphicData uri="http://schemas.openxmlformats.org/presentationml/2006/ole">
            <p:oleObj spid="_x0000_s91141" name="Equation" r:id="rId7" imgW="1650960" imgH="36828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n-US" sz="3600" dirty="0" smtClean="0"/>
              <a:t> - </a:t>
            </a:r>
            <a:r>
              <a:rPr lang="el-GR" sz="3600" dirty="0" smtClean="0"/>
              <a:t>Σύνδεση με θεωρία – 4</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buNone/>
            </a:pPr>
            <a:r>
              <a:rPr lang="el-GR" sz="2400" dirty="0" smtClean="0">
                <a:latin typeface="Times New Roman" pitchFamily="18" charset="0"/>
                <a:cs typeface="Times New Roman" pitchFamily="18" charset="0"/>
              </a:rPr>
              <a:t>Η μορφή τελεστών μας οδηγεί στον θεώρημα μοναδικότητας, διότι για την </a:t>
            </a:r>
          </a:p>
          <a:p>
            <a:pPr>
              <a:buNone/>
            </a:pPr>
            <a:r>
              <a:rPr lang="el-GR" sz="2400" dirty="0" smtClean="0">
                <a:latin typeface="Times New Roman" pitchFamily="18" charset="0"/>
                <a:cs typeface="Times New Roman" pitchFamily="18" charset="0"/>
              </a:rPr>
              <a:t>διγραμμική μορφή :</a:t>
            </a:r>
          </a:p>
          <a:p>
            <a:pPr algn="just"/>
            <a:endParaRPr lang="en-US"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και  την γραμμική μορφή :</a:t>
            </a:r>
          </a:p>
          <a:p>
            <a:pPr algn="just"/>
            <a:endParaRPr lang="el-GR" sz="2400" dirty="0" smtClean="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r>
              <a:rPr lang="el-GR" sz="2400" dirty="0" smtClean="0">
                <a:latin typeface="Times New Roman" pitchFamily="18" charset="0"/>
                <a:cs typeface="Times New Roman" pitchFamily="18" charset="0"/>
              </a:rPr>
              <a:t>, ισχύουν οι προϋποθέσεις του θεωρήματος </a:t>
            </a:r>
            <a:r>
              <a:rPr lang="en-US" sz="2400" dirty="0" smtClean="0">
                <a:latin typeface="Times New Roman" pitchFamily="18" charset="0"/>
                <a:cs typeface="Times New Roman" pitchFamily="18" charset="0"/>
              </a:rPr>
              <a:t>Lax – </a:t>
            </a:r>
            <a:r>
              <a:rPr lang="en-US" sz="2400" dirty="0" err="1" smtClean="0">
                <a:latin typeface="Times New Roman" pitchFamily="18" charset="0"/>
                <a:cs typeface="Times New Roman" pitchFamily="18" charset="0"/>
              </a:rPr>
              <a:t>Milgram</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συνεπώς έχει μοναδική </a:t>
            </a:r>
          </a:p>
          <a:p>
            <a:pPr lvl="0">
              <a:buNone/>
            </a:pPr>
            <a:r>
              <a:rPr lang="el-GR" sz="2400" dirty="0" smtClean="0">
                <a:latin typeface="Times New Roman" pitchFamily="18" charset="0"/>
                <a:cs typeface="Times New Roman" pitchFamily="18" charset="0"/>
              </a:rPr>
              <a:t>λύση.</a:t>
            </a:r>
            <a:r>
              <a:rPr lang="el-GR" sz="2400" b="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Εν γένει η ελλειπτική διαφορική εξίσωση :</a:t>
            </a:r>
            <a:endParaRPr lang="el-GR" sz="2400" dirty="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 γράφεται ως :</a:t>
            </a:r>
            <a:endParaRPr lang="el-GR"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 για την οποία οι συναρτήσεις :</a:t>
            </a:r>
          </a:p>
          <a:p>
            <a:pPr>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 ικανοποιούν τις προϋποθέσεις του θεωρήματος </a:t>
            </a:r>
            <a:r>
              <a:rPr lang="en-US" sz="2400" dirty="0" smtClean="0">
                <a:latin typeface="Times New Roman" pitchFamily="18" charset="0"/>
                <a:cs typeface="Times New Roman" pitchFamily="18" charset="0"/>
              </a:rPr>
              <a:t>Lax – </a:t>
            </a:r>
            <a:r>
              <a:rPr lang="en-US" sz="2400" dirty="0" err="1" smtClean="0">
                <a:latin typeface="Times New Roman" pitchFamily="18" charset="0"/>
                <a:cs typeface="Times New Roman" pitchFamily="18" charset="0"/>
              </a:rPr>
              <a:t>Milgram</a:t>
            </a:r>
            <a:r>
              <a:rPr lang="el-GR" sz="2400" dirty="0" smtClean="0">
                <a:latin typeface="Times New Roman" pitchFamily="18" charset="0"/>
                <a:cs typeface="Times New Roman" pitchFamily="18" charset="0"/>
              </a:rPr>
              <a:t>.</a:t>
            </a:r>
            <a:endParaRPr lang="el-GR"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4229100" y="1604963"/>
          <a:ext cx="2211388" cy="631825"/>
        </p:xfrm>
        <a:graphic>
          <a:graphicData uri="http://schemas.openxmlformats.org/presentationml/2006/ole">
            <p:oleObj spid="_x0000_s94210" name="Equation" r:id="rId4" imgW="1511280" imgH="368280" progId="Equation.DSMT4">
              <p:embed/>
            </p:oleObj>
          </a:graphicData>
        </a:graphic>
      </p:graphicFrame>
      <p:graphicFrame>
        <p:nvGraphicFramePr>
          <p:cNvPr id="43013" name="Object 5"/>
          <p:cNvGraphicFramePr>
            <a:graphicFrameLocks noChangeAspect="1"/>
          </p:cNvGraphicFramePr>
          <p:nvPr/>
        </p:nvGraphicFramePr>
        <p:xfrm>
          <a:off x="2525713" y="4435475"/>
          <a:ext cx="5437187" cy="768350"/>
        </p:xfrm>
        <a:graphic>
          <a:graphicData uri="http://schemas.openxmlformats.org/presentationml/2006/ole">
            <p:oleObj spid="_x0000_s94211" name="Equation" r:id="rId5" imgW="3174840" imgH="444240" progId="Equation.DSMT4">
              <p:embed/>
            </p:oleObj>
          </a:graphicData>
        </a:graphic>
      </p:graphicFrame>
      <p:graphicFrame>
        <p:nvGraphicFramePr>
          <p:cNvPr id="6" name="Object 5"/>
          <p:cNvGraphicFramePr>
            <a:graphicFrameLocks noChangeAspect="1"/>
          </p:cNvGraphicFramePr>
          <p:nvPr/>
        </p:nvGraphicFramePr>
        <p:xfrm>
          <a:off x="3449638" y="2747963"/>
          <a:ext cx="2859087" cy="661987"/>
        </p:xfrm>
        <a:graphic>
          <a:graphicData uri="http://schemas.openxmlformats.org/presentationml/2006/ole">
            <p:oleObj spid="_x0000_s94212" name="Equation" r:id="rId6" imgW="1587240" imgH="368280" progId="Equation.DSMT4">
              <p:embed/>
            </p:oleObj>
          </a:graphicData>
        </a:graphic>
      </p:graphicFrame>
      <p:graphicFrame>
        <p:nvGraphicFramePr>
          <p:cNvPr id="7" name="Object 6"/>
          <p:cNvGraphicFramePr>
            <a:graphicFrameLocks noChangeAspect="1"/>
          </p:cNvGraphicFramePr>
          <p:nvPr/>
        </p:nvGraphicFramePr>
        <p:xfrm>
          <a:off x="2395538" y="5719763"/>
          <a:ext cx="4873625" cy="920750"/>
        </p:xfrm>
        <a:graphic>
          <a:graphicData uri="http://schemas.openxmlformats.org/presentationml/2006/ole">
            <p:oleObj spid="_x0000_s94213" name="Equation" r:id="rId7" imgW="2679480" imgH="507960" progId="Equation.DSMT4">
              <p:embed/>
            </p:oleObj>
          </a:graphicData>
        </a:graphic>
      </p:graphicFrame>
      <p:graphicFrame>
        <p:nvGraphicFramePr>
          <p:cNvPr id="8" name="Object 7"/>
          <p:cNvGraphicFramePr>
            <a:graphicFrameLocks noChangeAspect="1"/>
          </p:cNvGraphicFramePr>
          <p:nvPr/>
        </p:nvGraphicFramePr>
        <p:xfrm>
          <a:off x="1892300" y="7319963"/>
          <a:ext cx="7453313" cy="609600"/>
        </p:xfrm>
        <a:graphic>
          <a:graphicData uri="http://schemas.openxmlformats.org/presentationml/2006/ole">
            <p:oleObj spid="_x0000_s94214" name="Equation" r:id="rId8" imgW="4533840" imgH="36828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- 1</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lvl="0"/>
            <a:r>
              <a:rPr lang="el-GR" sz="2400" dirty="0" smtClean="0">
                <a:latin typeface="Times New Roman" pitchFamily="18" charset="0"/>
                <a:cs typeface="Times New Roman" pitchFamily="18" charset="0"/>
              </a:rPr>
              <a:t>Εφαρμογή στην εξίσωση </a:t>
            </a:r>
          </a:p>
          <a:p>
            <a:pPr lvl="0"/>
            <a:endParaRPr lang="el-GR" sz="2400" dirty="0">
              <a:latin typeface="Times New Roman" pitchFamily="18" charset="0"/>
              <a:cs typeface="Times New Roman" pitchFamily="18" charset="0"/>
            </a:endParaRPr>
          </a:p>
          <a:p>
            <a:pPr lvl="0">
              <a:spcBef>
                <a:spcPts val="1200"/>
              </a:spcBef>
              <a:buNone/>
            </a:pPr>
            <a:r>
              <a:rPr lang="en-US" sz="2400" b="1" dirty="0" smtClean="0">
                <a:latin typeface="Times New Roman" pitchFamily="18" charset="0"/>
                <a:cs typeface="Times New Roman" pitchFamily="18" charset="0"/>
              </a:rPr>
              <a:t>1</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 Ασθενή μορφή</a:t>
            </a:r>
            <a:endParaRPr lang="el-GR" sz="2400" b="1" dirty="0">
              <a:latin typeface="Times New Roman" pitchFamily="18" charset="0"/>
              <a:cs typeface="Times New Roman" pitchFamily="18" charset="0"/>
            </a:endParaRPr>
          </a:p>
          <a:p>
            <a:pPr lvl="0"/>
            <a:endParaRPr lang="el-GR" sz="2400" dirty="0" smtClean="0">
              <a:latin typeface="Times New Roman" pitchFamily="18" charset="0"/>
              <a:cs typeface="Times New Roman" pitchFamily="18" charset="0"/>
            </a:endParaRPr>
          </a:p>
          <a:p>
            <a:pPr lvl="0"/>
            <a:endParaRPr lang="el-GR" sz="2400" dirty="0">
              <a:latin typeface="Times New Roman" pitchFamily="18" charset="0"/>
              <a:cs typeface="Times New Roman" pitchFamily="18" charset="0"/>
            </a:endParaRPr>
          </a:p>
          <a:p>
            <a:pPr lvl="0"/>
            <a:endParaRPr lang="el-GR" sz="2400" dirty="0" smtClean="0">
              <a:latin typeface="Times New Roman" pitchFamily="18" charset="0"/>
              <a:cs typeface="Times New Roman" pitchFamily="18" charset="0"/>
            </a:endParaRPr>
          </a:p>
          <a:p>
            <a:pPr lvl="0"/>
            <a:endParaRPr lang="el-GR" sz="2400" dirty="0" smtClean="0">
              <a:latin typeface="Times New Roman" pitchFamily="18" charset="0"/>
              <a:cs typeface="Times New Roman" pitchFamily="18" charset="0"/>
            </a:endParaRPr>
          </a:p>
          <a:p>
            <a:pPr>
              <a:spcBef>
                <a:spcPts val="1200"/>
              </a:spcBef>
              <a:buNone/>
            </a:pPr>
            <a:r>
              <a:rPr lang="el-GR" sz="2400" b="1" dirty="0" smtClean="0">
                <a:latin typeface="Times New Roman" pitchFamily="18" charset="0"/>
                <a:cs typeface="Times New Roman" pitchFamily="18" charset="0"/>
              </a:rPr>
              <a:t>2</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a:t>
            </a:r>
            <a:r>
              <a:rPr lang="el-GR" sz="2400" b="1" dirty="0">
                <a:latin typeface="Times New Roman" pitchFamily="18" charset="0"/>
                <a:cs typeface="Times New Roman" pitchFamily="18" charset="0"/>
              </a:rPr>
              <a:t>: </a:t>
            </a:r>
            <a:r>
              <a:rPr lang="el-GR" sz="2400" b="1" dirty="0" smtClean="0">
                <a:latin typeface="Times New Roman" pitchFamily="18" charset="0"/>
                <a:cs typeface="Times New Roman" pitchFamily="18" charset="0"/>
              </a:rPr>
              <a:t>Πλέγμα</a:t>
            </a:r>
          </a:p>
          <a:p>
            <a:pPr>
              <a:buNone/>
            </a:pPr>
            <a:r>
              <a:rPr lang="el-GR" sz="2400" dirty="0" smtClean="0">
                <a:latin typeface="Times New Roman" pitchFamily="18" charset="0"/>
                <a:cs typeface="Times New Roman" pitchFamily="18" charset="0"/>
              </a:rPr>
              <a:t>Επιλέγουμε το βήμα για να </a:t>
            </a:r>
            <a:r>
              <a:rPr lang="el-GR" sz="2400" dirty="0">
                <a:latin typeface="Times New Roman" pitchFamily="18" charset="0"/>
                <a:cs typeface="Times New Roman" pitchFamily="18" charset="0"/>
              </a:rPr>
              <a:t>σχηματίσουμε τα διαστήματα </a:t>
            </a:r>
            <a:r>
              <a:rPr lang="el-GR" sz="2400" dirty="0" smtClean="0">
                <a:latin typeface="Times New Roman" pitchFamily="18" charset="0"/>
                <a:cs typeface="Times New Roman" pitchFamily="18" charset="0"/>
              </a:rPr>
              <a:t>:   </a:t>
            </a:r>
          </a:p>
          <a:p>
            <a:pPr lvl="0">
              <a:spcBef>
                <a:spcPts val="1200"/>
              </a:spcBef>
              <a:buNone/>
            </a:pPr>
            <a:r>
              <a:rPr lang="el-GR" sz="2400" b="1" dirty="0" smtClean="0">
                <a:latin typeface="Times New Roman" pitchFamily="18" charset="0"/>
                <a:cs typeface="Times New Roman" pitchFamily="18" charset="0"/>
              </a:rPr>
              <a:t>3</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 Συναρτήσεις βάσης</a:t>
            </a:r>
          </a:p>
          <a:p>
            <a:pPr>
              <a:buNone/>
            </a:pPr>
            <a:r>
              <a:rPr lang="el-GR" sz="2400" dirty="0" smtClean="0">
                <a:latin typeface="Times New Roman" pitchFamily="18" charset="0"/>
                <a:cs typeface="Times New Roman" pitchFamily="18" charset="0"/>
              </a:rPr>
              <a:t>Ορίζουμε ότι οι συναρτήσεις βάσης που θα χρησιμοποιήσουμε είναι τμηματικά</a:t>
            </a:r>
            <a:endParaRPr lang="en-US"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πολυώνυμα τύπου </a:t>
            </a:r>
            <a:r>
              <a:rPr lang="en-US" sz="2400" dirty="0" smtClean="0">
                <a:latin typeface="Times New Roman" pitchFamily="18" charset="0"/>
                <a:cs typeface="Times New Roman" pitchFamily="18" charset="0"/>
              </a:rPr>
              <a:t>hat </a:t>
            </a:r>
            <a:r>
              <a:rPr lang="el-GR" sz="2400" dirty="0" smtClean="0">
                <a:latin typeface="Times New Roman" pitchFamily="18" charset="0"/>
                <a:cs typeface="Times New Roman" pitchFamily="18" charset="0"/>
              </a:rPr>
              <a:t>:</a:t>
            </a:r>
          </a:p>
          <a:p>
            <a:pPr lvl="0">
              <a:buNone/>
            </a:pPr>
            <a:endParaRPr lang="el-GR" sz="2400" dirty="0" smtClean="0">
              <a:latin typeface="Times New Roman" pitchFamily="18" charset="0"/>
              <a:cs typeface="Times New Roman" pitchFamily="18" charset="0"/>
            </a:endParaRPr>
          </a:p>
          <a:p>
            <a:pPr lvl="0">
              <a:buNone/>
            </a:pPr>
            <a:r>
              <a:rPr lang="el-GR" sz="2400" dirty="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lvl="0">
              <a:buNone/>
            </a:pPr>
            <a:r>
              <a:rPr lang="el-GR" sz="2400" dirty="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lvl="0">
              <a:buNone/>
            </a:pPr>
            <a:r>
              <a:rPr lang="el-GR" sz="2400" dirty="0">
                <a:latin typeface="Times New Roman" pitchFamily="18" charset="0"/>
                <a:cs typeface="Times New Roman" pitchFamily="18" charset="0"/>
              </a:rPr>
              <a:t> </a:t>
            </a: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2889250" y="1425575"/>
          <a:ext cx="4729163" cy="358775"/>
        </p:xfrm>
        <a:graphic>
          <a:graphicData uri="http://schemas.openxmlformats.org/presentationml/2006/ole">
            <p:oleObj spid="_x0000_s33794" name="Equation" r:id="rId4" imgW="2679480" imgH="203040" progId="Equation.DSMT4">
              <p:embed/>
            </p:oleObj>
          </a:graphicData>
        </a:graphic>
      </p:graphicFrame>
      <p:pic>
        <p:nvPicPr>
          <p:cNvPr id="11" name="Picture 2"/>
          <p:cNvPicPr>
            <a:picLocks noChangeAspect="1" noChangeArrowheads="1"/>
          </p:cNvPicPr>
          <p:nvPr/>
        </p:nvPicPr>
        <p:blipFill>
          <a:blip r:embed="rId5"/>
          <a:srcRect/>
          <a:stretch>
            <a:fillRect/>
          </a:stretch>
        </p:blipFill>
        <p:spPr bwMode="auto">
          <a:xfrm>
            <a:off x="219075" y="2290762"/>
            <a:ext cx="10210800" cy="1600200"/>
          </a:xfrm>
          <a:prstGeom prst="rect">
            <a:avLst/>
          </a:prstGeom>
          <a:noFill/>
          <a:ln w="9525">
            <a:noFill/>
            <a:miter lim="800000"/>
            <a:headEnd/>
            <a:tailEnd/>
          </a:ln>
          <a:effectLst/>
        </p:spPr>
      </p:pic>
      <p:graphicFrame>
        <p:nvGraphicFramePr>
          <p:cNvPr id="12" name="Object 11"/>
          <p:cNvGraphicFramePr>
            <a:graphicFrameLocks noChangeAspect="1"/>
          </p:cNvGraphicFramePr>
          <p:nvPr/>
        </p:nvGraphicFramePr>
        <p:xfrm>
          <a:off x="7458075" y="4576762"/>
          <a:ext cx="2095500" cy="381000"/>
        </p:xfrm>
        <a:graphic>
          <a:graphicData uri="http://schemas.openxmlformats.org/presentationml/2006/ole">
            <p:oleObj spid="_x0000_s33800" name="Equation" r:id="rId6" imgW="1257120" imgH="228600" progId="Equation.DSMT4">
              <p:embed/>
            </p:oleObj>
          </a:graphicData>
        </a:graphic>
      </p:graphicFrame>
      <p:graphicFrame>
        <p:nvGraphicFramePr>
          <p:cNvPr id="13" name="Object 12"/>
          <p:cNvGraphicFramePr>
            <a:graphicFrameLocks noChangeAspect="1"/>
          </p:cNvGraphicFramePr>
          <p:nvPr/>
        </p:nvGraphicFramePr>
        <p:xfrm>
          <a:off x="577850" y="6405563"/>
          <a:ext cx="3778250" cy="2373312"/>
        </p:xfrm>
        <a:graphic>
          <a:graphicData uri="http://schemas.openxmlformats.org/presentationml/2006/ole">
            <p:oleObj spid="_x0000_s33801" name="Equation" r:id="rId7" imgW="2184120" imgH="1371600" progId="Equation.DSMT4">
              <p:embed/>
            </p:oleObj>
          </a:graphicData>
        </a:graphic>
      </p:graphicFrame>
      <p:pic>
        <p:nvPicPr>
          <p:cNvPr id="15" name="Εικόνα 671"/>
          <p:cNvPicPr/>
          <p:nvPr/>
        </p:nvPicPr>
        <p:blipFill>
          <a:blip r:embed="rId8" cstate="print"/>
          <a:srcRect/>
          <a:stretch>
            <a:fillRect/>
          </a:stretch>
        </p:blipFill>
        <p:spPr bwMode="auto">
          <a:xfrm>
            <a:off x="5172075" y="6481762"/>
            <a:ext cx="44196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- 2</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Αναζητούμε λύση η οποία να γράφεται ως γραμμικός συνδυασμός των συναρτήσεων βάσης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Χρησιμοποιούμε την εξίσωση της ασθενούς μορφής για να </a:t>
            </a:r>
            <a:r>
              <a:rPr lang="el-GR" sz="2400" dirty="0" err="1" smtClean="0">
                <a:latin typeface="Times New Roman" pitchFamily="18" charset="0"/>
                <a:cs typeface="Times New Roman" pitchFamily="18" charset="0"/>
              </a:rPr>
              <a:t>παράξουμε</a:t>
            </a:r>
            <a:r>
              <a:rPr lang="el-GR" sz="2400" dirty="0" smtClean="0">
                <a:latin typeface="Times New Roman" pitchFamily="18" charset="0"/>
                <a:cs typeface="Times New Roman" pitchFamily="18" charset="0"/>
              </a:rPr>
              <a:t> το σύστημα των εξισώσεων :</a:t>
            </a: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συνεπώς έχουμε :</a:t>
            </a: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4410074" y="1528763"/>
          <a:ext cx="2124075" cy="891340"/>
        </p:xfrm>
        <a:graphic>
          <a:graphicData uri="http://schemas.openxmlformats.org/presentationml/2006/ole">
            <p:oleObj spid="_x0000_s35845" name="Equation" r:id="rId4" imgW="1028520" imgH="431640" progId="Equation.DSMT4">
              <p:embed/>
            </p:oleObj>
          </a:graphicData>
        </a:graphic>
      </p:graphicFrame>
      <p:graphicFrame>
        <p:nvGraphicFramePr>
          <p:cNvPr id="10" name="Object 9"/>
          <p:cNvGraphicFramePr>
            <a:graphicFrameLocks noChangeAspect="1"/>
          </p:cNvGraphicFramePr>
          <p:nvPr/>
        </p:nvGraphicFramePr>
        <p:xfrm>
          <a:off x="4333875" y="3205163"/>
          <a:ext cx="2249488" cy="838200"/>
        </p:xfrm>
        <a:graphic>
          <a:graphicData uri="http://schemas.openxmlformats.org/presentationml/2006/ole">
            <p:oleObj spid="_x0000_s35846" name="Equation" r:id="rId5" imgW="1295280" imgH="482400" progId="Equation.DSMT4">
              <p:embed/>
            </p:oleObj>
          </a:graphicData>
        </a:graphic>
      </p:graphicFrame>
      <p:graphicFrame>
        <p:nvGraphicFramePr>
          <p:cNvPr id="15" name="Object 14"/>
          <p:cNvGraphicFramePr>
            <a:graphicFrameLocks noChangeAspect="1"/>
          </p:cNvGraphicFramePr>
          <p:nvPr/>
        </p:nvGraphicFramePr>
        <p:xfrm>
          <a:off x="1027113" y="4652963"/>
          <a:ext cx="8443912" cy="4067175"/>
        </p:xfrm>
        <a:graphic>
          <a:graphicData uri="http://schemas.openxmlformats.org/presentationml/2006/ole">
            <p:oleObj spid="_x0000_s35847" name="Equation" r:id="rId6" imgW="5168880" imgH="248904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Χώροι και πεπερασμένα στοιχεία - 1</a:t>
            </a:r>
            <a:endParaRPr lang="el-GR" sz="3600" dirty="0"/>
          </a:p>
        </p:txBody>
      </p:sp>
      <p:sp>
        <p:nvSpPr>
          <p:cNvPr id="3" name="Content Placeholder 2"/>
          <p:cNvSpPr>
            <a:spLocks noGrp="1"/>
          </p:cNvSpPr>
          <p:nvPr>
            <p:ph idx="1"/>
          </p:nvPr>
        </p:nvSpPr>
        <p:spPr>
          <a:xfrm>
            <a:off x="0" y="800100"/>
            <a:ext cx="10801350" cy="8201025"/>
          </a:xfr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Ο χώρος </a:t>
            </a:r>
            <a:r>
              <a:rPr lang="en-US" sz="2400" dirty="0" smtClean="0">
                <a:latin typeface="Times New Roman" pitchFamily="18" charset="0"/>
                <a:cs typeface="Times New Roman" pitchFamily="18" charset="0"/>
              </a:rPr>
              <a:t>C</a:t>
            </a:r>
            <a:r>
              <a:rPr lang="en-US" sz="2400" baseline="30000" dirty="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Ω) :</a:t>
            </a:r>
          </a:p>
          <a:p>
            <a:pPr algn="just">
              <a:spcBef>
                <a:spcPts val="600"/>
              </a:spcBef>
              <a:spcAft>
                <a:spcPts val="1799"/>
              </a:spcAft>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r>
              <a:rPr lang="el-GR" sz="2400" dirty="0" smtClean="0">
                <a:latin typeface="Times New Roman" pitchFamily="18" charset="0"/>
                <a:cs typeface="Times New Roman" pitchFamily="18" charset="0"/>
              </a:rPr>
              <a:t>Ο χώρος  </a:t>
            </a:r>
            <a:r>
              <a:rPr lang="en-US" sz="2400" dirty="0" smtClean="0">
                <a:latin typeface="Times New Roman" pitchFamily="18" charset="0"/>
                <a:cs typeface="Times New Roman" pitchFamily="18" charset="0"/>
              </a:rPr>
              <a:t>L</a:t>
            </a:r>
            <a:r>
              <a:rPr lang="en-US" sz="2400" baseline="30000" dirty="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Ω) :</a:t>
            </a:r>
          </a:p>
          <a:p>
            <a:pPr algn="just">
              <a:spcBef>
                <a:spcPts val="600"/>
              </a:spcBef>
              <a:spcAft>
                <a:spcPts val="1799"/>
              </a:spcAft>
            </a:pPr>
            <a:endParaRPr lang="el-GR" sz="2400" dirty="0" smtClean="0">
              <a:latin typeface="Times New Roman" pitchFamily="18" charset="0"/>
              <a:cs typeface="Times New Roman" pitchFamily="18" charset="0"/>
            </a:endParaRPr>
          </a:p>
          <a:p>
            <a:pPr algn="just">
              <a:spcBef>
                <a:spcPts val="600"/>
              </a:spcBef>
              <a:spcAft>
                <a:spcPts val="1799"/>
              </a:spcAft>
            </a:pPr>
            <a:endParaRPr lang="el-GR" sz="2400" dirty="0" smtClean="0">
              <a:latin typeface="Times New Roman" pitchFamily="18" charset="0"/>
              <a:cs typeface="Times New Roman" pitchFamily="18" charset="0"/>
            </a:endParaRPr>
          </a:p>
          <a:p>
            <a:pPr algn="just">
              <a:spcBef>
                <a:spcPts val="600"/>
              </a:spcBef>
              <a:spcAft>
                <a:spcPts val="1799"/>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Ο χώρος  Η</a:t>
            </a:r>
            <a:r>
              <a:rPr lang="en-US" sz="2400" baseline="30000" dirty="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Ω) :</a:t>
            </a:r>
          </a:p>
          <a:p>
            <a:pPr algn="just">
              <a:spcBef>
                <a:spcPts val="6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6" name="Object 5"/>
          <p:cNvGraphicFramePr>
            <a:graphicFrameLocks/>
          </p:cNvGraphicFramePr>
          <p:nvPr/>
        </p:nvGraphicFramePr>
        <p:xfrm>
          <a:off x="3028950" y="1223963"/>
          <a:ext cx="5175250" cy="1905000"/>
        </p:xfrm>
        <a:graphic>
          <a:graphicData uri="http://schemas.openxmlformats.org/presentationml/2006/ole">
            <p:oleObj spid="_x0000_s67586" name="Equation" r:id="rId4" imgW="3098520" imgH="1143000" progId="Equation.DSMT4">
              <p:embed/>
            </p:oleObj>
          </a:graphicData>
        </a:graphic>
      </p:graphicFrame>
      <p:graphicFrame>
        <p:nvGraphicFramePr>
          <p:cNvPr id="10" name="Object 9"/>
          <p:cNvGraphicFramePr>
            <a:graphicFrameLocks noChangeAspect="1"/>
          </p:cNvGraphicFramePr>
          <p:nvPr/>
        </p:nvGraphicFramePr>
        <p:xfrm>
          <a:off x="2962275" y="6329362"/>
          <a:ext cx="4203700" cy="2103438"/>
        </p:xfrm>
        <a:graphic>
          <a:graphicData uri="http://schemas.openxmlformats.org/presentationml/2006/ole">
            <p:oleObj spid="_x0000_s67588" name="Equation" r:id="rId5" imgW="2463480" imgH="1371600" progId="Equation.DSMT4">
              <p:embed/>
            </p:oleObj>
          </a:graphicData>
        </a:graphic>
      </p:graphicFrame>
      <p:graphicFrame>
        <p:nvGraphicFramePr>
          <p:cNvPr id="11" name="Object 10"/>
          <p:cNvGraphicFramePr>
            <a:graphicFrameLocks noChangeAspect="1"/>
          </p:cNvGraphicFramePr>
          <p:nvPr/>
        </p:nvGraphicFramePr>
        <p:xfrm>
          <a:off x="3038475" y="4043362"/>
          <a:ext cx="3124200" cy="1828800"/>
        </p:xfrm>
        <a:graphic>
          <a:graphicData uri="http://schemas.openxmlformats.org/presentationml/2006/ole">
            <p:oleObj spid="_x0000_s67589" name="Equation" r:id="rId6" imgW="2057400" imgH="1066680" progId="Equation.DSMT4">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- 3</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lvl="0" algn="just">
              <a:buNone/>
            </a:pPr>
            <a:r>
              <a:rPr lang="el-GR" sz="2400" b="1" dirty="0" smtClean="0">
                <a:latin typeface="Times New Roman" pitchFamily="18" charset="0"/>
                <a:cs typeface="Times New Roman" pitchFamily="18" charset="0"/>
              </a:rPr>
              <a:t>4</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 Τοπικός πίνακας δυσκαμψίας και τοπικό διάνυσμα φορτίου</a:t>
            </a:r>
          </a:p>
          <a:p>
            <a:pPr algn="just"/>
            <a:r>
              <a:rPr lang="el-GR" sz="2400" dirty="0" smtClean="0">
                <a:latin typeface="Times New Roman" pitchFamily="18" charset="0"/>
                <a:cs typeface="Times New Roman" pitchFamily="18" charset="0"/>
              </a:rPr>
              <a:t>Σε μορφή πινάκων, πρέπει να λύσουμε το σύστημα  Α</a:t>
            </a:r>
            <a:r>
              <a:rPr lang="en-US" sz="2400" dirty="0" smtClean="0">
                <a:latin typeface="Times New Roman" pitchFamily="18" charset="0"/>
                <a:cs typeface="Times New Roman" pitchFamily="18" charset="0"/>
              </a:rPr>
              <a:t>U = F, </a:t>
            </a:r>
            <a:r>
              <a:rPr lang="el-GR" sz="2400" dirty="0" smtClean="0">
                <a:latin typeface="Times New Roman" pitchFamily="18" charset="0"/>
                <a:cs typeface="Times New Roman" pitchFamily="18" charset="0"/>
              </a:rPr>
              <a:t>με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Διασπούμε τον ολοκλήρωση :</a:t>
            </a: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1666875" y="1909762"/>
          <a:ext cx="7939088" cy="3198813"/>
        </p:xfrm>
        <a:graphic>
          <a:graphicData uri="http://schemas.openxmlformats.org/presentationml/2006/ole">
            <p:oleObj spid="_x0000_s40962" name="Equation" r:id="rId4" imgW="4127400" imgH="1663560" progId="Equation.DSMT4">
              <p:embed/>
            </p:oleObj>
          </a:graphicData>
        </a:graphic>
      </p:graphicFrame>
      <p:graphicFrame>
        <p:nvGraphicFramePr>
          <p:cNvPr id="7" name="Object 6"/>
          <p:cNvGraphicFramePr>
            <a:graphicFrameLocks noChangeAspect="1"/>
          </p:cNvGraphicFramePr>
          <p:nvPr/>
        </p:nvGraphicFramePr>
        <p:xfrm>
          <a:off x="2124075" y="5643562"/>
          <a:ext cx="6622236" cy="1041400"/>
        </p:xfrm>
        <a:graphic>
          <a:graphicData uri="http://schemas.openxmlformats.org/presentationml/2006/ole">
            <p:oleObj spid="_x0000_s40963" name="Equation" r:id="rId5" imgW="3149280" imgH="4950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a:t>
            </a:r>
            <a:r>
              <a:rPr lang="el-GR" sz="3600" dirty="0" smtClean="0"/>
              <a:t>4</a:t>
            </a:r>
            <a:endParaRPr lang="el-GR" sz="3600" dirty="0"/>
          </a:p>
        </p:txBody>
      </p:sp>
      <p:sp>
        <p:nvSpPr>
          <p:cNvPr id="3" name="Content Placeholder 2"/>
          <p:cNvSpPr>
            <a:spLocks noGrp="1"/>
          </p:cNvSpPr>
          <p:nvPr>
            <p:ph idx="1"/>
          </p:nvPr>
        </p:nvSpPr>
        <p:spPr>
          <a:xfrm>
            <a:off x="0" y="800100"/>
            <a:ext cx="10801350" cy="8201025"/>
          </a:xfrm>
        </p:spPr>
        <p:txBody>
          <a:bodyPr>
            <a:normAutofit/>
          </a:bodyPr>
          <a:lstStyle/>
          <a:p>
            <a:pPr algn="just"/>
            <a:endParaRPr lang="en-US"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1" y="766762"/>
          <a:ext cx="10201276" cy="8071451"/>
        </p:xfrm>
        <a:graphic>
          <a:graphicData uri="http://schemas.openxmlformats.org/presentationml/2006/ole">
            <p:oleObj spid="_x0000_s37894" name="Equation" r:id="rId4" imgW="7403760" imgH="530856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a:t>
            </a:r>
            <a:r>
              <a:rPr lang="el-GR" sz="3600" dirty="0" smtClean="0"/>
              <a:t>5</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Κατ’ αναλογία με πριν αξιοποιούμε τις </a:t>
            </a:r>
            <a:r>
              <a:rPr lang="en-US" sz="2400" dirty="0" smtClean="0">
                <a:latin typeface="Times New Roman" pitchFamily="18" charset="0"/>
                <a:cs typeface="Times New Roman" pitchFamily="18" charset="0"/>
              </a:rPr>
              <a:t>hat </a:t>
            </a:r>
            <a:r>
              <a:rPr lang="el-G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219074" y="1376362"/>
          <a:ext cx="10582275" cy="7596572"/>
        </p:xfrm>
        <a:graphic>
          <a:graphicData uri="http://schemas.openxmlformats.org/presentationml/2006/ole">
            <p:oleObj spid="_x0000_s36866" name="Equation" r:id="rId4" imgW="4775040" imgH="358128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a:t>
            </a:r>
            <a:r>
              <a:rPr lang="el-GR" sz="3600" dirty="0" smtClean="0"/>
              <a:t>6</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Τοπικός πίνακας δυσκαμψίας (</a:t>
            </a:r>
            <a:r>
              <a:rPr lang="en-US" sz="2400" dirty="0" smtClean="0">
                <a:latin typeface="Times New Roman" pitchFamily="18" charset="0"/>
                <a:cs typeface="Times New Roman" pitchFamily="18" charset="0"/>
              </a:rPr>
              <a:t>local stiffness matrix) </a:t>
            </a:r>
            <a:r>
              <a:rPr lang="el-G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για τους παραπάνω πίνακες από την μορφή της </a:t>
            </a:r>
            <a:r>
              <a:rPr lang="en-US" sz="2400" dirty="0" smtClean="0">
                <a:latin typeface="Times New Roman" pitchFamily="18" charset="0"/>
                <a:cs typeface="Times New Roman" pitchFamily="18" charset="0"/>
              </a:rPr>
              <a:t>hat </a:t>
            </a:r>
            <a:r>
              <a:rPr lang="el-GR" sz="2400" dirty="0" smtClean="0">
                <a:latin typeface="Times New Roman" pitchFamily="18" charset="0"/>
                <a:cs typeface="Times New Roman" pitchFamily="18" charset="0"/>
              </a:rPr>
              <a:t>έχουμε :</a:t>
            </a: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spcBef>
                <a:spcPts val="1800"/>
              </a:spcBef>
              <a:buNone/>
            </a:pPr>
            <a:r>
              <a:rPr lang="el-GR" sz="2400" dirty="0" smtClean="0">
                <a:latin typeface="Times New Roman" pitchFamily="18" charset="0"/>
                <a:cs typeface="Times New Roman" pitchFamily="18" charset="0"/>
              </a:rPr>
              <a:t>, συνεπώς η γενική μορφή του τοπικού πίνακα δυσκαμψίας είναι η εξής :</a:t>
            </a:r>
            <a:endParaRPr lang="en-US"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2200275" y="1300162"/>
          <a:ext cx="6170612" cy="2892425"/>
        </p:xfrm>
        <a:graphic>
          <a:graphicData uri="http://schemas.openxmlformats.org/presentationml/2006/ole">
            <p:oleObj spid="_x0000_s41986" name="Equation" r:id="rId4" imgW="3403440" imgH="1828800" progId="Equation.DSMT4">
              <p:embed/>
            </p:oleObj>
          </a:graphicData>
        </a:graphic>
      </p:graphicFrame>
      <p:graphicFrame>
        <p:nvGraphicFramePr>
          <p:cNvPr id="5" name="Object 4"/>
          <p:cNvGraphicFramePr>
            <a:graphicFrameLocks noChangeAspect="1"/>
          </p:cNvGraphicFramePr>
          <p:nvPr/>
        </p:nvGraphicFramePr>
        <p:xfrm>
          <a:off x="1514475" y="4805362"/>
          <a:ext cx="7543800" cy="1808179"/>
        </p:xfrm>
        <a:graphic>
          <a:graphicData uri="http://schemas.openxmlformats.org/presentationml/2006/ole">
            <p:oleObj spid="_x0000_s41987" name="Equation" r:id="rId5" imgW="4343400" imgH="1041120" progId="Equation.DSMT4">
              <p:embed/>
            </p:oleObj>
          </a:graphicData>
        </a:graphic>
      </p:graphicFrame>
      <p:graphicFrame>
        <p:nvGraphicFramePr>
          <p:cNvPr id="6" name="Object 5"/>
          <p:cNvGraphicFramePr>
            <a:graphicFrameLocks noChangeAspect="1"/>
          </p:cNvGraphicFramePr>
          <p:nvPr/>
        </p:nvGraphicFramePr>
        <p:xfrm>
          <a:off x="2428875" y="7303446"/>
          <a:ext cx="5486400" cy="1697679"/>
        </p:xfrm>
        <a:graphic>
          <a:graphicData uri="http://schemas.openxmlformats.org/presentationml/2006/ole">
            <p:oleObj spid="_x0000_s41988" name="Equation" r:id="rId6" imgW="3365280" imgH="104112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a:t>
            </a:r>
            <a:r>
              <a:rPr lang="el-GR" sz="3600" dirty="0" smtClean="0"/>
              <a:t>7</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Τοπικός πίνακα φορτίου (</a:t>
            </a:r>
            <a:r>
              <a:rPr lang="en-US" sz="2400" dirty="0" smtClean="0">
                <a:latin typeface="Times New Roman" pitchFamily="18" charset="0"/>
                <a:cs typeface="Times New Roman" pitchFamily="18" charset="0"/>
              </a:rPr>
              <a:t>local load matrix) </a:t>
            </a:r>
            <a:r>
              <a:rPr lang="el-G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lvl="0" algn="just">
              <a:buNone/>
            </a:pPr>
            <a:r>
              <a:rPr lang="el-GR" sz="2400" b="1" dirty="0" smtClean="0">
                <a:latin typeface="Times New Roman" pitchFamily="18" charset="0"/>
                <a:cs typeface="Times New Roman" pitchFamily="18" charset="0"/>
              </a:rPr>
              <a:t>5</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 Συνολικός πίνακας δυσκαμψίας</a:t>
            </a: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1209675" y="1223962"/>
          <a:ext cx="8951912" cy="1968500"/>
        </p:xfrm>
        <a:graphic>
          <a:graphicData uri="http://schemas.openxmlformats.org/presentationml/2006/ole">
            <p:oleObj spid="_x0000_s43010" name="Equation" r:id="rId4" imgW="4940280" imgH="1244520" progId="Equation.DSMT4">
              <p:embed/>
            </p:oleObj>
          </a:graphicData>
        </a:graphic>
      </p:graphicFrame>
      <p:graphicFrame>
        <p:nvGraphicFramePr>
          <p:cNvPr id="43013" name="Object 5"/>
          <p:cNvGraphicFramePr>
            <a:graphicFrameLocks noChangeAspect="1"/>
          </p:cNvGraphicFramePr>
          <p:nvPr/>
        </p:nvGraphicFramePr>
        <p:xfrm>
          <a:off x="1057275" y="3586163"/>
          <a:ext cx="8143875" cy="4724400"/>
        </p:xfrm>
        <a:graphic>
          <a:graphicData uri="http://schemas.openxmlformats.org/presentationml/2006/ole">
            <p:oleObj spid="_x0000_s43013" name="Equation" r:id="rId5" imgW="4495680" imgH="274320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a:t>
            </a:r>
            <a:r>
              <a:rPr lang="el-GR" sz="3600" dirty="0"/>
              <a:t>8</a:t>
            </a:r>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lvl="0" algn="just">
              <a:buNone/>
            </a:pPr>
            <a:r>
              <a:rPr lang="el-GR" sz="2400" b="1" dirty="0" smtClean="0">
                <a:latin typeface="Times New Roman" pitchFamily="18" charset="0"/>
                <a:cs typeface="Times New Roman" pitchFamily="18" charset="0"/>
              </a:rPr>
              <a:t>5</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 Συνολικός πίνακας φορτίου</a:t>
            </a: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spcBef>
                <a:spcPts val="1200"/>
              </a:spcBef>
              <a:buNone/>
            </a:pPr>
            <a:r>
              <a:rPr lang="el-GR" sz="2400" b="1" dirty="0" smtClean="0">
                <a:latin typeface="Times New Roman" pitchFamily="18" charset="0"/>
                <a:cs typeface="Times New Roman" pitchFamily="18" charset="0"/>
              </a:rPr>
              <a:t>6</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 </a:t>
            </a:r>
            <a:r>
              <a:rPr lang="el-GR" sz="2400" dirty="0" smtClean="0">
                <a:latin typeface="Times New Roman" pitchFamily="18" charset="0"/>
                <a:cs typeface="Times New Roman" pitchFamily="18" charset="0"/>
              </a:rPr>
              <a:t>Εξετάσαμε 12 περιπτώσεις για την συνάρτηση </a:t>
            </a:r>
            <a:r>
              <a:rPr lang="en-US" sz="2400" dirty="0" smtClean="0">
                <a:latin typeface="Times New Roman" pitchFamily="18" charset="0"/>
                <a:cs typeface="Times New Roman" pitchFamily="18" charset="0"/>
              </a:rPr>
              <a:t>f :</a:t>
            </a:r>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0" y="1223962"/>
          <a:ext cx="10145713" cy="2325688"/>
        </p:xfrm>
        <a:graphic>
          <a:graphicData uri="http://schemas.openxmlformats.org/presentationml/2006/ole">
            <p:oleObj spid="_x0000_s44035" name="Equation" r:id="rId4" imgW="5600520" imgH="1726920" progId="Equation.DSMT4">
              <p:embed/>
            </p:oleObj>
          </a:graphicData>
        </a:graphic>
      </p:graphicFrame>
      <p:pic>
        <p:nvPicPr>
          <p:cNvPr id="44043" name="Picture 11"/>
          <p:cNvPicPr>
            <a:picLocks noChangeAspect="1" noChangeArrowheads="1"/>
          </p:cNvPicPr>
          <p:nvPr/>
        </p:nvPicPr>
        <p:blipFill>
          <a:blip r:embed="rId5"/>
          <a:srcRect/>
          <a:stretch>
            <a:fillRect/>
          </a:stretch>
        </p:blipFill>
        <p:spPr bwMode="auto">
          <a:xfrm>
            <a:off x="1666875" y="3967161"/>
            <a:ext cx="6781800" cy="5033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1</a:t>
            </a:r>
            <a:r>
              <a:rPr lang="en-US" sz="3600" dirty="0" smtClean="0"/>
              <a:t>d - 9</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buNone/>
            </a:pPr>
            <a:r>
              <a:rPr lang="el-GR" sz="2400" b="1" dirty="0" smtClean="0">
                <a:latin typeface="Times New Roman" pitchFamily="18" charset="0"/>
                <a:cs typeface="Times New Roman" pitchFamily="18" charset="0"/>
              </a:rPr>
              <a:t>Πειραματικά αποτελέσματα (</a:t>
            </a:r>
            <a:r>
              <a:rPr lang="en-US" sz="2400" b="1" dirty="0" smtClean="0">
                <a:latin typeface="Times New Roman" pitchFamily="18" charset="0"/>
                <a:cs typeface="Times New Roman" pitchFamily="18" charset="0"/>
              </a:rPr>
              <a:t>h=0.01)</a:t>
            </a:r>
            <a:endParaRPr lang="el-GR" sz="2400" b="1" dirty="0" smtClean="0">
              <a:latin typeface="Times New Roman" pitchFamily="18" charset="0"/>
              <a:cs typeface="Times New Roman" pitchFamily="18" charset="0"/>
            </a:endParaRPr>
          </a:p>
          <a:p>
            <a:pPr algn="just">
              <a:buNone/>
            </a:pPr>
            <a:endParaRPr lang="el-GR" sz="2400" b="1" dirty="0">
              <a:latin typeface="Times New Roman" pitchFamily="18" charset="0"/>
              <a:cs typeface="Times New Roman" pitchFamily="18" charset="0"/>
            </a:endParaRPr>
          </a:p>
          <a:p>
            <a:pPr algn="just">
              <a:buNone/>
            </a:pPr>
            <a:endParaRPr lang="el-GR" sz="2400" b="1" dirty="0" smtClean="0">
              <a:latin typeface="Times New Roman" pitchFamily="18" charset="0"/>
              <a:cs typeface="Times New Roman" pitchFamily="18" charset="0"/>
            </a:endParaRPr>
          </a:p>
          <a:p>
            <a:pPr algn="just">
              <a:buNone/>
            </a:pPr>
            <a:endParaRPr lang="el-GR" sz="2400" b="1" dirty="0">
              <a:latin typeface="Times New Roman" pitchFamily="18" charset="0"/>
              <a:cs typeface="Times New Roman" pitchFamily="18" charset="0"/>
            </a:endParaRPr>
          </a:p>
          <a:p>
            <a:pPr algn="just">
              <a:buNone/>
            </a:pPr>
            <a:endParaRPr lang="el-GR" sz="2400" b="1" dirty="0" smtClean="0">
              <a:latin typeface="Times New Roman" pitchFamily="18" charset="0"/>
              <a:cs typeface="Times New Roman" pitchFamily="18" charset="0"/>
            </a:endParaRPr>
          </a:p>
          <a:p>
            <a:pPr algn="just">
              <a:buNone/>
            </a:pPr>
            <a:endParaRPr lang="el-GR" sz="2400" b="1" dirty="0">
              <a:latin typeface="Times New Roman" pitchFamily="18" charset="0"/>
              <a:cs typeface="Times New Roman" pitchFamily="18" charset="0"/>
            </a:endParaRPr>
          </a:p>
          <a:p>
            <a:pPr algn="just">
              <a:buNone/>
            </a:pPr>
            <a:endParaRPr lang="el-GR" sz="2400" b="1" dirty="0" smtClean="0">
              <a:latin typeface="Times New Roman" pitchFamily="18" charset="0"/>
              <a:cs typeface="Times New Roman" pitchFamily="18" charset="0"/>
            </a:endParaRPr>
          </a:p>
          <a:p>
            <a:pPr algn="just">
              <a:buNone/>
            </a:pPr>
            <a:endParaRPr lang="el-GR" sz="2400" b="1" dirty="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r>
              <a:rPr lang="el-GR" sz="2400" b="1" dirty="0" smtClean="0">
                <a:latin typeface="Times New Roman" pitchFamily="18" charset="0"/>
                <a:cs typeface="Times New Roman" pitchFamily="18" charset="0"/>
              </a:rPr>
              <a:t>Ανάλυση για την χείριστη περίπτωση</a:t>
            </a:r>
          </a:p>
          <a:p>
            <a:pPr algn="just">
              <a:buNone/>
            </a:pPr>
            <a:endParaRPr lang="el-GR" sz="2400" b="1"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buNone/>
            </a:pPr>
            <a:endParaRPr lang="en-US" sz="2400" b="1" dirty="0" smtClean="0">
              <a:latin typeface="Times New Roman" pitchFamily="18" charset="0"/>
              <a:cs typeface="Times New Roman" pitchFamily="18" charset="0"/>
            </a:endParaRPr>
          </a:p>
          <a:p>
            <a:pPr algn="just">
              <a:buNone/>
            </a:pPr>
            <a:endParaRPr lang="en-US" sz="2400" b="1" dirty="0">
              <a:latin typeface="Times New Roman" pitchFamily="18" charset="0"/>
              <a:cs typeface="Times New Roman" pitchFamily="18" charset="0"/>
            </a:endParaRPr>
          </a:p>
          <a:p>
            <a:pPr algn="just">
              <a:buNone/>
            </a:pPr>
            <a:endParaRPr lang="en-US" sz="2400" b="1"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srcRect/>
          <a:stretch>
            <a:fillRect/>
          </a:stretch>
        </p:blipFill>
        <p:spPr bwMode="auto">
          <a:xfrm>
            <a:off x="2809875" y="1223962"/>
            <a:ext cx="6391275" cy="33528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1" y="5186363"/>
            <a:ext cx="4901098" cy="220980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a:srcRect/>
          <a:stretch>
            <a:fillRect/>
          </a:stretch>
        </p:blipFill>
        <p:spPr bwMode="auto">
          <a:xfrm>
            <a:off x="5324474" y="5186361"/>
            <a:ext cx="5476875" cy="3814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2</a:t>
            </a:r>
            <a:r>
              <a:rPr lang="en-US" sz="3600" dirty="0" smtClean="0"/>
              <a:t>d - 1</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Για την παραγωγή τρισδιάστατου πλέγματος χρησιμοποιήσαμε την βιβλιοθήκη </a:t>
            </a:r>
            <a:r>
              <a:rPr lang="en-US" sz="2400" dirty="0" err="1" smtClean="0">
                <a:latin typeface="Times New Roman" pitchFamily="18" charset="0"/>
                <a:cs typeface="Times New Roman" pitchFamily="18" charset="0"/>
              </a:rPr>
              <a:t>distmesh</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που αναπτύχθηκε στο </a:t>
            </a:r>
            <a:r>
              <a:rPr lang="en-US" sz="2400" dirty="0" smtClean="0">
                <a:latin typeface="Times New Roman" pitchFamily="18" charset="0"/>
                <a:cs typeface="Times New Roman" pitchFamily="18" charset="0"/>
              </a:rPr>
              <a:t>M.I.T. </a:t>
            </a:r>
            <a:r>
              <a:rPr lang="el-GR" sz="2400" dirty="0" smtClean="0">
                <a:latin typeface="Times New Roman" pitchFamily="18" charset="0"/>
                <a:cs typeface="Times New Roman" pitchFamily="18" charset="0"/>
              </a:rPr>
              <a:t>από τον από τον </a:t>
            </a:r>
            <a:r>
              <a:rPr lang="el-GR" sz="2400" dirty="0" err="1" smtClean="0">
                <a:latin typeface="Times New Roman" pitchFamily="18" charset="0"/>
                <a:cs typeface="Times New Roman" pitchFamily="18" charset="0"/>
              </a:rPr>
              <a:t>Per</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Olof</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Persson</a:t>
            </a:r>
            <a:r>
              <a:rPr lang="el-GR" sz="2400" dirty="0" smtClean="0">
                <a:latin typeface="Times New Roman" pitchFamily="18" charset="0"/>
                <a:cs typeface="Times New Roman" pitchFamily="18" charset="0"/>
              </a:rPr>
              <a:t> ως διδακτορική διατριβή, η οποία μας επιστρέφει:</a:t>
            </a:r>
          </a:p>
          <a:p>
            <a:pPr algn="just">
              <a:buFont typeface="Wingdings" pitchFamily="2" charset="2"/>
              <a:buChar char="v"/>
            </a:pPr>
            <a:r>
              <a:rPr lang="el-GR" sz="2400" dirty="0" smtClean="0">
                <a:latin typeface="Times New Roman" pitchFamily="18" charset="0"/>
                <a:cs typeface="Times New Roman" pitchFamily="18" charset="0"/>
              </a:rPr>
              <a:t>Έναν πίνακα Τ όπου τα στοιχεία κάθε γραμμής είναι ποιες είναι οι κορυφές του τριγώνου, π.χ. 1,5,6</a:t>
            </a:r>
          </a:p>
          <a:p>
            <a:pPr algn="just">
              <a:buFont typeface="Wingdings" pitchFamily="2" charset="2"/>
              <a:buChar char="v"/>
            </a:pPr>
            <a:r>
              <a:rPr lang="el-GR" sz="2400" dirty="0" smtClean="0">
                <a:latin typeface="Times New Roman" pitchFamily="18" charset="0"/>
                <a:cs typeface="Times New Roman" pitchFamily="18" charset="0"/>
              </a:rPr>
              <a:t>Έναν πίνακα </a:t>
            </a:r>
            <a:r>
              <a:rPr lang="en-US" sz="2400" dirty="0" smtClean="0">
                <a:latin typeface="Times New Roman" pitchFamily="18" charset="0"/>
                <a:cs typeface="Times New Roman" pitchFamily="18" charset="0"/>
              </a:rPr>
              <a:t>P </a:t>
            </a:r>
            <a:r>
              <a:rPr lang="el-GR" sz="2400" dirty="0" smtClean="0">
                <a:latin typeface="Times New Roman" pitchFamily="18" charset="0"/>
                <a:cs typeface="Times New Roman" pitchFamily="18" charset="0"/>
              </a:rPr>
              <a:t>του οποίου η κάθε γραμμή είναι οι συντεταγμένες της αντίστοιχης κορυφής, π.χ. Εάν η πρώτη γραμμή έχει ως στοιχεία τα 0.2 0.3</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τότε οι συντεταγμένες τις πρώτης κορυφής είναι </a:t>
            </a:r>
            <a:r>
              <a:rPr lang="en-US" sz="2400" dirty="0" smtClean="0">
                <a:latin typeface="Times New Roman" pitchFamily="18" charset="0"/>
                <a:cs typeface="Times New Roman" pitchFamily="18" charset="0"/>
              </a:rPr>
              <a:t>x=0.2 </a:t>
            </a:r>
            <a:r>
              <a:rPr lang="el-GR" sz="2400" dirty="0" smtClean="0">
                <a:latin typeface="Times New Roman" pitchFamily="18" charset="0"/>
                <a:cs typeface="Times New Roman" pitchFamily="18" charset="0"/>
              </a:rPr>
              <a:t>και </a:t>
            </a:r>
            <a:r>
              <a:rPr lang="en-US" sz="2400" dirty="0" smtClean="0">
                <a:latin typeface="Times New Roman" pitchFamily="18" charset="0"/>
                <a:cs typeface="Times New Roman" pitchFamily="18" charset="0"/>
              </a:rPr>
              <a:t>y=0.3</a:t>
            </a:r>
            <a:endParaRPr lang="el-GR" sz="2400" dirty="0" smtClean="0">
              <a:latin typeface="Times New Roman" pitchFamily="18" charset="0"/>
              <a:cs typeface="Times New Roman" pitchFamily="18" charset="0"/>
            </a:endParaRPr>
          </a:p>
          <a:p>
            <a:pPr algn="just">
              <a:buFont typeface="Wingdings" pitchFamily="2" charset="2"/>
              <a:buChar char="v"/>
            </a:pPr>
            <a:r>
              <a:rPr lang="el-GR" sz="2400" dirty="0" smtClean="0">
                <a:latin typeface="Times New Roman" pitchFamily="18" charset="0"/>
                <a:cs typeface="Times New Roman" pitchFamily="18" charset="0"/>
              </a:rPr>
              <a:t>Σημεία : Η εκτίμηση του αλγορίθμου γίνεται στις κορυφές των τριγώνων συνεπώς για να αυξήσουμε το πλήθος των σημείων στο οποίο εκτιμούμε (μικρότερο βήμα) αυξάνουμε το πλήθος των τριγώνων.</a:t>
            </a:r>
          </a:p>
          <a:p>
            <a:pPr algn="just">
              <a:buNone/>
            </a:pPr>
            <a:endParaRPr lang="el-GR" sz="2400" b="1" dirty="0" smtClean="0">
              <a:latin typeface="Times New Roman" pitchFamily="18" charset="0"/>
              <a:cs typeface="Times New Roman" pitchFamily="18" charset="0"/>
            </a:endParaRPr>
          </a:p>
          <a:p>
            <a:pPr algn="just">
              <a:buNone/>
            </a:pPr>
            <a:r>
              <a:rPr lang="el-GR" sz="2400" b="1" dirty="0" smtClean="0">
                <a:latin typeface="Times New Roman" pitchFamily="18" charset="0"/>
                <a:cs typeface="Times New Roman" pitchFamily="18" charset="0"/>
              </a:rPr>
              <a:t>Βήματα αλγορίθμου</a:t>
            </a:r>
          </a:p>
          <a:p>
            <a:pPr algn="just"/>
            <a:r>
              <a:rPr lang="el-GR" sz="2400" b="1" dirty="0" smtClean="0">
                <a:latin typeface="Times New Roman" pitchFamily="18" charset="0"/>
                <a:cs typeface="Times New Roman" pitchFamily="18" charset="0"/>
              </a:rPr>
              <a:t>1</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a:t>
            </a:r>
            <a:r>
              <a:rPr lang="el-GR" sz="2400" dirty="0" smtClean="0">
                <a:latin typeface="Times New Roman" pitchFamily="18" charset="0"/>
                <a:cs typeface="Times New Roman" pitchFamily="18" charset="0"/>
              </a:rPr>
              <a:t>:  Παράγουμε την περιοχή δίνοντας την συνάρτηση, το πεδίο ορισμού και το βήμα </a:t>
            </a:r>
            <a:r>
              <a:rPr lang="en-US" sz="2400" dirty="0" smtClean="0">
                <a:latin typeface="Times New Roman" pitchFamily="18" charset="0"/>
                <a:cs typeface="Times New Roman" pitchFamily="18" charset="0"/>
              </a:rPr>
              <a:t>h :</a:t>
            </a:r>
            <a:endParaRPr lang="el-GR" sz="2400" dirty="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en-US" sz="2400" dirty="0" err="1" smtClean="0"/>
              <a:t>fd</a:t>
            </a:r>
            <a:r>
              <a:rPr lang="el-GR" sz="2400" dirty="0" smtClean="0"/>
              <a:t>=@(</a:t>
            </a:r>
            <a:r>
              <a:rPr lang="en-US" sz="2400" dirty="0" smtClean="0"/>
              <a:t>p</a:t>
            </a:r>
            <a:r>
              <a:rPr lang="el-GR" sz="2400" dirty="0" smtClean="0"/>
              <a:t>) </a:t>
            </a:r>
            <a:r>
              <a:rPr lang="en-US" sz="2400" dirty="0" err="1" smtClean="0"/>
              <a:t>sqrt</a:t>
            </a:r>
            <a:r>
              <a:rPr lang="el-GR" sz="2400" dirty="0" smtClean="0"/>
              <a:t>(</a:t>
            </a:r>
            <a:r>
              <a:rPr lang="en-US" sz="2400" dirty="0" smtClean="0"/>
              <a:t>sum</a:t>
            </a:r>
            <a:r>
              <a:rPr lang="el-GR" sz="2400" dirty="0" smtClean="0"/>
              <a:t>(</a:t>
            </a:r>
            <a:r>
              <a:rPr lang="en-US" sz="2400" dirty="0" smtClean="0"/>
              <a:t>p</a:t>
            </a:r>
            <a:r>
              <a:rPr lang="el-GR" sz="2400" dirty="0" smtClean="0"/>
              <a:t>.^2,2))-1;</a:t>
            </a:r>
          </a:p>
          <a:p>
            <a:pPr>
              <a:buNone/>
            </a:pPr>
            <a:r>
              <a:rPr lang="en-US" sz="2400" dirty="0" smtClean="0"/>
              <a:t>	</a:t>
            </a:r>
            <a:r>
              <a:rPr lang="el-GR" sz="2400" dirty="0" smtClean="0"/>
              <a:t>[</a:t>
            </a:r>
            <a:r>
              <a:rPr lang="en-US" sz="2400" dirty="0" smtClean="0"/>
              <a:t>p</a:t>
            </a:r>
            <a:r>
              <a:rPr lang="el-GR" sz="2400" dirty="0" smtClean="0"/>
              <a:t>,</a:t>
            </a:r>
            <a:r>
              <a:rPr lang="en-US" sz="2400" dirty="0" smtClean="0"/>
              <a:t>t</a:t>
            </a:r>
            <a:r>
              <a:rPr lang="el-GR" sz="2400" dirty="0" smtClean="0"/>
              <a:t>]=</a:t>
            </a:r>
            <a:r>
              <a:rPr lang="en-US" sz="2400" dirty="0" err="1" smtClean="0"/>
              <a:t>distmesh</a:t>
            </a:r>
            <a:r>
              <a:rPr lang="el-GR" sz="2400" dirty="0" smtClean="0"/>
              <a:t>2</a:t>
            </a:r>
            <a:r>
              <a:rPr lang="en-US" sz="2400" dirty="0" smtClean="0"/>
              <a:t>d</a:t>
            </a:r>
            <a:r>
              <a:rPr lang="el-GR" sz="2400" dirty="0" smtClean="0"/>
              <a:t>(</a:t>
            </a:r>
            <a:r>
              <a:rPr lang="en-US" sz="2400" dirty="0" err="1" smtClean="0"/>
              <a:t>fd</a:t>
            </a:r>
            <a:r>
              <a:rPr lang="el-GR" sz="2400" dirty="0" smtClean="0"/>
              <a:t>,@</a:t>
            </a:r>
            <a:r>
              <a:rPr lang="en-US" sz="2400" dirty="0" err="1" smtClean="0"/>
              <a:t>huniform</a:t>
            </a:r>
            <a:r>
              <a:rPr lang="el-GR" sz="2400" dirty="0" smtClean="0"/>
              <a:t>,</a:t>
            </a:r>
            <a:r>
              <a:rPr lang="en-US" sz="2400" dirty="0" smtClean="0"/>
              <a:t>h</a:t>
            </a:r>
            <a:r>
              <a:rPr lang="el-GR" sz="2400" dirty="0" smtClean="0"/>
              <a:t>,[-1,-1;1,1],[]);</a:t>
            </a: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2</a:t>
            </a:r>
            <a:r>
              <a:rPr lang="en-US" sz="3600" dirty="0" smtClean="0"/>
              <a:t>d - 8</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n-US" sz="2400" b="1" dirty="0" smtClean="0">
                <a:latin typeface="Times New Roman" pitchFamily="18" charset="0"/>
                <a:cs typeface="Times New Roman" pitchFamily="18" charset="0"/>
              </a:rPr>
              <a:t>2</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a:t>
            </a:r>
            <a:r>
              <a:rPr lang="el-GR" sz="2400" dirty="0" smtClean="0">
                <a:latin typeface="Times New Roman" pitchFamily="18" charset="0"/>
                <a:cs typeface="Times New Roman" pitchFamily="18" charset="0"/>
              </a:rPr>
              <a:t>:  Εφόσον ο πίνακας </a:t>
            </a:r>
            <a:r>
              <a:rPr lang="en-US" sz="2400" dirty="0" smtClean="0">
                <a:latin typeface="Times New Roman" pitchFamily="18" charset="0"/>
                <a:cs typeface="Times New Roman" pitchFamily="18" charset="0"/>
              </a:rPr>
              <a:t>t </a:t>
            </a:r>
            <a:r>
              <a:rPr lang="el-GR" sz="2400" dirty="0" smtClean="0">
                <a:latin typeface="Times New Roman" pitchFamily="18" charset="0"/>
                <a:cs typeface="Times New Roman" pitchFamily="18" charset="0"/>
              </a:rPr>
              <a:t>περιέχει τις κορυφές για κάθε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αποθηκεύουμε στον </a:t>
            </a:r>
            <a:r>
              <a:rPr lang="en-US" sz="2400" dirty="0" smtClean="0">
                <a:latin typeface="Times New Roman" pitchFamily="18" charset="0"/>
                <a:cs typeface="Times New Roman" pitchFamily="18" charset="0"/>
              </a:rPr>
              <a:t>nodes </a:t>
            </a:r>
            <a:r>
              <a:rPr lang="el-GR" sz="2400" dirty="0" smtClean="0">
                <a:latin typeface="Times New Roman" pitchFamily="18" charset="0"/>
                <a:cs typeface="Times New Roman" pitchFamily="18" charset="0"/>
              </a:rPr>
              <a:t>ποιες είναι αυτές. </a:t>
            </a:r>
          </a:p>
          <a:p>
            <a:pPr algn="just">
              <a:buNone/>
            </a:pPr>
            <a:r>
              <a:rPr lang="el-GR" sz="2400" dirty="0" smtClean="0">
                <a:latin typeface="Times New Roman" pitchFamily="18" charset="0"/>
                <a:cs typeface="Times New Roman" pitchFamily="18" charset="0"/>
              </a:rPr>
              <a:t>	</a:t>
            </a:r>
            <a:r>
              <a:rPr lang="en-US" sz="2400" dirty="0" smtClean="0"/>
              <a:t>nodes</a:t>
            </a:r>
            <a:r>
              <a:rPr lang="el-GR" sz="2400" dirty="0" smtClean="0"/>
              <a:t>=</a:t>
            </a:r>
            <a:r>
              <a:rPr lang="en-US" sz="2400" dirty="0" smtClean="0"/>
              <a:t>t</a:t>
            </a:r>
            <a:r>
              <a:rPr lang="el-GR" sz="2400" dirty="0" smtClean="0"/>
              <a:t>(</a:t>
            </a:r>
            <a:r>
              <a:rPr lang="en-US" sz="2400" dirty="0" err="1" smtClean="0"/>
              <a:t>i</a:t>
            </a:r>
            <a:r>
              <a:rPr lang="el-GR" sz="2400" dirty="0" smtClean="0"/>
              <a:t>,:); </a:t>
            </a:r>
            <a:r>
              <a:rPr lang="el-GR"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buNone/>
            </a:pPr>
            <a:endParaRPr lang="el-GR" sz="2000"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3</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 : </a:t>
            </a:r>
            <a:r>
              <a:rPr lang="el-GR" sz="2400" dirty="0" smtClean="0">
                <a:latin typeface="Times New Roman" pitchFamily="18" charset="0"/>
                <a:cs typeface="Times New Roman" pitchFamily="18" charset="0"/>
              </a:rPr>
              <a:t>Για να πάρουμε τις συντεταγμένες τους θα πρέπει να ανατρέξουμε στις αντίστοιχες γραμμές και για να δημιουργήσουμε τον πίνακα του συστήματος </a:t>
            </a:r>
          </a:p>
          <a:p>
            <a:pPr algn="just"/>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 εισάγουμε μια στήλη με μονάδες στην αρχή</a:t>
            </a:r>
          </a:p>
          <a:p>
            <a:pPr>
              <a:buNone/>
            </a:pP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l-GR" sz="2400" dirty="0" smtClean="0"/>
              <a:t>  </a:t>
            </a:r>
            <a:r>
              <a:rPr lang="en-US" sz="2400" dirty="0" smtClean="0"/>
              <a:t>P</a:t>
            </a:r>
            <a:r>
              <a:rPr lang="el-GR" sz="2400" dirty="0" smtClean="0"/>
              <a:t>=[</a:t>
            </a:r>
            <a:r>
              <a:rPr lang="en-US" sz="2400" dirty="0" smtClean="0"/>
              <a:t>ones</a:t>
            </a:r>
            <a:r>
              <a:rPr lang="el-GR" sz="2400" dirty="0" smtClean="0"/>
              <a:t>(3,1),</a:t>
            </a:r>
            <a:r>
              <a:rPr lang="en-US" sz="2400" dirty="0" smtClean="0"/>
              <a:t>p</a:t>
            </a:r>
            <a:r>
              <a:rPr lang="el-GR" sz="2400" dirty="0" smtClean="0"/>
              <a:t>(</a:t>
            </a:r>
            <a:r>
              <a:rPr lang="en-US" sz="2400" dirty="0" smtClean="0"/>
              <a:t>nodes</a:t>
            </a:r>
            <a:r>
              <a:rPr lang="el-GR" sz="2400" dirty="0" smtClean="0"/>
              <a:t>,:)];</a:t>
            </a:r>
            <a:endParaRPr lang="en-US" sz="2400" dirty="0" smtClean="0"/>
          </a:p>
          <a:p>
            <a:pPr>
              <a:buNone/>
            </a:pPr>
            <a:endParaRPr lang="en-US" sz="2000"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4</a:t>
            </a:r>
            <a:r>
              <a:rPr lang="el-GR" sz="2400" b="1" baseline="30000" dirty="0" smtClean="0">
                <a:latin typeface="Times New Roman" pitchFamily="18" charset="0"/>
                <a:cs typeface="Times New Roman" pitchFamily="18" charset="0"/>
              </a:rPr>
              <a:t>ο</a:t>
            </a:r>
            <a:r>
              <a:rPr lang="el-GR" sz="2400" b="1" dirty="0" smtClean="0">
                <a:latin typeface="Times New Roman" pitchFamily="18" charset="0"/>
                <a:cs typeface="Times New Roman" pitchFamily="18" charset="0"/>
              </a:rPr>
              <a:t> Βήμα : </a:t>
            </a:r>
            <a:r>
              <a:rPr lang="el-GR" sz="2400" dirty="0" smtClean="0">
                <a:latin typeface="Times New Roman" pitchFamily="18" charset="0"/>
                <a:cs typeface="Times New Roman" pitchFamily="18" charset="0"/>
              </a:rPr>
              <a:t>Για να υπολογίσουμε τους συντελεστές των πολυωνύμων, λύνουμε το σύστημα αντιστρέφοντας τον πίνακα </a:t>
            </a:r>
            <a:r>
              <a:rPr lang="en-US" sz="2400" dirty="0" smtClean="0">
                <a:latin typeface="Times New Roman" pitchFamily="18" charset="0"/>
                <a:cs typeface="Times New Roman" pitchFamily="18" charset="0"/>
              </a:rPr>
              <a:t>P </a:t>
            </a:r>
            <a:r>
              <a:rPr lang="el-GR" sz="2400" dirty="0" smtClean="0">
                <a:latin typeface="Times New Roman" pitchFamily="18" charset="0"/>
                <a:cs typeface="Times New Roman" pitchFamily="18" charset="0"/>
              </a:rPr>
              <a:t>απ’ όπου παίρνουμε τις τιμές των συντελεστών των πολυωνύμων:</a:t>
            </a:r>
          </a:p>
          <a:p>
            <a:pPr algn="just"/>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 άρα τις συναρτήσεις βάσης.</a:t>
            </a:r>
          </a:p>
          <a:p>
            <a:pPr algn="just">
              <a:buNone/>
            </a:pPr>
            <a:r>
              <a:rPr lang="en-US" sz="2400" dirty="0" smtClean="0"/>
              <a:t>	C</a:t>
            </a:r>
            <a:r>
              <a:rPr lang="el-GR" sz="2400" dirty="0" smtClean="0"/>
              <a:t>=</a:t>
            </a:r>
            <a:r>
              <a:rPr lang="en-US" sz="2400" dirty="0" smtClean="0"/>
              <a:t>inv</a:t>
            </a:r>
            <a:r>
              <a:rPr lang="el-GR" sz="2400" dirty="0" smtClean="0"/>
              <a:t>(</a:t>
            </a:r>
            <a:r>
              <a:rPr lang="en-US" sz="2400" dirty="0" smtClean="0"/>
              <a:t>P</a:t>
            </a:r>
            <a:r>
              <a:rPr lang="el-GR" sz="2400" dirty="0" smtClean="0"/>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graphicFrame>
        <p:nvGraphicFramePr>
          <p:cNvPr id="96260" name="Object 4"/>
          <p:cNvGraphicFramePr>
            <a:graphicFrameLocks noChangeAspect="1"/>
          </p:cNvGraphicFramePr>
          <p:nvPr/>
        </p:nvGraphicFramePr>
        <p:xfrm>
          <a:off x="4257675" y="3433762"/>
          <a:ext cx="3276600" cy="1479550"/>
        </p:xfrm>
        <a:graphic>
          <a:graphicData uri="http://schemas.openxmlformats.org/presentationml/2006/ole">
            <p:oleObj spid="_x0000_s96260" name="Equation" r:id="rId4" imgW="2527200" imgH="863280" progId="Equation.DSMT4">
              <p:embed/>
            </p:oleObj>
          </a:graphicData>
        </a:graphic>
      </p:graphicFrame>
      <p:graphicFrame>
        <p:nvGraphicFramePr>
          <p:cNvPr id="96261" name="Object 5"/>
          <p:cNvGraphicFramePr>
            <a:graphicFrameLocks/>
          </p:cNvGraphicFramePr>
          <p:nvPr/>
        </p:nvGraphicFramePr>
        <p:xfrm>
          <a:off x="4333875" y="7243762"/>
          <a:ext cx="2763838" cy="473075"/>
        </p:xfrm>
        <a:graphic>
          <a:graphicData uri="http://schemas.openxmlformats.org/presentationml/2006/ole">
            <p:oleObj spid="_x0000_s96261" name="Equation" r:id="rId5" imgW="1460160" imgH="22860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Μέθοδος </a:t>
            </a:r>
            <a:r>
              <a:rPr lang="en-US" sz="3600" dirty="0" err="1" smtClean="0"/>
              <a:t>Galerkin</a:t>
            </a:r>
            <a:r>
              <a:rPr lang="el-GR" sz="3600" dirty="0" smtClean="0"/>
              <a:t> – 2</a:t>
            </a:r>
            <a:r>
              <a:rPr lang="en-US" sz="3600" dirty="0" smtClean="0"/>
              <a:t>d - 9</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n-US" sz="2000" b="1" dirty="0" smtClean="0">
                <a:latin typeface="Times New Roman" pitchFamily="18" charset="0"/>
                <a:cs typeface="Times New Roman" pitchFamily="18" charset="0"/>
              </a:rPr>
              <a:t>6</a:t>
            </a:r>
            <a:r>
              <a:rPr lang="el-GR" sz="2000" b="1" baseline="30000" dirty="0" smtClean="0">
                <a:latin typeface="Times New Roman" pitchFamily="18" charset="0"/>
                <a:cs typeface="Times New Roman" pitchFamily="18" charset="0"/>
              </a:rPr>
              <a:t>ο</a:t>
            </a:r>
            <a:r>
              <a:rPr lang="el-GR" sz="2000" b="1" dirty="0" smtClean="0">
                <a:latin typeface="Times New Roman" pitchFamily="18" charset="0"/>
                <a:cs typeface="Times New Roman" pitchFamily="18" charset="0"/>
              </a:rPr>
              <a:t> Βήμα</a:t>
            </a:r>
            <a:r>
              <a:rPr lang="el-GR" sz="2000" dirty="0" smtClean="0">
                <a:latin typeface="Times New Roman" pitchFamily="18" charset="0"/>
                <a:cs typeface="Times New Roman" pitchFamily="18" charset="0"/>
              </a:rPr>
              <a:t>: Για τον υπολογισμό του τοπικού πίνακα δυσκαμψίας παρατηρούμε ότι ένα </a:t>
            </a:r>
            <a:r>
              <a:rPr lang="el-GR" sz="2000" dirty="0" err="1" smtClean="0">
                <a:latin typeface="Times New Roman" pitchFamily="18" charset="0"/>
                <a:cs typeface="Times New Roman" pitchFamily="18" charset="0"/>
              </a:rPr>
              <a:t>παραγωγίσουμε</a:t>
            </a:r>
            <a:r>
              <a:rPr lang="el-GR" sz="2000" dirty="0" smtClean="0">
                <a:latin typeface="Times New Roman" pitchFamily="18" charset="0"/>
                <a:cs typeface="Times New Roman" pitchFamily="18" charset="0"/>
              </a:rPr>
              <a:t> τις φ</a:t>
            </a:r>
            <a:r>
              <a:rPr lang="en-US" sz="2000" baseline="-25000" dirty="0" err="1" smtClean="0">
                <a:latin typeface="Times New Roman" pitchFamily="18" charset="0"/>
                <a:cs typeface="Times New Roman" pitchFamily="18" charset="0"/>
              </a:rPr>
              <a:t>i</a:t>
            </a:r>
            <a:r>
              <a:rPr lang="el-GR" sz="2000" dirty="0" smtClean="0">
                <a:latin typeface="Times New Roman" pitchFamily="18" charset="0"/>
                <a:cs typeface="Times New Roman" pitchFamily="18" charset="0"/>
              </a:rPr>
              <a:t>, τότε χρειαζόμαστε μόνο τους συντελεστές </a:t>
            </a:r>
            <a:r>
              <a:rPr lang="en-US" sz="2000" dirty="0" err="1" smtClean="0">
                <a:latin typeface="Times New Roman" pitchFamily="18" charset="0"/>
                <a:cs typeface="Times New Roman" pitchFamily="18" charset="0"/>
              </a:rPr>
              <a:t>b,c</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και το εμβαδόν</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(Σημείωση: Πάλι ως δοκιμαστικές συναρτήσεις χρησιμοποιούμε τις φ</a:t>
            </a:r>
            <a:r>
              <a:rPr lang="en-US" sz="2000"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algn="just">
              <a:buNone/>
            </a:pPr>
            <a:endParaRPr lang="el-GR" sz="2000" dirty="0" smtClean="0">
              <a:latin typeface="Times New Roman" pitchFamily="18" charset="0"/>
              <a:cs typeface="Times New Roman" pitchFamily="18" charset="0"/>
            </a:endParaRPr>
          </a:p>
          <a:p>
            <a:pPr algn="just">
              <a:spcBef>
                <a:spcPts val="1200"/>
              </a:spcBef>
              <a:buNone/>
            </a:pPr>
            <a:r>
              <a:rPr lang="el-GR" sz="2000" dirty="0" smtClean="0">
                <a:latin typeface="Times New Roman" pitchFamily="18" charset="0"/>
                <a:cs typeface="Times New Roman" pitchFamily="18" charset="0"/>
              </a:rPr>
              <a:t>     	Τους συντελεστές μπορούμε να τους έχουμε κατευθείαν :</a:t>
            </a:r>
          </a:p>
          <a:p>
            <a:pPr algn="ctr">
              <a:spcBef>
                <a:spcPts val="600"/>
              </a:spcBef>
              <a:spcAft>
                <a:spcPts val="600"/>
              </a:spcAft>
              <a:buNone/>
            </a:pPr>
            <a:r>
              <a:rPr lang="el-GR" sz="2000" dirty="0" smtClean="0">
                <a:latin typeface="Times New Roman" pitchFamily="18" charset="0"/>
                <a:cs typeface="Times New Roman" pitchFamily="18" charset="0"/>
              </a:rPr>
              <a:t>	</a:t>
            </a:r>
            <a:r>
              <a:rPr lang="en-US" sz="2000" dirty="0" smtClean="0">
                <a:cs typeface="Times New Roman" pitchFamily="18" charset="0"/>
              </a:rPr>
              <a:t>grad</a:t>
            </a:r>
            <a:r>
              <a:rPr lang="el-GR" sz="2000" dirty="0" smtClean="0">
                <a:cs typeface="Times New Roman" pitchFamily="18" charset="0"/>
              </a:rPr>
              <a:t>=</a:t>
            </a:r>
            <a:r>
              <a:rPr lang="en-US" sz="2000" dirty="0" smtClean="0">
                <a:cs typeface="Times New Roman" pitchFamily="18" charset="0"/>
              </a:rPr>
              <a:t>C</a:t>
            </a:r>
            <a:r>
              <a:rPr lang="el-GR" sz="2000" dirty="0" smtClean="0">
                <a:cs typeface="Times New Roman" pitchFamily="18" charset="0"/>
              </a:rPr>
              <a:t>(2:3,:);</a:t>
            </a:r>
          </a:p>
          <a:p>
            <a:pPr algn="just">
              <a:buNone/>
            </a:pP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Για να υπολογίσουμε το χωρίο από το διπλό ολοκλήρωμα χρειαζόμαστε :</a:t>
            </a:r>
          </a:p>
          <a:p>
            <a:pPr algn="just">
              <a:buNone/>
            </a:pPr>
            <a:r>
              <a:rPr lang="el-GR" sz="2000" dirty="0" smtClean="0">
                <a:latin typeface="Times New Roman" pitchFamily="18" charset="0"/>
                <a:cs typeface="Times New Roman" pitchFamily="18" charset="0"/>
              </a:rPr>
              <a:t>        α) Το εμβαδόν της βάσης                         :</a:t>
            </a:r>
          </a:p>
          <a:p>
            <a:pPr algn="ctr">
              <a:spcBef>
                <a:spcPts val="1200"/>
              </a:spcBef>
              <a:buNone/>
            </a:pPr>
            <a:r>
              <a:rPr lang="el-GR" sz="2000" dirty="0" smtClean="0">
                <a:latin typeface="Times New Roman" pitchFamily="18" charset="0"/>
                <a:cs typeface="Times New Roman" pitchFamily="18" charset="0"/>
              </a:rPr>
              <a:t>	 </a:t>
            </a:r>
            <a:r>
              <a:rPr lang="en-US" sz="2000" dirty="0" smtClean="0">
                <a:cs typeface="Times New Roman" pitchFamily="18" charset="0"/>
              </a:rPr>
              <a:t>Area=abs(</a:t>
            </a:r>
            <a:r>
              <a:rPr lang="en-US" sz="2000" dirty="0" err="1" smtClean="0">
                <a:cs typeface="Times New Roman" pitchFamily="18" charset="0"/>
              </a:rPr>
              <a:t>det</a:t>
            </a:r>
            <a:r>
              <a:rPr lang="en-US" sz="2000" dirty="0" smtClean="0">
                <a:cs typeface="Times New Roman" pitchFamily="18" charset="0"/>
              </a:rPr>
              <a:t>(P))/2;</a:t>
            </a:r>
            <a:endParaRPr lang="el-GR" sz="2000" dirty="0" smtClean="0">
              <a:cs typeface="Times New Roman" pitchFamily="18" charset="0"/>
            </a:endParaRPr>
          </a:p>
          <a:p>
            <a:pPr>
              <a:buNone/>
            </a:pPr>
            <a:r>
              <a:rPr lang="el-GR" sz="2000" dirty="0" smtClean="0">
                <a:latin typeface="Times New Roman" pitchFamily="18" charset="0"/>
                <a:cs typeface="Times New Roman" pitchFamily="18" charset="0"/>
              </a:rPr>
              <a:t>       β) Το ύψος </a:t>
            </a:r>
            <a:r>
              <a:rPr lang="el-GR" sz="2000" dirty="0" smtClean="0">
                <a:latin typeface="Times New Roman" pitchFamily="18" charset="0"/>
                <a:cs typeface="Times New Roman" pitchFamily="18" charset="0"/>
              </a:rPr>
              <a:t>είναι </a:t>
            </a:r>
            <a:r>
              <a:rPr lang="el-GR" sz="2000" dirty="0" smtClean="0">
                <a:latin typeface="Times New Roman" pitchFamily="18" charset="0"/>
                <a:cs typeface="Times New Roman" pitchFamily="18" charset="0"/>
              </a:rPr>
              <a:t>η </a:t>
            </a:r>
            <a:r>
              <a:rPr lang="el-GR" sz="2000" dirty="0" smtClean="0">
                <a:latin typeface="Times New Roman" pitchFamily="18" charset="0"/>
                <a:cs typeface="Times New Roman" pitchFamily="18" charset="0"/>
              </a:rPr>
              <a:t>τιμή </a:t>
            </a:r>
            <a:r>
              <a:rPr lang="el-GR" sz="2000" dirty="0" smtClean="0">
                <a:latin typeface="Times New Roman" pitchFamily="18" charset="0"/>
                <a:cs typeface="Times New Roman" pitchFamily="18" charset="0"/>
              </a:rPr>
              <a:t>της συνάρτησης </a:t>
            </a:r>
            <a:r>
              <a:rPr lang="en-US" sz="2000" dirty="0" smtClean="0">
                <a:latin typeface="Times New Roman" pitchFamily="18" charset="0"/>
                <a:cs typeface="Times New Roman" pitchFamily="18" charset="0"/>
              </a:rPr>
              <a:t>f(</a:t>
            </a:r>
            <a:r>
              <a:rPr lang="en-US" sz="2000" dirty="0" err="1" smtClean="0">
                <a:latin typeface="Times New Roman" pitchFamily="18" charset="0"/>
                <a:cs typeface="Times New Roman" pitchFamily="18" charset="0"/>
              </a:rPr>
              <a:t>x,y</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για το οποίο θεωρούμε </a:t>
            </a:r>
            <a:r>
              <a:rPr lang="el-GR" sz="2000" dirty="0" smtClean="0">
                <a:latin typeface="Times New Roman" pitchFamily="18" charset="0"/>
                <a:cs typeface="Times New Roman" pitchFamily="18" charset="0"/>
              </a:rPr>
              <a:t>ότι </a:t>
            </a:r>
            <a:r>
              <a:rPr lang="el-GR" sz="2000" dirty="0" smtClean="0">
                <a:latin typeface="Times New Roman" pitchFamily="18" charset="0"/>
                <a:cs typeface="Times New Roman" pitchFamily="18" charset="0"/>
              </a:rPr>
              <a:t>η καλύτερη</a:t>
            </a:r>
          </a:p>
          <a:p>
            <a:pPr>
              <a:buNone/>
            </a:pPr>
            <a:r>
              <a:rPr lang="el-GR" sz="2000" dirty="0" smtClean="0">
                <a:latin typeface="Times New Roman" pitchFamily="18" charset="0"/>
                <a:cs typeface="Times New Roman" pitchFamily="18" charset="0"/>
              </a:rPr>
              <a:t>       εκτίμηση είναι το </a:t>
            </a:r>
            <a:r>
              <a:rPr lang="el-GR" sz="2000" dirty="0" err="1" smtClean="0">
                <a:latin typeface="Times New Roman" pitchFamily="18" charset="0"/>
                <a:cs typeface="Times New Roman" pitchFamily="18" charset="0"/>
              </a:rPr>
              <a:t>βαρύκεντρο</a:t>
            </a:r>
            <a:r>
              <a:rPr lang="el-GR" sz="2000" dirty="0" smtClean="0">
                <a:latin typeface="Times New Roman" pitchFamily="18" charset="0"/>
                <a:cs typeface="Times New Roman" pitchFamily="18" charset="0"/>
              </a:rPr>
              <a:t> :</a:t>
            </a:r>
          </a:p>
          <a:p>
            <a:pPr algn="ctr">
              <a:buNone/>
            </a:pPr>
            <a:r>
              <a:rPr lang="el-GR" sz="2000" dirty="0" smtClean="0">
                <a:cs typeface="Times New Roman" pitchFamily="18" charset="0"/>
              </a:rPr>
              <a:t>	</a:t>
            </a:r>
            <a:r>
              <a:rPr lang="en-US" sz="2000" dirty="0" err="1" smtClean="0">
                <a:cs typeface="Times New Roman" pitchFamily="18" charset="0"/>
              </a:rPr>
              <a:t>qpt</a:t>
            </a:r>
            <a:r>
              <a:rPr lang="el-GR" sz="2000" dirty="0" smtClean="0">
                <a:cs typeface="Times New Roman" pitchFamily="18" charset="0"/>
              </a:rPr>
              <a:t> = (1/3)*</a:t>
            </a:r>
            <a:r>
              <a:rPr lang="en-US" sz="2000" dirty="0" smtClean="0">
                <a:cs typeface="Times New Roman" pitchFamily="18" charset="0"/>
              </a:rPr>
              <a:t>sum</a:t>
            </a:r>
            <a:r>
              <a:rPr lang="el-GR" sz="2000" dirty="0" smtClean="0">
                <a:cs typeface="Times New Roman" pitchFamily="18" charset="0"/>
              </a:rPr>
              <a:t>(</a:t>
            </a:r>
            <a:r>
              <a:rPr lang="en-US" sz="2000" dirty="0" smtClean="0">
                <a:cs typeface="Times New Roman" pitchFamily="18" charset="0"/>
              </a:rPr>
              <a:t>p</a:t>
            </a:r>
            <a:r>
              <a:rPr lang="el-GR" sz="2000" dirty="0" smtClean="0">
                <a:cs typeface="Times New Roman" pitchFamily="18" charset="0"/>
              </a:rPr>
              <a:t>(</a:t>
            </a:r>
            <a:r>
              <a:rPr lang="en-US" sz="2000" dirty="0" smtClean="0">
                <a:cs typeface="Times New Roman" pitchFamily="18" charset="0"/>
              </a:rPr>
              <a:t>nodes</a:t>
            </a:r>
            <a:r>
              <a:rPr lang="el-GR" sz="2000" dirty="0" smtClean="0">
                <a:cs typeface="Times New Roman" pitchFamily="18" charset="0"/>
              </a:rPr>
              <a:t>,:));</a:t>
            </a:r>
          </a:p>
          <a:p>
            <a:pPr algn="ctr">
              <a:buNone/>
            </a:pPr>
            <a:r>
              <a:rPr lang="el-GR" sz="2000" dirty="0" smtClean="0">
                <a:cs typeface="Times New Roman" pitchFamily="18" charset="0"/>
              </a:rPr>
              <a:t>	 </a:t>
            </a:r>
            <a:r>
              <a:rPr lang="en-US" sz="2000" dirty="0" smtClean="0">
                <a:cs typeface="Times New Roman" pitchFamily="18" charset="0"/>
              </a:rPr>
              <a:t>I</a:t>
            </a:r>
            <a:r>
              <a:rPr lang="el-GR" sz="2000" dirty="0" smtClean="0">
                <a:cs typeface="Times New Roman" pitchFamily="18" charset="0"/>
              </a:rPr>
              <a:t> = </a:t>
            </a:r>
            <a:r>
              <a:rPr lang="en-US" sz="2000" dirty="0" err="1" smtClean="0">
                <a:cs typeface="Times New Roman" pitchFamily="18" charset="0"/>
              </a:rPr>
              <a:t>feval</a:t>
            </a:r>
            <a:r>
              <a:rPr lang="el-GR" sz="2000" dirty="0" smtClean="0">
                <a:cs typeface="Times New Roman" pitchFamily="18" charset="0"/>
              </a:rPr>
              <a:t>(</a:t>
            </a:r>
            <a:r>
              <a:rPr lang="en-US" sz="2000" dirty="0" smtClean="0">
                <a:cs typeface="Times New Roman" pitchFamily="18" charset="0"/>
              </a:rPr>
              <a:t>k</a:t>
            </a:r>
            <a:r>
              <a:rPr lang="el-GR" sz="2000" dirty="0" smtClean="0">
                <a:cs typeface="Times New Roman" pitchFamily="18" charset="0"/>
              </a:rPr>
              <a:t>,</a:t>
            </a:r>
            <a:r>
              <a:rPr lang="en-US" sz="2000" dirty="0" err="1" smtClean="0">
                <a:cs typeface="Times New Roman" pitchFamily="18" charset="0"/>
              </a:rPr>
              <a:t>qpt</a:t>
            </a:r>
            <a:r>
              <a:rPr lang="el-GR" sz="2000" dirty="0" smtClean="0">
                <a:cs typeface="Times New Roman" pitchFamily="18" charset="0"/>
              </a:rPr>
              <a:t>(1),</a:t>
            </a:r>
            <a:r>
              <a:rPr lang="en-US" sz="2000" dirty="0" err="1" smtClean="0">
                <a:cs typeface="Times New Roman" pitchFamily="18" charset="0"/>
              </a:rPr>
              <a:t>qpt</a:t>
            </a:r>
            <a:r>
              <a:rPr lang="el-GR" sz="2000" dirty="0" smtClean="0">
                <a:cs typeface="Times New Roman" pitchFamily="18" charset="0"/>
              </a:rPr>
              <a:t>(2));   	</a:t>
            </a:r>
            <a:endParaRPr lang="en-US" sz="2000" dirty="0" smtClean="0">
              <a:cs typeface="Times New Roman" pitchFamily="18" charset="0"/>
            </a:endParaRPr>
          </a:p>
          <a:p>
            <a:pPr>
              <a:buNone/>
            </a:pPr>
            <a:r>
              <a:rPr lang="en-US" sz="2000" dirty="0" smtClean="0">
                <a:cs typeface="Times New Roman" pitchFamily="18" charset="0"/>
              </a:rPr>
              <a:t>				            double = Area*I;</a:t>
            </a:r>
            <a:endParaRPr lang="el-GR" sz="2000" dirty="0" smtClean="0">
              <a:cs typeface="Times New Roman" pitchFamily="18" charset="0"/>
            </a:endParaRPr>
          </a:p>
          <a:p>
            <a:pPr>
              <a:buNone/>
            </a:pPr>
            <a:r>
              <a:rPr lang="el-GR" sz="2000" dirty="0" smtClean="0">
                <a:latin typeface="Times New Roman" pitchFamily="18" charset="0"/>
                <a:cs typeface="Times New Roman" pitchFamily="18" charset="0"/>
              </a:rPr>
              <a:t>    	Συνεπώς για να </a:t>
            </a:r>
            <a:r>
              <a:rPr lang="el-GR" sz="2000" dirty="0" err="1" smtClean="0">
                <a:latin typeface="Times New Roman" pitchFamily="18" charset="0"/>
                <a:cs typeface="Times New Roman" pitchFamily="18" charset="0"/>
              </a:rPr>
              <a:t>παράξουμε</a:t>
            </a:r>
            <a:r>
              <a:rPr lang="el-GR" sz="2000" dirty="0" smtClean="0">
                <a:latin typeface="Times New Roman" pitchFamily="18" charset="0"/>
                <a:cs typeface="Times New Roman" pitchFamily="18" charset="0"/>
              </a:rPr>
              <a:t> το Κ</a:t>
            </a:r>
            <a:r>
              <a:rPr lang="en-US" sz="2000" baseline="-25000" dirty="0" err="1" smtClean="0">
                <a:latin typeface="Times New Roman" pitchFamily="18" charset="0"/>
                <a:cs typeface="Times New Roman" pitchFamily="18" charset="0"/>
              </a:rPr>
              <a:t>ij</a:t>
            </a:r>
            <a:r>
              <a:rPr lang="en-US" sz="2000" dirty="0" smtClean="0">
                <a:latin typeface="Times New Roman" pitchFamily="18" charset="0"/>
                <a:cs typeface="Times New Roman" pitchFamily="18" charset="0"/>
              </a:rPr>
              <a:t> , </a:t>
            </a:r>
            <a:r>
              <a:rPr lang="el-GR" sz="2000" dirty="0" smtClean="0">
                <a:latin typeface="Times New Roman" pitchFamily="18" charset="0"/>
                <a:cs typeface="Times New Roman" pitchFamily="18" charset="0"/>
              </a:rPr>
              <a:t>χρειάζεται να </a:t>
            </a:r>
            <a:r>
              <a:rPr lang="el-GR" sz="2000" dirty="0" smtClean="0">
                <a:latin typeface="Times New Roman" pitchFamily="18" charset="0"/>
                <a:cs typeface="Times New Roman" pitchFamily="18" charset="0"/>
              </a:rPr>
              <a:t>πολλαπλασιάσουμε</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το </a:t>
            </a:r>
            <a:r>
              <a:rPr lang="en-US" sz="2000" dirty="0" smtClean="0">
                <a:latin typeface="Times New Roman" pitchFamily="18" charset="0"/>
                <a:cs typeface="Times New Roman" pitchFamily="18" charset="0"/>
              </a:rPr>
              <a:t>double </a:t>
            </a:r>
            <a:r>
              <a:rPr lang="el-GR" sz="2000" dirty="0" smtClean="0">
                <a:latin typeface="Times New Roman" pitchFamily="18" charset="0"/>
                <a:cs typeface="Times New Roman" pitchFamily="18" charset="0"/>
              </a:rPr>
              <a:t>με το </a:t>
            </a:r>
            <a:r>
              <a:rPr lang="en-US" sz="2000" dirty="0" err="1" smtClean="0">
                <a:latin typeface="Times New Roman" pitchFamily="18" charset="0"/>
                <a:cs typeface="Times New Roman" pitchFamily="18" charset="0"/>
              </a:rPr>
              <a:t>b</a:t>
            </a:r>
            <a:r>
              <a:rPr lang="en-US" sz="2000" baseline="-25000" dirty="0" err="1" smtClean="0">
                <a:latin typeface="Times New Roman" pitchFamily="18" charset="0"/>
                <a:cs typeface="Times New Roman" pitchFamily="18" charset="0"/>
              </a:rPr>
              <a:t>i</a:t>
            </a:r>
            <a:r>
              <a:rPr lang="en-US" sz="2000" dirty="0" err="1" smtClean="0">
                <a:latin typeface="Times New Roman" pitchFamily="18" charset="0"/>
                <a:cs typeface="Times New Roman" pitchFamily="18" charset="0"/>
              </a:rPr>
              <a:t>b</a:t>
            </a:r>
            <a:r>
              <a:rPr lang="en-US" sz="2000" baseline="-25000" dirty="0" err="1" smtClean="0">
                <a:latin typeface="Times New Roman" pitchFamily="18" charset="0"/>
                <a:cs typeface="Times New Roman" pitchFamily="18" charset="0"/>
              </a:rPr>
              <a:t>j</a:t>
            </a:r>
            <a:r>
              <a:rPr lang="en-US" sz="2000" dirty="0" err="1" smtClean="0">
                <a:latin typeface="Times New Roman" pitchFamily="18" charset="0"/>
                <a:cs typeface="Times New Roman" pitchFamily="18" charset="0"/>
              </a:rPr>
              <a:t>+c</a:t>
            </a:r>
            <a:r>
              <a:rPr lang="en-US" sz="2000" baseline="-25000" dirty="0" err="1" smtClean="0">
                <a:latin typeface="Times New Roman" pitchFamily="18" charset="0"/>
                <a:cs typeface="Times New Roman" pitchFamily="18" charset="0"/>
              </a:rPr>
              <a:t>i</a:t>
            </a:r>
            <a:r>
              <a:rPr lang="en-US" sz="2000" dirty="0" err="1" smtClean="0">
                <a:latin typeface="Times New Roman" pitchFamily="18" charset="0"/>
                <a:cs typeface="Times New Roman" pitchFamily="18" charset="0"/>
              </a:rPr>
              <a:t>c</a:t>
            </a:r>
            <a:r>
              <a:rPr lang="en-US" sz="2000" baseline="-25000" dirty="0" err="1" smtClean="0">
                <a:latin typeface="Times New Roman" pitchFamily="18" charset="0"/>
                <a:cs typeface="Times New Roman" pitchFamily="18" charset="0"/>
              </a:rPr>
              <a:t>j</a:t>
            </a:r>
            <a:r>
              <a:rPr lang="el-GR"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a:t>
            </a:r>
          </a:p>
          <a:p>
            <a:pPr algn="just">
              <a:buNone/>
            </a:pPr>
            <a:r>
              <a:rPr lang="el-GR" sz="2000" dirty="0" smtClean="0">
                <a:latin typeface="Times New Roman" pitchFamily="18" charset="0"/>
                <a:cs typeface="Times New Roman" pitchFamily="18" charset="0"/>
              </a:rPr>
              <a:t>				           </a:t>
            </a:r>
            <a:r>
              <a:rPr lang="en-US" sz="2000" dirty="0" err="1" smtClean="0">
                <a:cs typeface="Times New Roman" pitchFamily="18" charset="0"/>
              </a:rPr>
              <a:t>Ke</a:t>
            </a:r>
            <a:r>
              <a:rPr lang="en-US" sz="2000" dirty="0" smtClean="0">
                <a:cs typeface="Times New Roman" pitchFamily="18" charset="0"/>
              </a:rPr>
              <a:t>=double*grad'*grad;</a:t>
            </a:r>
            <a:endParaRPr lang="el-GR" sz="2000" dirty="0" smtClean="0">
              <a:cs typeface="Times New Roman" pitchFamily="18" charset="0"/>
            </a:endParaRPr>
          </a:p>
          <a:p>
            <a:pPr algn="just">
              <a:buNone/>
            </a:pP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Για τον υπολογισμό του τοπικού διανύσματος φορτίου χρησιμοποιούμε το γεγονός ότι για κάθε κορυφή το διάνυσμα φορτίου εκφράζει το ποσοστό του χωρίου που αναλογεί σε αυτό, π.χ. στα γραμμικά το ένα τρίτο :</a:t>
            </a:r>
          </a:p>
          <a:p>
            <a:pPr algn="ctr">
              <a:buNone/>
            </a:pPr>
            <a:r>
              <a:rPr lang="en-US" sz="2000" dirty="0" smtClean="0"/>
              <a:t>g = </a:t>
            </a:r>
            <a:r>
              <a:rPr lang="en-US" sz="2000" dirty="0" err="1" smtClean="0"/>
              <a:t>feval</a:t>
            </a:r>
            <a:r>
              <a:rPr lang="en-US" sz="2000" dirty="0" smtClean="0"/>
              <a:t>(</a:t>
            </a:r>
            <a:r>
              <a:rPr lang="en-US" sz="2000" dirty="0" err="1" smtClean="0"/>
              <a:t>f,qpt</a:t>
            </a:r>
            <a:r>
              <a:rPr lang="en-US" sz="2000" dirty="0" smtClean="0"/>
              <a:t>(1),</a:t>
            </a:r>
            <a:r>
              <a:rPr lang="en-US" sz="2000" dirty="0" err="1" smtClean="0"/>
              <a:t>qpt</a:t>
            </a:r>
            <a:r>
              <a:rPr lang="en-US" sz="2000" dirty="0" smtClean="0"/>
              <a:t>(2));</a:t>
            </a:r>
            <a:endParaRPr lang="el-GR" sz="2000" dirty="0" smtClean="0"/>
          </a:p>
          <a:p>
            <a:pPr>
              <a:buNone/>
            </a:pPr>
            <a:r>
              <a:rPr lang="el-GR" sz="2000" dirty="0" smtClean="0"/>
              <a:t>				           </a:t>
            </a:r>
            <a:r>
              <a:rPr lang="en-US" sz="2000" dirty="0" smtClean="0"/>
              <a:t>Fe</a:t>
            </a:r>
            <a:r>
              <a:rPr lang="el-GR" sz="2000" dirty="0" smtClean="0"/>
              <a:t>=</a:t>
            </a:r>
            <a:r>
              <a:rPr lang="en-US" sz="2000" dirty="0" smtClean="0"/>
              <a:t>Area</a:t>
            </a:r>
            <a:r>
              <a:rPr lang="el-GR" sz="2000" dirty="0" smtClean="0"/>
              <a:t>/3*</a:t>
            </a:r>
            <a:r>
              <a:rPr lang="en-US" sz="2000" dirty="0" smtClean="0"/>
              <a:t>g</a:t>
            </a:r>
            <a:r>
              <a:rPr lang="el-GR" sz="2000" dirty="0" smtClean="0"/>
              <a:t>;</a:t>
            </a:r>
            <a:endParaRPr lang="el-GR" sz="2000" dirty="0" smtClean="0">
              <a:latin typeface="Times New Roman" pitchFamily="18" charset="0"/>
              <a:cs typeface="Times New Roman" pitchFamily="18" charset="0"/>
            </a:endParaRPr>
          </a:p>
          <a:p>
            <a:pPr algn="just">
              <a:buNone/>
            </a:pP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buNone/>
            </a:pPr>
            <a:endParaRPr lang="el-GR" sz="2000" dirty="0" smtClean="0">
              <a:latin typeface="Times New Roman" pitchFamily="18" charset="0"/>
              <a:cs typeface="Times New Roman" pitchFamily="18" charset="0"/>
            </a:endParaRPr>
          </a:p>
          <a:p>
            <a:pPr algn="just">
              <a:buNone/>
            </a:pPr>
            <a:endParaRPr lang="el-GR" sz="2000" dirty="0" smtClean="0">
              <a:latin typeface="Times New Roman" pitchFamily="18" charset="0"/>
              <a:cs typeface="Times New Roman" pitchFamily="18" charset="0"/>
            </a:endParaRPr>
          </a:p>
          <a:p>
            <a:pPr algn="just">
              <a:buNone/>
            </a:pPr>
            <a:endParaRPr lang="el-GR" sz="2000" dirty="0">
              <a:latin typeface="Times New Roman" pitchFamily="18" charset="0"/>
              <a:cs typeface="Times New Roman" pitchFamily="18" charset="0"/>
            </a:endParaRPr>
          </a:p>
          <a:p>
            <a:pPr lvl="0">
              <a:buNone/>
            </a:pPr>
            <a:endParaRPr lang="el-GR" sz="2000" dirty="0" smtClean="0">
              <a:latin typeface="Times New Roman" pitchFamily="18" charset="0"/>
              <a:cs typeface="Times New Roman" pitchFamily="18" charset="0"/>
            </a:endParaRPr>
          </a:p>
          <a:p>
            <a:pPr lvl="0">
              <a:buNone/>
            </a:pPr>
            <a:endParaRPr lang="el-GR" sz="2000" dirty="0">
              <a:latin typeface="Times New Roman" pitchFamily="18" charset="0"/>
              <a:cs typeface="Times New Roman" pitchFamily="18" charset="0"/>
            </a:endParaRPr>
          </a:p>
          <a:p>
            <a:pPr lvl="0">
              <a:buNone/>
            </a:pPr>
            <a:endParaRPr lang="el-GR" sz="2000" dirty="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buNone/>
            </a:pP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spcBef>
                <a:spcPts val="600"/>
              </a:spcBef>
              <a:spcAft>
                <a:spcPts val="1799"/>
              </a:spcAft>
              <a:buNone/>
            </a:pPr>
            <a:endParaRPr lang="el-GR" sz="2000" dirty="0" smtClean="0">
              <a:latin typeface="Times New Roman" pitchFamily="18" charset="0"/>
              <a:cs typeface="Times New Roman" pitchFamily="18" charset="0"/>
            </a:endParaRPr>
          </a:p>
          <a:p>
            <a:pPr>
              <a:buNone/>
            </a:pPr>
            <a:endParaRPr lang="el-GR" sz="2000" dirty="0">
              <a:latin typeface="Times New Roman" pitchFamily="18" charset="0"/>
              <a:cs typeface="Times New Roman" pitchFamily="18" charset="0"/>
            </a:endParaRPr>
          </a:p>
        </p:txBody>
      </p:sp>
      <p:graphicFrame>
        <p:nvGraphicFramePr>
          <p:cNvPr id="97286" name="Object 6"/>
          <p:cNvGraphicFramePr>
            <a:graphicFrameLocks/>
          </p:cNvGraphicFramePr>
          <p:nvPr/>
        </p:nvGraphicFramePr>
        <p:xfrm>
          <a:off x="3343275" y="1757362"/>
          <a:ext cx="5508625" cy="838200"/>
        </p:xfrm>
        <a:graphic>
          <a:graphicData uri="http://schemas.openxmlformats.org/presentationml/2006/ole">
            <p:oleObj spid="_x0000_s97286" name="Equation" r:id="rId4" imgW="3149280" imgH="482400" progId="Equation.DSMT4">
              <p:embed/>
            </p:oleObj>
          </a:graphicData>
        </a:graphic>
      </p:graphicFrame>
      <p:graphicFrame>
        <p:nvGraphicFramePr>
          <p:cNvPr id="97290" name="Object 10"/>
          <p:cNvGraphicFramePr>
            <a:graphicFrameLocks/>
          </p:cNvGraphicFramePr>
          <p:nvPr/>
        </p:nvGraphicFramePr>
        <p:xfrm>
          <a:off x="3343275" y="3738562"/>
          <a:ext cx="1371600" cy="533400"/>
        </p:xfrm>
        <a:graphic>
          <a:graphicData uri="http://schemas.openxmlformats.org/presentationml/2006/ole">
            <p:oleObj spid="_x0000_s97290" name="Equation" r:id="rId5" imgW="901440" imgH="43164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Χώροι και πεπερασμένα στοιχεία - 2</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Παράδειγμα χώρου</a:t>
            </a:r>
            <a:r>
              <a:rPr lang="el-GR" sz="2400" dirty="0" smtClean="0">
                <a:latin typeface="Times New Roman" pitchFamily="18" charset="0"/>
                <a:cs typeface="Times New Roman" pitchFamily="18" charset="0"/>
              </a:rPr>
              <a:t> Η</a:t>
            </a:r>
            <a:r>
              <a:rPr lang="en-US" sz="2400" baseline="30000" dirty="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Ω) :</a:t>
            </a:r>
          </a:p>
          <a:p>
            <a:pPr algn="just">
              <a:spcBef>
                <a:spcPts val="600"/>
              </a:spcBef>
              <a:spcAft>
                <a:spcPts val="1799"/>
              </a:spcAft>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3000"/>
              </a:spcBef>
            </a:pPr>
            <a:r>
              <a:rPr lang="el-GR" sz="2400" b="1" dirty="0" smtClean="0">
                <a:latin typeface="Times New Roman" pitchFamily="18" charset="0"/>
                <a:cs typeface="Times New Roman" pitchFamily="18" charset="0"/>
              </a:rPr>
              <a:t>Θεώρημα ενσωμάτωσης. </a:t>
            </a:r>
            <a:r>
              <a:rPr lang="el-GR" sz="2400" dirty="0" smtClean="0">
                <a:latin typeface="Times New Roman" pitchFamily="18" charset="0"/>
                <a:cs typeface="Times New Roman" pitchFamily="18" charset="0"/>
              </a:rPr>
              <a:t>Εάν </a:t>
            </a:r>
            <a:r>
              <a:rPr lang="en-US" sz="2400" dirty="0" smtClean="0">
                <a:latin typeface="Times New Roman" pitchFamily="18" charset="0"/>
                <a:cs typeface="Times New Roman" pitchFamily="18" charset="0"/>
              </a:rPr>
              <a:t>2m&gt;n </a:t>
            </a:r>
            <a:r>
              <a:rPr lang="el-GR" sz="2400" dirty="0" smtClean="0"/>
              <a:t>,</a:t>
            </a:r>
            <a:r>
              <a:rPr lang="el-GR" sz="2400" dirty="0" smtClean="0">
                <a:latin typeface="Times New Roman" pitchFamily="18" charset="0"/>
                <a:cs typeface="Times New Roman" pitchFamily="18" charset="0"/>
              </a:rPr>
              <a:t> με </a:t>
            </a:r>
            <a:r>
              <a:rPr lang="en-US" sz="2400" dirty="0" smtClean="0">
                <a:latin typeface="Times New Roman" pitchFamily="18" charset="0"/>
                <a:cs typeface="Times New Roman" pitchFamily="18" charset="0"/>
              </a:rPr>
              <a:t>n</a:t>
            </a:r>
            <a:r>
              <a:rPr lang="el-GR" sz="2400" dirty="0" smtClean="0">
                <a:latin typeface="Times New Roman" pitchFamily="18" charset="0"/>
                <a:cs typeface="Times New Roman" pitchFamily="18" charset="0"/>
              </a:rPr>
              <a:t> να είναι η διάσταση της ανεξάρτητης μεταβλητής των στοιχείων του χώρου </a:t>
            </a:r>
            <a:r>
              <a:rPr lang="en-US" sz="2400" dirty="0" err="1" smtClean="0">
                <a:latin typeface="Times New Roman" pitchFamily="18" charset="0"/>
                <a:cs typeface="Times New Roman" pitchFamily="18" charset="0"/>
              </a:rPr>
              <a:t>Sobolev</a:t>
            </a:r>
            <a:r>
              <a:rPr lang="el-GR" sz="2400" dirty="0" smtClean="0">
                <a:latin typeface="Times New Roman" pitchFamily="18" charset="0"/>
                <a:cs typeface="Times New Roman" pitchFamily="18" charset="0"/>
              </a:rPr>
              <a:t>.</a:t>
            </a:r>
          </a:p>
          <a:p>
            <a:pPr algn="just">
              <a:spcBef>
                <a:spcPts val="600"/>
              </a:spcBef>
            </a:pPr>
            <a:endParaRPr lang="el-GR" sz="2400" dirty="0" smtClean="0">
              <a:latin typeface="Times New Roman" pitchFamily="18" charset="0"/>
              <a:cs typeface="Times New Roman" pitchFamily="18" charset="0"/>
            </a:endParaRPr>
          </a:p>
          <a:p>
            <a:pPr algn="just">
              <a:spcBef>
                <a:spcPts val="0"/>
              </a:spcBef>
              <a:buNone/>
            </a:pPr>
            <a:r>
              <a:rPr lang="el-GR" sz="2400" dirty="0" smtClean="0">
                <a:latin typeface="Times New Roman" pitchFamily="18" charset="0"/>
                <a:cs typeface="Times New Roman" pitchFamily="18" charset="0"/>
              </a:rPr>
              <a:t>, π.χ. για </a:t>
            </a:r>
            <a:r>
              <a:rPr lang="en-US" sz="2400" dirty="0" smtClean="0">
                <a:latin typeface="Times New Roman" pitchFamily="18" charset="0"/>
                <a:cs typeface="Times New Roman" pitchFamily="18" charset="0"/>
              </a:rPr>
              <a:t>n = 1</a:t>
            </a:r>
            <a:endParaRPr lang="el-GR" sz="2400" dirty="0" smtClean="0">
              <a:latin typeface="Times New Roman" pitchFamily="18" charset="0"/>
              <a:cs typeface="Times New Roman" pitchFamily="18" charset="0"/>
            </a:endParaRPr>
          </a:p>
          <a:p>
            <a:pPr algn="just">
              <a:spcBef>
                <a:spcPts val="600"/>
              </a:spcBef>
              <a:spcAft>
                <a:spcPts val="1799"/>
              </a:spcAft>
              <a:buNone/>
            </a:pPr>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6" name="Object 5"/>
          <p:cNvGraphicFramePr>
            <a:graphicFrameLocks/>
          </p:cNvGraphicFramePr>
          <p:nvPr/>
        </p:nvGraphicFramePr>
        <p:xfrm>
          <a:off x="1362075" y="1223963"/>
          <a:ext cx="8293100" cy="4114800"/>
        </p:xfrm>
        <a:graphic>
          <a:graphicData uri="http://schemas.openxmlformats.org/presentationml/2006/ole">
            <p:oleObj spid="_x0000_s69634" name="Equation" r:id="rId4" imgW="4965480" imgH="2387520" progId="Equation.DSMT4">
              <p:embed/>
            </p:oleObj>
          </a:graphicData>
        </a:graphic>
      </p:graphicFrame>
      <p:graphicFrame>
        <p:nvGraphicFramePr>
          <p:cNvPr id="11" name="Object 10"/>
          <p:cNvGraphicFramePr>
            <a:graphicFrameLocks noChangeAspect="1"/>
          </p:cNvGraphicFramePr>
          <p:nvPr/>
        </p:nvGraphicFramePr>
        <p:xfrm>
          <a:off x="3495675" y="6176962"/>
          <a:ext cx="2795587" cy="392112"/>
        </p:xfrm>
        <a:graphic>
          <a:graphicData uri="http://schemas.openxmlformats.org/presentationml/2006/ole">
            <p:oleObj spid="_x0000_s69637" name="Equation" r:id="rId5" imgW="1841400" imgH="228600" progId="Equation.DSMT4">
              <p:embed/>
            </p:oleObj>
          </a:graphicData>
        </a:graphic>
      </p:graphicFrame>
      <p:graphicFrame>
        <p:nvGraphicFramePr>
          <p:cNvPr id="9" name="Object 8"/>
          <p:cNvGraphicFramePr>
            <a:graphicFrameLocks noChangeAspect="1"/>
          </p:cNvGraphicFramePr>
          <p:nvPr/>
        </p:nvGraphicFramePr>
        <p:xfrm>
          <a:off x="3495675" y="6797675"/>
          <a:ext cx="3725863" cy="2203450"/>
        </p:xfrm>
        <a:graphic>
          <a:graphicData uri="http://schemas.openxmlformats.org/presentationml/2006/ole">
            <p:oleObj spid="_x0000_s69639" name="Equation" r:id="rId6" imgW="2298600" imgH="119376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1</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Για την εφαρμογή της μεθόδου </a:t>
            </a:r>
            <a:r>
              <a:rPr lang="en-US" sz="2400" dirty="0" err="1" smtClean="0">
                <a:latin typeface="Times New Roman" pitchFamily="18" charset="0"/>
                <a:cs typeface="Times New Roman" pitchFamily="18" charset="0"/>
              </a:rPr>
              <a:t>Galerkin</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στις δυο διαστάσεις εξετάσαμε τις εξής περιπτώσεις :</a:t>
            </a:r>
          </a:p>
          <a:p>
            <a:pPr algn="just"/>
            <a:endParaRPr lang="el-GR"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Ο αλγόριθμος σε κάθε βήμα παράγει :</a:t>
            </a:r>
          </a:p>
          <a:p>
            <a:r>
              <a:rPr lang="el-GR" sz="2400" dirty="0" smtClean="0">
                <a:latin typeface="Times New Roman" pitchFamily="18" charset="0"/>
                <a:cs typeface="Times New Roman" pitchFamily="18" charset="0"/>
              </a:rPr>
              <a:t>Ένα αρχείο τύπου </a:t>
            </a:r>
            <a:r>
              <a:rPr lang="en-US" sz="2400" dirty="0" smtClean="0">
                <a:latin typeface="Times New Roman" pitchFamily="18" charset="0"/>
                <a:cs typeface="Times New Roman" pitchFamily="18" charset="0"/>
              </a:rPr>
              <a:t>txt</a:t>
            </a:r>
            <a:r>
              <a:rPr lang="el-GR" sz="2400" dirty="0" smtClean="0">
                <a:latin typeface="Times New Roman" pitchFamily="18" charset="0"/>
                <a:cs typeface="Times New Roman" pitchFamily="18" charset="0"/>
              </a:rPr>
              <a:t> στο οποίο αποθηκεύονται τα αριθμητικά αποτελέσματα με την εξής σειρά :</a:t>
            </a:r>
          </a:p>
          <a:p>
            <a:pPr lvl="1">
              <a:buFont typeface="Courier New" pitchFamily="49" charset="0"/>
              <a:buChar char="o"/>
            </a:pPr>
            <a:r>
              <a:rPr lang="en-US" sz="1900" dirty="0" smtClean="0"/>
              <a:t>H </a:t>
            </a:r>
            <a:r>
              <a:rPr lang="el-GR" sz="1900" dirty="0" smtClean="0"/>
              <a:t>τιμή του βήματος</a:t>
            </a:r>
          </a:p>
          <a:p>
            <a:pPr lvl="1">
              <a:buFont typeface="Courier New" pitchFamily="49" charset="0"/>
              <a:buChar char="o"/>
            </a:pPr>
            <a:r>
              <a:rPr lang="el-GR" sz="1900" dirty="0" smtClean="0"/>
              <a:t>Η τιμή της συνάρτησης και της εκτίμησης στις κορυφές</a:t>
            </a:r>
          </a:p>
          <a:p>
            <a:pPr lvl="1">
              <a:buFont typeface="Courier New" pitchFamily="49" charset="0"/>
              <a:buChar char="o"/>
            </a:pPr>
            <a:r>
              <a:rPr lang="el-GR" sz="1900" dirty="0" smtClean="0"/>
              <a:t>Το απόλυτο σφάλμα για την τιμή στις κορυφές και η νόρμα άπειρο για τα απόλυτα σφάλματα</a:t>
            </a:r>
          </a:p>
          <a:p>
            <a:pPr marL="424297" lvl="1" indent="-424297">
              <a:buFont typeface="Arial" pitchFamily="34" charset="0"/>
              <a:buChar char="•"/>
            </a:pPr>
            <a:r>
              <a:rPr lang="el-GR" sz="2400" dirty="0" smtClean="0">
                <a:latin typeface="Times New Roman" pitchFamily="18" charset="0"/>
                <a:cs typeface="Times New Roman" pitchFamily="18" charset="0"/>
              </a:rPr>
              <a:t>Ένα αρχείο τύπου </a:t>
            </a:r>
            <a:r>
              <a:rPr lang="en-US" sz="2400" dirty="0" smtClean="0">
                <a:latin typeface="Times New Roman" pitchFamily="18" charset="0"/>
                <a:cs typeface="Times New Roman" pitchFamily="18" charset="0"/>
              </a:rPr>
              <a:t>txt</a:t>
            </a:r>
            <a:r>
              <a:rPr lang="el-GR" sz="2400" dirty="0" smtClean="0">
                <a:latin typeface="Times New Roman" pitchFamily="18" charset="0"/>
                <a:cs typeface="Times New Roman" pitchFamily="18" charset="0"/>
              </a:rPr>
              <a:t>, όπου αποθηκεύονται μόνο οι τιμές για την νόρμα άπειρο.</a:t>
            </a: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41316" name="Picture 4"/>
          <p:cNvPicPr>
            <a:picLocks noChangeAspect="1" noChangeArrowheads="1"/>
          </p:cNvPicPr>
          <p:nvPr/>
        </p:nvPicPr>
        <p:blipFill>
          <a:blip r:embed="rId3"/>
          <a:srcRect/>
          <a:stretch>
            <a:fillRect/>
          </a:stretch>
        </p:blipFill>
        <p:spPr bwMode="auto">
          <a:xfrm>
            <a:off x="0" y="1604962"/>
            <a:ext cx="10602468" cy="1371600"/>
          </a:xfrm>
          <a:prstGeom prst="rect">
            <a:avLst/>
          </a:prstGeom>
          <a:noFill/>
          <a:ln w="9525">
            <a:noFill/>
            <a:miter lim="800000"/>
            <a:headEnd/>
            <a:tailEnd/>
          </a:ln>
          <a:effectLst/>
        </p:spPr>
      </p:pic>
      <p:pic>
        <p:nvPicPr>
          <p:cNvPr id="7" name="Picture 1551"/>
          <p:cNvPicPr/>
          <p:nvPr/>
        </p:nvPicPr>
        <p:blipFill>
          <a:blip r:embed="rId4" cstate="print"/>
          <a:srcRect/>
          <a:stretch>
            <a:fillRect/>
          </a:stretch>
        </p:blipFill>
        <p:spPr bwMode="auto">
          <a:xfrm>
            <a:off x="3038475" y="5724525"/>
            <a:ext cx="5334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2</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t>Τρία γραφήματα τα οποία ομαδοποιούνται κατά βήμα εκλέπτυνσης και από </a:t>
            </a:r>
          </a:p>
          <a:p>
            <a:pPr algn="just">
              <a:buNone/>
            </a:pPr>
            <a:r>
              <a:rPr lang="el-GR" sz="2400" dirty="0" smtClean="0"/>
              <a:t>	αριστερά προς τα δεξιά παρατίθενται :</a:t>
            </a:r>
          </a:p>
          <a:p>
            <a:pPr algn="just">
              <a:buFont typeface="Wingdings" pitchFamily="2" charset="2"/>
              <a:buChar char="Ø"/>
            </a:pPr>
            <a:r>
              <a:rPr lang="el-GR" sz="2400" dirty="0" smtClean="0"/>
              <a:t>Η τιμή της συνάρτησης</a:t>
            </a:r>
          </a:p>
          <a:p>
            <a:pPr algn="just">
              <a:buFont typeface="Wingdings" pitchFamily="2" charset="2"/>
              <a:buChar char="Ø"/>
            </a:pPr>
            <a:r>
              <a:rPr lang="el-GR" sz="2400" dirty="0" smtClean="0"/>
              <a:t>Η τιμή της εκτίμησης </a:t>
            </a:r>
          </a:p>
          <a:p>
            <a:pPr algn="just">
              <a:buFont typeface="Wingdings" pitchFamily="2" charset="2"/>
              <a:buChar char="Ø"/>
            </a:pPr>
            <a:r>
              <a:rPr lang="el-GR" sz="2400" dirty="0" smtClean="0"/>
              <a:t>Το απόλυτο σφάλμα</a:t>
            </a:r>
          </a:p>
          <a:p>
            <a:pPr algn="just"/>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algn="just">
              <a:buNone/>
            </a:pPr>
            <a:r>
              <a:rPr lang="el-GR" sz="2400" dirty="0" smtClean="0"/>
              <a:t>Ο χρωματικός κώδικα κινείται από το κυανό στο ερυθρό καθώς αυξάνει η αριθμητική</a:t>
            </a:r>
          </a:p>
          <a:p>
            <a:pPr algn="just">
              <a:buNone/>
            </a:pPr>
            <a:r>
              <a:rPr lang="el-GR" sz="2400" dirty="0" smtClean="0"/>
              <a:t> τιμή.</a:t>
            </a: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3"/>
          <a:srcRect/>
          <a:stretch>
            <a:fillRect/>
          </a:stretch>
        </p:blipFill>
        <p:spPr bwMode="auto">
          <a:xfrm>
            <a:off x="752475" y="3281362"/>
            <a:ext cx="95250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3</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Πειραματικά αποτελέσματα για το Π1 </a:t>
            </a:r>
          </a:p>
          <a:p>
            <a:pPr algn="just">
              <a:buNone/>
            </a:pPr>
            <a:endParaRPr lang="en-US"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44390" name="Picture 6"/>
          <p:cNvPicPr>
            <a:picLocks noChangeAspect="1" noChangeArrowheads="1"/>
          </p:cNvPicPr>
          <p:nvPr/>
        </p:nvPicPr>
        <p:blipFill>
          <a:blip r:embed="rId3"/>
          <a:srcRect/>
          <a:stretch>
            <a:fillRect/>
          </a:stretch>
        </p:blipFill>
        <p:spPr bwMode="auto">
          <a:xfrm>
            <a:off x="2276475" y="1300162"/>
            <a:ext cx="6505575" cy="3419475"/>
          </a:xfrm>
          <a:prstGeom prst="rect">
            <a:avLst/>
          </a:prstGeom>
          <a:noFill/>
          <a:ln w="9525">
            <a:noFill/>
            <a:miter lim="800000"/>
            <a:headEnd/>
            <a:tailEnd/>
          </a:ln>
          <a:effectLst/>
        </p:spPr>
      </p:pic>
      <p:graphicFrame>
        <p:nvGraphicFramePr>
          <p:cNvPr id="12" name="1 - Γράφημα"/>
          <p:cNvGraphicFramePr/>
          <p:nvPr/>
        </p:nvGraphicFramePr>
        <p:xfrm>
          <a:off x="0" y="4957762"/>
          <a:ext cx="10801350" cy="40433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4</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Αξιολόγηση – 1 : Μικρό βήμα</a:t>
            </a:r>
          </a:p>
          <a:p>
            <a:pPr algn="just"/>
            <a:r>
              <a:rPr lang="el-GR" sz="2400" dirty="0" smtClean="0">
                <a:latin typeface="Times New Roman" pitchFamily="18" charset="0"/>
                <a:cs typeface="Times New Roman" pitchFamily="18" charset="0"/>
              </a:rPr>
              <a:t>Η κυκλική συνοριακή περιοχή εμφανίζει μεγάλες δυσκολίες στην προσέγγιση διότι προσπαθούμε να προσεγγίσουμε την καμπυλότητα με τριγωνικά στοιχεία.</a:t>
            </a:r>
          </a:p>
          <a:p>
            <a:pPr algn="just"/>
            <a:r>
              <a:rPr lang="el-GR" sz="2400" dirty="0" smtClean="0">
                <a:latin typeface="Times New Roman" pitchFamily="18" charset="0"/>
                <a:cs typeface="Times New Roman" pitchFamily="18" charset="0"/>
              </a:rPr>
              <a:t>Με μικρό υπολογιστικό κόστος ο αλγόριθμος βελτιώνεται ταχύτατα. </a:t>
            </a:r>
          </a:p>
          <a:p>
            <a:pPr algn="just"/>
            <a:endParaRPr lang="el-GR"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45411" name="Picture 3"/>
          <p:cNvPicPr>
            <a:picLocks noChangeAspect="1" noChangeArrowheads="1"/>
          </p:cNvPicPr>
          <p:nvPr/>
        </p:nvPicPr>
        <p:blipFill>
          <a:blip r:embed="rId3"/>
          <a:srcRect/>
          <a:stretch>
            <a:fillRect/>
          </a:stretch>
        </p:blipFill>
        <p:spPr bwMode="auto">
          <a:xfrm>
            <a:off x="523875" y="2519362"/>
            <a:ext cx="9525000" cy="3333750"/>
          </a:xfrm>
          <a:prstGeom prst="rect">
            <a:avLst/>
          </a:prstGeom>
          <a:noFill/>
          <a:ln w="9525">
            <a:noFill/>
            <a:miter lim="800000"/>
            <a:headEnd/>
            <a:tailEnd/>
          </a:ln>
          <a:effectLst/>
        </p:spPr>
      </p:pic>
      <p:pic>
        <p:nvPicPr>
          <p:cNvPr id="145412" name="Picture 4"/>
          <p:cNvPicPr>
            <a:picLocks noChangeAspect="1" noChangeArrowheads="1"/>
          </p:cNvPicPr>
          <p:nvPr/>
        </p:nvPicPr>
        <p:blipFill>
          <a:blip r:embed="rId4"/>
          <a:srcRect/>
          <a:stretch>
            <a:fillRect/>
          </a:stretch>
        </p:blipFill>
        <p:spPr bwMode="auto">
          <a:xfrm>
            <a:off x="523875" y="5667375"/>
            <a:ext cx="9525000"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5</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Αξιολόγηση – 1 : Μικρό βήμα</a:t>
            </a: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46434" name="Picture 2"/>
          <p:cNvPicPr>
            <a:picLocks noChangeAspect="1" noChangeArrowheads="1"/>
          </p:cNvPicPr>
          <p:nvPr/>
        </p:nvPicPr>
        <p:blipFill>
          <a:blip r:embed="rId3"/>
          <a:srcRect/>
          <a:stretch>
            <a:fillRect/>
          </a:stretch>
        </p:blipFill>
        <p:spPr bwMode="auto">
          <a:xfrm>
            <a:off x="676275" y="1300162"/>
            <a:ext cx="9525000" cy="3333750"/>
          </a:xfrm>
          <a:prstGeom prst="rect">
            <a:avLst/>
          </a:prstGeom>
          <a:noFill/>
          <a:ln w="9525">
            <a:noFill/>
            <a:miter lim="800000"/>
            <a:headEnd/>
            <a:tailEnd/>
          </a:ln>
          <a:effectLst/>
        </p:spPr>
      </p:pic>
      <p:pic>
        <p:nvPicPr>
          <p:cNvPr id="146437" name="Picture 5"/>
          <p:cNvPicPr>
            <a:picLocks noChangeAspect="1" noChangeArrowheads="1"/>
          </p:cNvPicPr>
          <p:nvPr/>
        </p:nvPicPr>
        <p:blipFill>
          <a:blip r:embed="rId4"/>
          <a:srcRect/>
          <a:stretch>
            <a:fillRect/>
          </a:stretch>
        </p:blipFill>
        <p:spPr bwMode="auto">
          <a:xfrm>
            <a:off x="676275" y="4805362"/>
            <a:ext cx="9525000"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6</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Αξιολόγηση – 2 : Ταλαντώσεις &amp; στασιμότητα στην απόδοση </a:t>
            </a:r>
          </a:p>
          <a:p>
            <a:pPr algn="just"/>
            <a:r>
              <a:rPr lang="el-GR" sz="2400" dirty="0" smtClean="0">
                <a:latin typeface="Times New Roman" pitchFamily="18" charset="0"/>
                <a:cs typeface="Times New Roman" pitchFamily="18" charset="0"/>
              </a:rPr>
              <a:t>Η μεγίστη νόρμα μας προσφέρει :</a:t>
            </a:r>
          </a:p>
          <a:p>
            <a:pPr lvl="1" algn="just">
              <a:buFont typeface="Wingdings" pitchFamily="2" charset="2"/>
              <a:buChar char="Ø"/>
            </a:pPr>
            <a:r>
              <a:rPr lang="el-GR" sz="2000" dirty="0" smtClean="0">
                <a:latin typeface="Times New Roman" pitchFamily="18" charset="0"/>
                <a:cs typeface="Times New Roman" pitchFamily="18" charset="0"/>
              </a:rPr>
              <a:t>Εύκολο υπολογισμό</a:t>
            </a:r>
          </a:p>
          <a:p>
            <a:pPr lvl="1" algn="just">
              <a:buFont typeface="Wingdings" pitchFamily="2" charset="2"/>
              <a:buChar char="Ø"/>
            </a:pPr>
            <a:r>
              <a:rPr lang="el-GR" sz="2000" dirty="0" smtClean="0">
                <a:latin typeface="Times New Roman" pitchFamily="18" charset="0"/>
                <a:cs typeface="Times New Roman" pitchFamily="18" charset="0"/>
              </a:rPr>
              <a:t>Ισχυρό εννοιολογικό αποτέλεσμα</a:t>
            </a:r>
          </a:p>
          <a:p>
            <a:pPr algn="just"/>
            <a:r>
              <a:rPr lang="el-GR" sz="2400" dirty="0" smtClean="0">
                <a:latin typeface="Times New Roman" pitchFamily="18" charset="0"/>
                <a:cs typeface="Times New Roman" pitchFamily="18" charset="0"/>
              </a:rPr>
              <a:t>Όμως αρκεί σημειακά να υπάρξει ανακολουθία για να έχουμε παραπλανητικά αποτελέσματα.</a:t>
            </a:r>
          </a:p>
          <a:p>
            <a:pPr algn="just"/>
            <a:r>
              <a:rPr lang="el-GR" sz="2400" dirty="0" smtClean="0">
                <a:latin typeface="Times New Roman" pitchFamily="18" charset="0"/>
                <a:cs typeface="Times New Roman" pitchFamily="18" charset="0"/>
              </a:rPr>
              <a:t>Παρατηρούμε ότι για </a:t>
            </a:r>
            <a:r>
              <a:rPr lang="en-US" sz="2400" dirty="0" smtClean="0">
                <a:latin typeface="Times New Roman" pitchFamily="18" charset="0"/>
                <a:cs typeface="Times New Roman" pitchFamily="18" charset="0"/>
              </a:rPr>
              <a:t>h = 0.</a:t>
            </a:r>
            <a:r>
              <a:rPr lang="el-GR" sz="2400" dirty="0" smtClean="0">
                <a:latin typeface="Times New Roman" pitchFamily="18" charset="0"/>
                <a:cs typeface="Times New Roman" pitchFamily="18" charset="0"/>
              </a:rPr>
              <a:t>3 η απόδοση του αλγορίθμου παρουσιάζει ταλαντώσεις.</a:t>
            </a:r>
            <a:endParaRPr lang="en-US"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cxnSp>
        <p:nvCxnSpPr>
          <p:cNvPr id="10" name="9 - Ευθύγραμμο βέλος σύνδεσης"/>
          <p:cNvCxnSpPr/>
          <p:nvPr/>
        </p:nvCxnSpPr>
        <p:spPr>
          <a:xfrm rot="16200000" flipH="1">
            <a:off x="1019175" y="4995862"/>
            <a:ext cx="2362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1 - Γράφημα"/>
          <p:cNvGraphicFramePr/>
          <p:nvPr/>
        </p:nvGraphicFramePr>
        <p:xfrm>
          <a:off x="0" y="4424362"/>
          <a:ext cx="10801350" cy="40433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7</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Αξιολόγηση – 2 : Ταλαντώσεις &amp; στασιμότητα στην απόδοση </a:t>
            </a: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47463" name="Picture 7"/>
          <p:cNvPicPr>
            <a:picLocks noChangeArrowheads="1"/>
          </p:cNvPicPr>
          <p:nvPr/>
        </p:nvPicPr>
        <p:blipFill>
          <a:blip r:embed="rId3"/>
          <a:srcRect/>
          <a:stretch>
            <a:fillRect/>
          </a:stretch>
        </p:blipFill>
        <p:spPr bwMode="auto">
          <a:xfrm>
            <a:off x="2505075" y="1528762"/>
            <a:ext cx="3060000" cy="3060000"/>
          </a:xfrm>
          <a:prstGeom prst="rect">
            <a:avLst/>
          </a:prstGeom>
          <a:noFill/>
          <a:ln w="9525">
            <a:noFill/>
            <a:miter lim="800000"/>
            <a:headEnd/>
            <a:tailEnd/>
          </a:ln>
          <a:effectLst/>
        </p:spPr>
      </p:pic>
      <p:pic>
        <p:nvPicPr>
          <p:cNvPr id="147464" name="Picture 8"/>
          <p:cNvPicPr>
            <a:picLocks noChangeArrowheads="1"/>
          </p:cNvPicPr>
          <p:nvPr/>
        </p:nvPicPr>
        <p:blipFill>
          <a:blip r:embed="rId4"/>
          <a:srcRect/>
          <a:stretch>
            <a:fillRect/>
          </a:stretch>
        </p:blipFill>
        <p:spPr bwMode="auto">
          <a:xfrm>
            <a:off x="5934075" y="1528762"/>
            <a:ext cx="3060000" cy="3060000"/>
          </a:xfrm>
          <a:prstGeom prst="rect">
            <a:avLst/>
          </a:prstGeom>
          <a:noFill/>
          <a:ln w="9525">
            <a:noFill/>
            <a:miter lim="800000"/>
            <a:headEnd/>
            <a:tailEnd/>
          </a:ln>
          <a:effectLst/>
        </p:spPr>
      </p:pic>
      <p:pic>
        <p:nvPicPr>
          <p:cNvPr id="147465" name="Picture 9"/>
          <p:cNvPicPr>
            <a:picLocks noChangeArrowheads="1"/>
          </p:cNvPicPr>
          <p:nvPr/>
        </p:nvPicPr>
        <p:blipFill>
          <a:blip r:embed="rId5"/>
          <a:srcRect/>
          <a:stretch>
            <a:fillRect/>
          </a:stretch>
        </p:blipFill>
        <p:spPr bwMode="auto">
          <a:xfrm>
            <a:off x="5934075" y="5033962"/>
            <a:ext cx="3060000" cy="3060000"/>
          </a:xfrm>
          <a:prstGeom prst="rect">
            <a:avLst/>
          </a:prstGeom>
          <a:noFill/>
          <a:ln w="9525">
            <a:noFill/>
            <a:miter lim="800000"/>
            <a:headEnd/>
            <a:tailEnd/>
          </a:ln>
          <a:effectLst/>
        </p:spPr>
      </p:pic>
      <p:pic>
        <p:nvPicPr>
          <p:cNvPr id="14" name="Picture 7"/>
          <p:cNvPicPr>
            <a:picLocks noChangeArrowheads="1"/>
          </p:cNvPicPr>
          <p:nvPr/>
        </p:nvPicPr>
        <p:blipFill>
          <a:blip r:embed="rId3"/>
          <a:srcRect/>
          <a:stretch>
            <a:fillRect/>
          </a:stretch>
        </p:blipFill>
        <p:spPr bwMode="auto">
          <a:xfrm>
            <a:off x="2505074" y="5033961"/>
            <a:ext cx="3060000" cy="306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8</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Αξιολόγηση – 3 : Σύγκριση τύπων στοιχείων</a:t>
            </a: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48488" name="Picture 8"/>
          <p:cNvPicPr>
            <a:picLocks noChangeAspect="1" noChangeArrowheads="1"/>
          </p:cNvPicPr>
          <p:nvPr/>
        </p:nvPicPr>
        <p:blipFill>
          <a:blip r:embed="rId3"/>
          <a:srcRect/>
          <a:stretch>
            <a:fillRect/>
          </a:stretch>
        </p:blipFill>
        <p:spPr bwMode="auto">
          <a:xfrm>
            <a:off x="1438275" y="1300162"/>
            <a:ext cx="7753846" cy="2520000"/>
          </a:xfrm>
          <a:prstGeom prst="rect">
            <a:avLst/>
          </a:prstGeom>
          <a:noFill/>
          <a:ln w="9525">
            <a:noFill/>
            <a:miter lim="800000"/>
            <a:headEnd/>
            <a:tailEnd/>
          </a:ln>
          <a:effectLst/>
        </p:spPr>
      </p:pic>
      <p:pic>
        <p:nvPicPr>
          <p:cNvPr id="148489" name="Picture 9"/>
          <p:cNvPicPr>
            <a:picLocks noChangeAspect="1" noChangeArrowheads="1"/>
          </p:cNvPicPr>
          <p:nvPr/>
        </p:nvPicPr>
        <p:blipFill>
          <a:blip r:embed="rId4"/>
          <a:srcRect/>
          <a:stretch>
            <a:fillRect/>
          </a:stretch>
        </p:blipFill>
        <p:spPr bwMode="auto">
          <a:xfrm>
            <a:off x="1438275" y="3890962"/>
            <a:ext cx="7753846" cy="2520000"/>
          </a:xfrm>
          <a:prstGeom prst="rect">
            <a:avLst/>
          </a:prstGeom>
          <a:noFill/>
          <a:ln w="9525">
            <a:noFill/>
            <a:miter lim="800000"/>
            <a:headEnd/>
            <a:tailEnd/>
          </a:ln>
          <a:effectLst/>
        </p:spPr>
      </p:pic>
      <p:pic>
        <p:nvPicPr>
          <p:cNvPr id="148490" name="Picture 10"/>
          <p:cNvPicPr>
            <a:picLocks noChangeAspect="1" noChangeArrowheads="1"/>
          </p:cNvPicPr>
          <p:nvPr/>
        </p:nvPicPr>
        <p:blipFill>
          <a:blip r:embed="rId5"/>
          <a:srcRect/>
          <a:stretch>
            <a:fillRect/>
          </a:stretch>
        </p:blipFill>
        <p:spPr bwMode="auto">
          <a:xfrm>
            <a:off x="1438275" y="6481125"/>
            <a:ext cx="7753846"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9</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Αξιολόγηση – 3 : Σύγκριση τύπων στοιχείων</a:t>
            </a: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49509" name="Picture 5"/>
          <p:cNvPicPr>
            <a:picLocks noChangeAspect="1" noChangeArrowheads="1"/>
          </p:cNvPicPr>
          <p:nvPr/>
        </p:nvPicPr>
        <p:blipFill>
          <a:blip r:embed="rId3"/>
          <a:srcRect/>
          <a:stretch>
            <a:fillRect/>
          </a:stretch>
        </p:blipFill>
        <p:spPr bwMode="auto">
          <a:xfrm>
            <a:off x="1362075" y="3890962"/>
            <a:ext cx="7753846" cy="2520000"/>
          </a:xfrm>
          <a:prstGeom prst="rect">
            <a:avLst/>
          </a:prstGeom>
          <a:noFill/>
          <a:ln w="9525">
            <a:noFill/>
            <a:miter lim="800000"/>
            <a:headEnd/>
            <a:tailEnd/>
          </a:ln>
          <a:effectLst/>
        </p:spPr>
      </p:pic>
      <p:pic>
        <p:nvPicPr>
          <p:cNvPr id="149510" name="Picture 6"/>
          <p:cNvPicPr>
            <a:picLocks noChangeAspect="1" noChangeArrowheads="1"/>
          </p:cNvPicPr>
          <p:nvPr/>
        </p:nvPicPr>
        <p:blipFill>
          <a:blip r:embed="rId4"/>
          <a:srcRect/>
          <a:stretch>
            <a:fillRect/>
          </a:stretch>
        </p:blipFill>
        <p:spPr bwMode="auto">
          <a:xfrm>
            <a:off x="1362075" y="6481125"/>
            <a:ext cx="7753846" cy="2520000"/>
          </a:xfrm>
          <a:prstGeom prst="rect">
            <a:avLst/>
          </a:prstGeom>
          <a:noFill/>
          <a:ln w="9525">
            <a:noFill/>
            <a:miter lim="800000"/>
            <a:headEnd/>
            <a:tailEnd/>
          </a:ln>
          <a:effectLst/>
        </p:spPr>
      </p:pic>
      <p:pic>
        <p:nvPicPr>
          <p:cNvPr id="149511" name="Picture 7"/>
          <p:cNvPicPr>
            <a:picLocks noChangeAspect="1" noChangeArrowheads="1"/>
          </p:cNvPicPr>
          <p:nvPr/>
        </p:nvPicPr>
        <p:blipFill>
          <a:blip r:embed="rId5"/>
          <a:srcRect/>
          <a:stretch>
            <a:fillRect/>
          </a:stretch>
        </p:blipFill>
        <p:spPr bwMode="auto">
          <a:xfrm>
            <a:off x="1362075" y="1300162"/>
            <a:ext cx="7753846"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10</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Αξιολόγηση – 3 : Σύγκριση τύπων στοιχείων</a:t>
            </a: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48484" name="Picture 4"/>
          <p:cNvPicPr>
            <a:picLocks noChangeAspect="1" noChangeArrowheads="1"/>
          </p:cNvPicPr>
          <p:nvPr/>
        </p:nvPicPr>
        <p:blipFill>
          <a:blip r:embed="rId3"/>
          <a:srcRect/>
          <a:stretch>
            <a:fillRect/>
          </a:stretch>
        </p:blipFill>
        <p:spPr bwMode="auto">
          <a:xfrm>
            <a:off x="1285875" y="3890962"/>
            <a:ext cx="7753850" cy="2520000"/>
          </a:xfrm>
          <a:prstGeom prst="rect">
            <a:avLst/>
          </a:prstGeom>
          <a:noFill/>
          <a:ln w="9525">
            <a:noFill/>
            <a:miter lim="800000"/>
            <a:headEnd/>
            <a:tailEnd/>
          </a:ln>
          <a:effectLst/>
        </p:spPr>
      </p:pic>
      <p:pic>
        <p:nvPicPr>
          <p:cNvPr id="148485" name="Picture 5"/>
          <p:cNvPicPr>
            <a:picLocks noChangeAspect="1" noChangeArrowheads="1"/>
          </p:cNvPicPr>
          <p:nvPr/>
        </p:nvPicPr>
        <p:blipFill>
          <a:blip r:embed="rId4"/>
          <a:srcRect/>
          <a:stretch>
            <a:fillRect/>
          </a:stretch>
        </p:blipFill>
        <p:spPr bwMode="auto">
          <a:xfrm>
            <a:off x="1285875" y="1300162"/>
            <a:ext cx="7753850" cy="2520000"/>
          </a:xfrm>
          <a:prstGeom prst="rect">
            <a:avLst/>
          </a:prstGeom>
          <a:noFill/>
          <a:ln w="9525">
            <a:noFill/>
            <a:miter lim="800000"/>
            <a:headEnd/>
            <a:tailEnd/>
          </a:ln>
          <a:effectLst/>
        </p:spPr>
      </p:pic>
      <p:pic>
        <p:nvPicPr>
          <p:cNvPr id="148486" name="Picture 6"/>
          <p:cNvPicPr>
            <a:picLocks noChangeAspect="1" noChangeArrowheads="1"/>
          </p:cNvPicPr>
          <p:nvPr/>
        </p:nvPicPr>
        <p:blipFill>
          <a:blip r:embed="rId5"/>
          <a:srcRect/>
          <a:stretch>
            <a:fillRect/>
          </a:stretch>
        </p:blipFill>
        <p:spPr bwMode="auto">
          <a:xfrm>
            <a:off x="1285875" y="6481125"/>
            <a:ext cx="7753849"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Χώροι και πεπερασμένα στοιχεία - 3</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buNone/>
            </a:pPr>
            <a:r>
              <a:rPr lang="el-GR" sz="2400" b="1" dirty="0" smtClean="0">
                <a:latin typeface="Times New Roman" pitchFamily="18" charset="0"/>
                <a:cs typeface="Times New Roman" pitchFamily="18" charset="0"/>
              </a:rPr>
              <a:t>Ασθενής παράγωγος</a:t>
            </a:r>
          </a:p>
          <a:p>
            <a:r>
              <a:rPr lang="el-GR" sz="2400" dirty="0" smtClean="0">
                <a:latin typeface="Times New Roman" pitchFamily="18" charset="0"/>
                <a:cs typeface="Times New Roman" pitchFamily="18" charset="0"/>
              </a:rPr>
              <a:t>Ορίζουμε ως ασθενή παράγωγο (</a:t>
            </a:r>
            <a:r>
              <a:rPr lang="en-US" sz="2400" dirty="0" smtClean="0">
                <a:latin typeface="Times New Roman" pitchFamily="18" charset="0"/>
                <a:cs typeface="Times New Roman" pitchFamily="18" charset="0"/>
              </a:rPr>
              <a:t>weak derivative</a:t>
            </a:r>
            <a:r>
              <a:rPr lang="el-G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a:t>
            </a:r>
            <a:r>
              <a:rPr lang="el-GR" sz="2400" dirty="0" smtClean="0">
                <a:latin typeface="Times New Roman" pitchFamily="18" charset="0"/>
                <a:cs typeface="Times New Roman" pitchFamily="18" charset="0"/>
              </a:rPr>
              <a:t> τάξης της                    και συμβολίζουμε με                           , μια συνάρτηση η οποία ικανοποιεί την συνθήκη :</a:t>
            </a: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όπου για την φ</a:t>
            </a:r>
            <a:r>
              <a:rPr lang="en-US" sz="2400" dirty="0" smtClean="0">
                <a:latin typeface="Times New Roman" pitchFamily="18" charset="0"/>
                <a:cs typeface="Times New Roman" pitchFamily="18" charset="0"/>
              </a:rPr>
              <a:t>(x) </a:t>
            </a:r>
            <a:r>
              <a:rPr lang="el-GR" sz="2400" dirty="0" smtClean="0">
                <a:latin typeface="Times New Roman" pitchFamily="18" charset="0"/>
                <a:cs typeface="Times New Roman" pitchFamily="18" charset="0"/>
              </a:rPr>
              <a:t>ισχύει ότι :</a:t>
            </a:r>
          </a:p>
          <a:p>
            <a:pPr algn="just">
              <a:spcBef>
                <a:spcPts val="1200"/>
              </a:spcBef>
              <a:spcAft>
                <a:spcPts val="1200"/>
              </a:spcAft>
              <a:buNone/>
            </a:pP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Ο ορισμός πηγάζει από την κατά παράγοντες ολοκλήρωση :</a:t>
            </a:r>
          </a:p>
          <a:p>
            <a:pPr algn="just">
              <a:spcBef>
                <a:spcPts val="1200"/>
              </a:spcBef>
              <a:spcAft>
                <a:spcPts val="6000"/>
              </a:spcAft>
            </a:pPr>
            <a:endParaRPr lang="el-GR" sz="2400" dirty="0" smtClean="0">
              <a:latin typeface="Times New Roman" pitchFamily="18" charset="0"/>
              <a:cs typeface="Times New Roman" pitchFamily="18" charset="0"/>
            </a:endParaRPr>
          </a:p>
          <a:p>
            <a:pPr algn="just">
              <a:buNone/>
            </a:pPr>
            <a:r>
              <a:rPr lang="el-GR" sz="2400" dirty="0" smtClean="0">
                <a:latin typeface="Times New Roman" pitchFamily="18" charset="0"/>
                <a:cs typeface="Times New Roman" pitchFamily="18" charset="0"/>
              </a:rPr>
              <a:t>, π.χ. :</a:t>
            </a: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spcAft>
                <a:spcPts val="1799"/>
              </a:spcAf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6" name="Object 5"/>
          <p:cNvGraphicFramePr>
            <a:graphicFrameLocks/>
          </p:cNvGraphicFramePr>
          <p:nvPr/>
        </p:nvGraphicFramePr>
        <p:xfrm>
          <a:off x="2657475" y="1681162"/>
          <a:ext cx="2049463" cy="381000"/>
        </p:xfrm>
        <a:graphic>
          <a:graphicData uri="http://schemas.openxmlformats.org/presentationml/2006/ole">
            <p:oleObj spid="_x0000_s72706" name="Equation" r:id="rId4" imgW="914400" imgH="228600" progId="Equation.DSMT4">
              <p:embed/>
            </p:oleObj>
          </a:graphicData>
        </a:graphic>
      </p:graphicFrame>
      <p:graphicFrame>
        <p:nvGraphicFramePr>
          <p:cNvPr id="70669" name="Object 13"/>
          <p:cNvGraphicFramePr>
            <a:graphicFrameLocks noChangeAspect="1"/>
          </p:cNvGraphicFramePr>
          <p:nvPr/>
        </p:nvGraphicFramePr>
        <p:xfrm>
          <a:off x="8220075" y="1300162"/>
          <a:ext cx="1419225" cy="392113"/>
        </p:xfrm>
        <a:graphic>
          <a:graphicData uri="http://schemas.openxmlformats.org/presentationml/2006/ole">
            <p:oleObj spid="_x0000_s72707" name="Equation" r:id="rId5" imgW="876240" imgH="228600" progId="Equation.DSMT4">
              <p:embed/>
            </p:oleObj>
          </a:graphicData>
        </a:graphic>
      </p:graphicFrame>
      <p:graphicFrame>
        <p:nvGraphicFramePr>
          <p:cNvPr id="7" name="Object 6"/>
          <p:cNvGraphicFramePr>
            <a:graphicFrameLocks noChangeAspect="1"/>
          </p:cNvGraphicFramePr>
          <p:nvPr/>
        </p:nvGraphicFramePr>
        <p:xfrm>
          <a:off x="3724275" y="2443162"/>
          <a:ext cx="2882900" cy="609600"/>
        </p:xfrm>
        <a:graphic>
          <a:graphicData uri="http://schemas.openxmlformats.org/presentationml/2006/ole">
            <p:oleObj spid="_x0000_s72708" name="Equation" r:id="rId6" imgW="2349360" imgH="380880" progId="Equation.DSMT4">
              <p:embed/>
            </p:oleObj>
          </a:graphicData>
        </a:graphic>
      </p:graphicFrame>
      <p:graphicFrame>
        <p:nvGraphicFramePr>
          <p:cNvPr id="8" name="Object 7"/>
          <p:cNvGraphicFramePr>
            <a:graphicFrameLocks noChangeAspect="1"/>
          </p:cNvGraphicFramePr>
          <p:nvPr/>
        </p:nvGraphicFramePr>
        <p:xfrm>
          <a:off x="2809875" y="3814762"/>
          <a:ext cx="6032500" cy="381000"/>
        </p:xfrm>
        <a:graphic>
          <a:graphicData uri="http://schemas.openxmlformats.org/presentationml/2006/ole">
            <p:oleObj spid="_x0000_s72709" name="Equation" r:id="rId7" imgW="3619440" imgH="228600" progId="Equation.DSMT4">
              <p:embed/>
            </p:oleObj>
          </a:graphicData>
        </a:graphic>
      </p:graphicFrame>
      <p:graphicFrame>
        <p:nvGraphicFramePr>
          <p:cNvPr id="9" name="Object 8"/>
          <p:cNvGraphicFramePr>
            <a:graphicFrameLocks noChangeAspect="1"/>
          </p:cNvGraphicFramePr>
          <p:nvPr/>
        </p:nvGraphicFramePr>
        <p:xfrm>
          <a:off x="2451937" y="4957762"/>
          <a:ext cx="6442910" cy="1371600"/>
        </p:xfrm>
        <a:graphic>
          <a:graphicData uri="http://schemas.openxmlformats.org/presentationml/2006/ole">
            <p:oleObj spid="_x0000_s72710" name="Equation" r:id="rId8" imgW="4533840" imgH="965160" progId="Equation.DSMT4">
              <p:embed/>
            </p:oleObj>
          </a:graphicData>
        </a:graphic>
      </p:graphicFrame>
      <p:graphicFrame>
        <p:nvGraphicFramePr>
          <p:cNvPr id="10" name="Object 9"/>
          <p:cNvGraphicFramePr>
            <a:graphicFrameLocks/>
          </p:cNvGraphicFramePr>
          <p:nvPr/>
        </p:nvGraphicFramePr>
        <p:xfrm>
          <a:off x="0" y="6938962"/>
          <a:ext cx="1620000" cy="720000"/>
        </p:xfrm>
        <a:graphic>
          <a:graphicData uri="http://schemas.openxmlformats.org/presentationml/2006/ole">
            <p:oleObj spid="_x0000_s72711" name="Equation" r:id="rId9" imgW="1066680" imgH="457200" progId="Equation.DSMT4">
              <p:embed/>
            </p:oleObj>
          </a:graphicData>
        </a:graphic>
      </p:graphicFrame>
      <p:graphicFrame>
        <p:nvGraphicFramePr>
          <p:cNvPr id="11" name="Object 10"/>
          <p:cNvGraphicFramePr>
            <a:graphicFrameLocks/>
          </p:cNvGraphicFramePr>
          <p:nvPr/>
        </p:nvGraphicFramePr>
        <p:xfrm>
          <a:off x="0" y="7777162"/>
          <a:ext cx="1620000" cy="720000"/>
        </p:xfrm>
        <a:graphic>
          <a:graphicData uri="http://schemas.openxmlformats.org/presentationml/2006/ole">
            <p:oleObj spid="_x0000_s72712" name="Equation" r:id="rId10" imgW="1054080" imgH="457200" progId="Equation.DSMT4">
              <p:embed/>
            </p:oleObj>
          </a:graphicData>
        </a:graphic>
      </p:graphicFrame>
      <p:graphicFrame>
        <p:nvGraphicFramePr>
          <p:cNvPr id="12" name="Object 11"/>
          <p:cNvGraphicFramePr>
            <a:graphicFrameLocks noChangeAspect="1"/>
          </p:cNvGraphicFramePr>
          <p:nvPr/>
        </p:nvGraphicFramePr>
        <p:xfrm>
          <a:off x="2428875" y="6806882"/>
          <a:ext cx="6210300" cy="1656080"/>
        </p:xfrm>
        <a:graphic>
          <a:graphicData uri="http://schemas.openxmlformats.org/presentationml/2006/ole">
            <p:oleObj spid="_x0000_s72713" name="Equation" r:id="rId11" imgW="4190760" imgH="96516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11</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Πειραματικά αποτελέσματα για το Π2 </a:t>
            </a:r>
          </a:p>
          <a:p>
            <a:pPr algn="just">
              <a:buNone/>
            </a:pPr>
            <a:endParaRPr lang="en-US"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50530" name="Picture 2"/>
          <p:cNvPicPr>
            <a:picLocks noChangeAspect="1" noChangeArrowheads="1"/>
          </p:cNvPicPr>
          <p:nvPr/>
        </p:nvPicPr>
        <p:blipFill>
          <a:blip r:embed="rId3"/>
          <a:srcRect/>
          <a:stretch>
            <a:fillRect/>
          </a:stretch>
        </p:blipFill>
        <p:spPr bwMode="auto">
          <a:xfrm>
            <a:off x="2124075" y="1223962"/>
            <a:ext cx="6515100" cy="3448050"/>
          </a:xfrm>
          <a:prstGeom prst="rect">
            <a:avLst/>
          </a:prstGeom>
          <a:noFill/>
          <a:ln w="9525">
            <a:noFill/>
            <a:miter lim="800000"/>
            <a:headEnd/>
            <a:tailEnd/>
          </a:ln>
          <a:effectLst/>
        </p:spPr>
      </p:pic>
      <p:graphicFrame>
        <p:nvGraphicFramePr>
          <p:cNvPr id="7" name="6 - Γράφημα"/>
          <p:cNvGraphicFramePr/>
          <p:nvPr/>
        </p:nvGraphicFramePr>
        <p:xfrm>
          <a:off x="0" y="4957762"/>
          <a:ext cx="10801350" cy="40433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Πειραματικά αποτελέσματα – 3</a:t>
            </a:r>
            <a:r>
              <a:rPr lang="en-US" sz="3600" dirty="0" smtClean="0"/>
              <a:t>d - </a:t>
            </a:r>
            <a:r>
              <a:rPr lang="el-GR" sz="3600" dirty="0" smtClean="0"/>
              <a:t>10</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b="1" dirty="0" smtClean="0">
                <a:latin typeface="Times New Roman" pitchFamily="18" charset="0"/>
                <a:cs typeface="Times New Roman" pitchFamily="18" charset="0"/>
              </a:rPr>
              <a:t>Αξιολόγηση – 3 : Σύγκριση τύπων στοιχείων</a:t>
            </a: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endParaRPr lang="el-GR" sz="2400" dirty="0" smtClean="0"/>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lvl="0">
              <a:buNone/>
            </a:pPr>
            <a:endParaRPr lang="el-GR" sz="2400" dirty="0" smtClean="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lvl="0">
              <a:buNone/>
            </a:pPr>
            <a:endParaRPr lang="el-GR"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p:txBody>
      </p:sp>
      <p:pic>
        <p:nvPicPr>
          <p:cNvPr id="151555" name="Picture 3"/>
          <p:cNvPicPr>
            <a:picLocks noChangeAspect="1" noChangeArrowheads="1"/>
          </p:cNvPicPr>
          <p:nvPr/>
        </p:nvPicPr>
        <p:blipFill>
          <a:blip r:embed="rId3"/>
          <a:srcRect/>
          <a:stretch>
            <a:fillRect/>
          </a:stretch>
        </p:blipFill>
        <p:spPr bwMode="auto">
          <a:xfrm>
            <a:off x="1438275" y="6481125"/>
            <a:ext cx="7753846" cy="2520000"/>
          </a:xfrm>
          <a:prstGeom prst="rect">
            <a:avLst/>
          </a:prstGeom>
          <a:noFill/>
          <a:ln w="9525">
            <a:noFill/>
            <a:miter lim="800000"/>
            <a:headEnd/>
            <a:tailEnd/>
          </a:ln>
          <a:effectLst/>
        </p:spPr>
      </p:pic>
      <p:pic>
        <p:nvPicPr>
          <p:cNvPr id="151558" name="Picture 6"/>
          <p:cNvPicPr>
            <a:picLocks noChangeAspect="1" noChangeArrowheads="1"/>
          </p:cNvPicPr>
          <p:nvPr/>
        </p:nvPicPr>
        <p:blipFill>
          <a:blip r:embed="rId4"/>
          <a:srcRect/>
          <a:stretch>
            <a:fillRect/>
          </a:stretch>
        </p:blipFill>
        <p:spPr bwMode="auto">
          <a:xfrm>
            <a:off x="1438275" y="1300162"/>
            <a:ext cx="7753846" cy="2520000"/>
          </a:xfrm>
          <a:prstGeom prst="rect">
            <a:avLst/>
          </a:prstGeom>
          <a:noFill/>
          <a:ln w="9525">
            <a:noFill/>
            <a:miter lim="800000"/>
            <a:headEnd/>
            <a:tailEnd/>
          </a:ln>
          <a:effectLst/>
        </p:spPr>
      </p:pic>
      <p:pic>
        <p:nvPicPr>
          <p:cNvPr id="151559" name="Picture 7"/>
          <p:cNvPicPr>
            <a:picLocks noChangeAspect="1" noChangeArrowheads="1"/>
          </p:cNvPicPr>
          <p:nvPr/>
        </p:nvPicPr>
        <p:blipFill>
          <a:blip r:embed="rId5"/>
          <a:srcRect/>
          <a:stretch>
            <a:fillRect/>
          </a:stretch>
        </p:blipFill>
        <p:spPr bwMode="auto">
          <a:xfrm>
            <a:off x="1438275" y="3890962"/>
            <a:ext cx="7753846"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Χώροι και πεπερασμένα στοιχεία - 4</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buNone/>
            </a:pPr>
            <a:r>
              <a:rPr lang="el-GR" sz="2400" b="1" dirty="0" err="1" smtClean="0">
                <a:latin typeface="Times New Roman" pitchFamily="18" charset="0"/>
                <a:cs typeface="Times New Roman" pitchFamily="18" charset="0"/>
              </a:rPr>
              <a:t>Διγραμμικές</a:t>
            </a:r>
            <a:r>
              <a:rPr lang="el-GR" sz="2400" b="1" dirty="0" smtClean="0">
                <a:latin typeface="Times New Roman" pitchFamily="18" charset="0"/>
                <a:cs typeface="Times New Roman" pitchFamily="18" charset="0"/>
              </a:rPr>
              <a:t> μορφές</a:t>
            </a:r>
          </a:p>
          <a:p>
            <a:r>
              <a:rPr lang="el-GR" sz="2000" dirty="0" smtClean="0">
                <a:latin typeface="Times New Roman" pitchFamily="18" charset="0"/>
                <a:cs typeface="Times New Roman" pitchFamily="18" charset="0"/>
              </a:rPr>
              <a:t>Σε έναν διανυσματικό χώρο </a:t>
            </a:r>
            <a:r>
              <a:rPr lang="en-US" sz="2000" dirty="0" smtClean="0">
                <a:latin typeface="Times New Roman" pitchFamily="18" charset="0"/>
                <a:cs typeface="Times New Roman" pitchFamily="18" charset="0"/>
              </a:rPr>
              <a:t>V </a:t>
            </a:r>
            <a:r>
              <a:rPr lang="el-GR" sz="2000" dirty="0" smtClean="0">
                <a:latin typeface="Times New Roman" pitchFamily="18" charset="0"/>
                <a:cs typeface="Times New Roman" pitchFamily="18" charset="0"/>
              </a:rPr>
              <a:t>και ένα πεδίο </a:t>
            </a:r>
            <a:r>
              <a:rPr lang="en-US" sz="2000" dirty="0" smtClean="0">
                <a:latin typeface="Times New Roman" pitchFamily="18" charset="0"/>
                <a:cs typeface="Times New Roman" pitchFamily="18" charset="0"/>
              </a:rPr>
              <a:t>F </a:t>
            </a:r>
            <a:r>
              <a:rPr lang="el-GR" sz="2000" dirty="0" smtClean="0">
                <a:latin typeface="Times New Roman" pitchFamily="18" charset="0"/>
                <a:cs typeface="Times New Roman" pitchFamily="18" charset="0"/>
              </a:rPr>
              <a:t>ως διγραμμική μορφή ορίζουμε μια συνάρτηση η οποία είναι γραμμική ως προς κάθε μεταβλητή :</a:t>
            </a:r>
          </a:p>
          <a:p>
            <a:pPr algn="just"/>
            <a:endParaRPr lang="el-GR" sz="2400"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Θετική</a:t>
            </a: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Φραγμένη</a:t>
            </a:r>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n-US" sz="2400" b="1" dirty="0" smtClean="0">
              <a:latin typeface="Times New Roman" pitchFamily="18" charset="0"/>
              <a:cs typeface="Times New Roman" pitchFamily="18" charset="0"/>
            </a:endParaRPr>
          </a:p>
          <a:p>
            <a:pPr algn="just">
              <a:spcBef>
                <a:spcPts val="1800"/>
              </a:spcBef>
            </a:pPr>
            <a:r>
              <a:rPr lang="el-GR" sz="2400" b="1" dirty="0" smtClean="0">
                <a:latin typeface="Times New Roman" pitchFamily="18" charset="0"/>
                <a:cs typeface="Times New Roman" pitchFamily="18" charset="0"/>
              </a:rPr>
              <a:t>Κ </a:t>
            </a:r>
            <a:r>
              <a:rPr lang="el-GR" sz="2400" b="1" dirty="0" smtClean="0">
                <a:latin typeface="Times New Roman" pitchFamily="18" charset="0"/>
                <a:cs typeface="Times New Roman" pitchFamily="18" charset="0"/>
              </a:rPr>
              <a:t>– Ελλειπτική</a:t>
            </a:r>
            <a:endParaRPr lang="en-US" sz="2400" b="1" dirty="0" smtClean="0">
              <a:latin typeface="Times New Roman" pitchFamily="18" charset="0"/>
              <a:cs typeface="Times New Roman" pitchFamily="18" charset="0"/>
            </a:endParaRPr>
          </a:p>
          <a:p>
            <a:pPr algn="just"/>
            <a:endParaRPr lang="en-US" sz="2400" b="1" dirty="0" smtClean="0">
              <a:latin typeface="Times New Roman" pitchFamily="18" charset="0"/>
              <a:cs typeface="Times New Roman" pitchFamily="18" charset="0"/>
            </a:endParaRPr>
          </a:p>
          <a:p>
            <a:pPr algn="just"/>
            <a:endParaRPr lang="en-US" sz="2400" b="1" dirty="0" smtClean="0">
              <a:latin typeface="Times New Roman" pitchFamily="18" charset="0"/>
              <a:cs typeface="Times New Roman" pitchFamily="18" charset="0"/>
            </a:endParaRPr>
          </a:p>
          <a:p>
            <a:pPr algn="just">
              <a:spcBef>
                <a:spcPts val="1800"/>
              </a:spcBef>
            </a:pPr>
            <a:r>
              <a:rPr lang="el-GR" sz="2400" b="1" dirty="0" smtClean="0">
                <a:latin typeface="Times New Roman" pitchFamily="18" charset="0"/>
                <a:cs typeface="Times New Roman" pitchFamily="18" charset="0"/>
              </a:rPr>
              <a:t>Συμμετρική</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( 1- 1 </a:t>
            </a:r>
            <a:r>
              <a:rPr lang="el-GR" sz="2400" b="1" dirty="0" smtClean="0">
                <a:latin typeface="Times New Roman" pitchFamily="18" charset="0"/>
                <a:cs typeface="Times New Roman" pitchFamily="18" charset="0"/>
              </a:rPr>
              <a:t>αντιστοιχία με τις τετραγωνικές </a:t>
            </a:r>
            <a:r>
              <a:rPr lang="el-GR" sz="2400" b="1" dirty="0" smtClean="0">
                <a:latin typeface="Times New Roman" pitchFamily="18" charset="0"/>
                <a:cs typeface="Times New Roman" pitchFamily="18" charset="0"/>
              </a:rPr>
              <a:t>μορφές</a:t>
            </a:r>
            <a:r>
              <a:rPr lang="en-US" sz="24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a:t>
            </a:r>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buNone/>
            </a:pPr>
            <a:endParaRPr lang="el-GR" sz="2400" b="1"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spcAft>
                <a:spcPts val="1799"/>
              </a:spcAf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graphicFrame>
        <p:nvGraphicFramePr>
          <p:cNvPr id="7" name="Object 6"/>
          <p:cNvGraphicFramePr>
            <a:graphicFrameLocks noChangeAspect="1"/>
          </p:cNvGraphicFramePr>
          <p:nvPr/>
        </p:nvGraphicFramePr>
        <p:xfrm>
          <a:off x="3343275" y="1985962"/>
          <a:ext cx="3235973" cy="1080000"/>
        </p:xfrm>
        <a:graphic>
          <a:graphicData uri="http://schemas.openxmlformats.org/presentationml/2006/ole">
            <p:oleObj spid="_x0000_s73732" name="Equation" r:id="rId4" imgW="1942920" imgH="660240" progId="Equation.DSMT4">
              <p:embed/>
            </p:oleObj>
          </a:graphicData>
        </a:graphic>
      </p:graphicFrame>
      <p:graphicFrame>
        <p:nvGraphicFramePr>
          <p:cNvPr id="9" name="Object 8"/>
          <p:cNvGraphicFramePr>
            <a:graphicFrameLocks/>
          </p:cNvGraphicFramePr>
          <p:nvPr/>
        </p:nvGraphicFramePr>
        <p:xfrm>
          <a:off x="523875" y="7548562"/>
          <a:ext cx="5400000" cy="720000"/>
        </p:xfrm>
        <a:graphic>
          <a:graphicData uri="http://schemas.openxmlformats.org/presentationml/2006/ole">
            <p:oleObj spid="_x0000_s73734" name="Equation" r:id="rId5" imgW="3720960" imgH="431640" progId="Equation.DSMT4">
              <p:embed/>
            </p:oleObj>
          </a:graphicData>
        </a:graphic>
      </p:graphicFrame>
      <p:graphicFrame>
        <p:nvGraphicFramePr>
          <p:cNvPr id="11" name="Object 10"/>
          <p:cNvGraphicFramePr>
            <a:graphicFrameLocks/>
          </p:cNvGraphicFramePr>
          <p:nvPr/>
        </p:nvGraphicFramePr>
        <p:xfrm>
          <a:off x="523875" y="4652962"/>
          <a:ext cx="4320000" cy="864000"/>
        </p:xfrm>
        <a:graphic>
          <a:graphicData uri="http://schemas.openxmlformats.org/presentationml/2006/ole">
            <p:oleObj spid="_x0000_s73736" name="Equation" r:id="rId6" imgW="2971800" imgH="533160" progId="Equation.DSMT4">
              <p:embed/>
            </p:oleObj>
          </a:graphicData>
        </a:graphic>
      </p:graphicFrame>
      <p:graphicFrame>
        <p:nvGraphicFramePr>
          <p:cNvPr id="12" name="Object 11"/>
          <p:cNvGraphicFramePr>
            <a:graphicFrameLocks/>
          </p:cNvGraphicFramePr>
          <p:nvPr/>
        </p:nvGraphicFramePr>
        <p:xfrm>
          <a:off x="523875" y="3281362"/>
          <a:ext cx="2880000" cy="720000"/>
        </p:xfrm>
        <a:graphic>
          <a:graphicData uri="http://schemas.openxmlformats.org/presentationml/2006/ole">
            <p:oleObj spid="_x0000_s73737" name="Equation" r:id="rId7" imgW="1892160" imgH="457200" progId="Equation.DSMT4">
              <p:embed/>
            </p:oleObj>
          </a:graphicData>
        </a:graphic>
      </p:graphicFrame>
      <p:graphicFrame>
        <p:nvGraphicFramePr>
          <p:cNvPr id="13" name="Object 12"/>
          <p:cNvGraphicFramePr>
            <a:graphicFrameLocks/>
          </p:cNvGraphicFramePr>
          <p:nvPr/>
        </p:nvGraphicFramePr>
        <p:xfrm>
          <a:off x="523875" y="6100762"/>
          <a:ext cx="4500000" cy="900000"/>
        </p:xfrm>
        <a:graphic>
          <a:graphicData uri="http://schemas.openxmlformats.org/presentationml/2006/ole">
            <p:oleObj spid="_x0000_s73738" name="Equation" r:id="rId8" imgW="3085920" imgH="55872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Χώροι και πεπερασμένα στοιχεία - 5</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buNone/>
            </a:pPr>
            <a:r>
              <a:rPr lang="el-GR" sz="2000" b="1" dirty="0" smtClean="0">
                <a:latin typeface="Times New Roman" pitchFamily="18" charset="0"/>
                <a:cs typeface="Times New Roman" pitchFamily="18" charset="0"/>
              </a:rPr>
              <a:t>Συμμετρικό πρόβλημα μεταβολών (Μέθοδος </a:t>
            </a:r>
            <a:r>
              <a:rPr lang="en-US" sz="2000" b="1" dirty="0" smtClean="0">
                <a:latin typeface="Times New Roman" pitchFamily="18" charset="0"/>
                <a:cs typeface="Times New Roman" pitchFamily="18" charset="0"/>
              </a:rPr>
              <a:t>Ritz)</a:t>
            </a:r>
            <a:r>
              <a:rPr lang="el-GR" sz="2000" b="1" dirty="0" smtClean="0">
                <a:latin typeface="Times New Roman" pitchFamily="18" charset="0"/>
                <a:cs typeface="Times New Roman" pitchFamily="18" charset="0"/>
              </a:rPr>
              <a:t> </a:t>
            </a:r>
          </a:p>
          <a:p>
            <a:pPr algn="just"/>
            <a:endParaRPr lang="el-GR" sz="2400"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buNone/>
            </a:pPr>
            <a:r>
              <a:rPr lang="el-GR" sz="2000" b="1" dirty="0" smtClean="0">
                <a:latin typeface="Times New Roman" pitchFamily="18" charset="0"/>
                <a:cs typeface="Times New Roman" pitchFamily="18" charset="0"/>
              </a:rPr>
              <a:t>Ασύμμετρο πρόβλημα μεταβολών</a:t>
            </a:r>
            <a:r>
              <a:rPr lang="en-US" sz="2000" b="1"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 (Μέθοδος </a:t>
            </a:r>
            <a:r>
              <a:rPr lang="en-US" sz="2000" b="1" dirty="0" err="1" smtClean="0">
                <a:latin typeface="Times New Roman" pitchFamily="18" charset="0"/>
                <a:cs typeface="Times New Roman" pitchFamily="18" charset="0"/>
              </a:rPr>
              <a:t>Galerkin</a:t>
            </a:r>
            <a:r>
              <a:rPr lang="en-US" sz="2000" b="1" dirty="0" smtClean="0">
                <a:latin typeface="Times New Roman" pitchFamily="18" charset="0"/>
                <a:cs typeface="Times New Roman" pitchFamily="18" charset="0"/>
              </a:rPr>
              <a:t>)</a:t>
            </a:r>
            <a:endParaRPr lang="el-GR" sz="2000" b="1" dirty="0" smtClean="0">
              <a:latin typeface="Times New Roman" pitchFamily="18" charset="0"/>
              <a:cs typeface="Times New Roman" pitchFamily="18" charset="0"/>
            </a:endParaRPr>
          </a:p>
          <a:p>
            <a:pPr algn="just">
              <a:buNone/>
            </a:pPr>
            <a:endParaRPr lang="el-GR" sz="2400" b="1"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spcAft>
                <a:spcPts val="1799"/>
              </a:spcAf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pic>
        <p:nvPicPr>
          <p:cNvPr id="74761" name="Picture 9"/>
          <p:cNvPicPr>
            <a:picLocks noChangeAspect="1" noChangeArrowheads="1"/>
          </p:cNvPicPr>
          <p:nvPr/>
        </p:nvPicPr>
        <p:blipFill>
          <a:blip r:embed="rId3"/>
          <a:srcRect/>
          <a:stretch>
            <a:fillRect/>
          </a:stretch>
        </p:blipFill>
        <p:spPr bwMode="auto">
          <a:xfrm>
            <a:off x="0" y="1300162"/>
            <a:ext cx="6391275" cy="3200400"/>
          </a:xfrm>
          <a:prstGeom prst="rect">
            <a:avLst/>
          </a:prstGeom>
          <a:noFill/>
          <a:ln w="9525">
            <a:noFill/>
            <a:miter lim="800000"/>
            <a:headEnd/>
            <a:tailEnd/>
          </a:ln>
          <a:effectLst/>
        </p:spPr>
      </p:pic>
      <p:pic>
        <p:nvPicPr>
          <p:cNvPr id="74763" name="Picture 11"/>
          <p:cNvPicPr>
            <a:picLocks noChangeAspect="1" noChangeArrowheads="1"/>
          </p:cNvPicPr>
          <p:nvPr/>
        </p:nvPicPr>
        <p:blipFill>
          <a:blip r:embed="rId4"/>
          <a:srcRect/>
          <a:stretch>
            <a:fillRect/>
          </a:stretch>
        </p:blipFill>
        <p:spPr bwMode="auto">
          <a:xfrm>
            <a:off x="0" y="5110162"/>
            <a:ext cx="6696075" cy="361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Χώροι και πεπερασμένα στοιχεία - 6</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buNone/>
            </a:pPr>
            <a:r>
              <a:rPr lang="el-GR" sz="2000" b="1" dirty="0" smtClean="0">
                <a:latin typeface="Times New Roman" pitchFamily="18" charset="0"/>
                <a:cs typeface="Times New Roman" pitchFamily="18" charset="0"/>
              </a:rPr>
              <a:t>Το συμμετρικό πρόβλημα μεταβολών έχει μοναδική λύση</a:t>
            </a:r>
          </a:p>
          <a:p>
            <a:pPr algn="just"/>
            <a:endParaRPr lang="el-GR" sz="2400"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endParaRPr lang="el-GR" sz="2400" b="1" dirty="0" smtClean="0">
              <a:latin typeface="Times New Roman" pitchFamily="18" charset="0"/>
              <a:cs typeface="Times New Roman" pitchFamily="18" charset="0"/>
            </a:endParaRPr>
          </a:p>
          <a:p>
            <a:pPr algn="just">
              <a:buNone/>
            </a:pPr>
            <a:endParaRPr lang="el-GR" sz="2000" b="1" dirty="0" smtClean="0">
              <a:latin typeface="Times New Roman" pitchFamily="18" charset="0"/>
              <a:cs typeface="Times New Roman" pitchFamily="18" charset="0"/>
            </a:endParaRPr>
          </a:p>
          <a:p>
            <a:pPr algn="just">
              <a:buNone/>
            </a:pPr>
            <a:r>
              <a:rPr lang="el-GR" sz="2000" b="1" dirty="0" smtClean="0">
                <a:latin typeface="Times New Roman" pitchFamily="18" charset="0"/>
                <a:cs typeface="Times New Roman" pitchFamily="18" charset="0"/>
              </a:rPr>
              <a:t>Το ασύμμετρο πρόβλημα μεταβολών έχει μοναδική λύση</a:t>
            </a:r>
          </a:p>
          <a:p>
            <a:pPr algn="just">
              <a:buNone/>
            </a:pPr>
            <a:endParaRPr lang="el-GR" sz="2400" b="1" dirty="0" smtClean="0">
              <a:latin typeface="Times New Roman" pitchFamily="18" charset="0"/>
              <a:cs typeface="Times New Roman" pitchFamily="18" charset="0"/>
            </a:endParaRPr>
          </a:p>
          <a:p>
            <a:pPr algn="just">
              <a:buNone/>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pPr>
            <a:endParaRPr lang="el-GR" sz="2400" dirty="0" smtClean="0">
              <a:latin typeface="Times New Roman" pitchFamily="18" charset="0"/>
              <a:cs typeface="Times New Roman" pitchFamily="18" charset="0"/>
            </a:endParaRPr>
          </a:p>
          <a:p>
            <a:pPr algn="just">
              <a:spcBef>
                <a:spcPts val="600"/>
              </a:spcBef>
              <a:spcAft>
                <a:spcPts val="1799"/>
              </a:spcAft>
              <a:buNone/>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pic>
        <p:nvPicPr>
          <p:cNvPr id="75780" name="Picture 4"/>
          <p:cNvPicPr>
            <a:picLocks noChangeAspect="1" noChangeArrowheads="1"/>
          </p:cNvPicPr>
          <p:nvPr/>
        </p:nvPicPr>
        <p:blipFill>
          <a:blip r:embed="rId3"/>
          <a:srcRect/>
          <a:stretch>
            <a:fillRect/>
          </a:stretch>
        </p:blipFill>
        <p:spPr bwMode="auto">
          <a:xfrm>
            <a:off x="0" y="5643562"/>
            <a:ext cx="9791700" cy="2924175"/>
          </a:xfrm>
          <a:prstGeom prst="rect">
            <a:avLst/>
          </a:prstGeom>
          <a:noFill/>
          <a:ln w="9525">
            <a:noFill/>
            <a:miter lim="800000"/>
            <a:headEnd/>
            <a:tailEnd/>
          </a:ln>
          <a:effectLst/>
        </p:spPr>
      </p:pic>
      <p:pic>
        <p:nvPicPr>
          <p:cNvPr id="75783" name="Picture 7"/>
          <p:cNvPicPr>
            <a:picLocks noChangeAspect="1" noChangeArrowheads="1"/>
          </p:cNvPicPr>
          <p:nvPr/>
        </p:nvPicPr>
        <p:blipFill>
          <a:blip r:embed="rId4"/>
          <a:srcRect/>
          <a:stretch>
            <a:fillRect/>
          </a:stretch>
        </p:blipFill>
        <p:spPr bwMode="auto">
          <a:xfrm>
            <a:off x="0" y="1376362"/>
            <a:ext cx="9839325"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1350" cy="7000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l-GR" sz="3600" dirty="0" smtClean="0"/>
              <a:t>Τύποι πεπερασμένων στοιχείων - Γραμμικά</a:t>
            </a:r>
            <a:endParaRPr lang="el-GR" sz="3600" dirty="0"/>
          </a:p>
        </p:txBody>
      </p:sp>
      <p:sp>
        <p:nvSpPr>
          <p:cNvPr id="3" name="Content Placeholder 2"/>
          <p:cNvSpPr>
            <a:spLocks noGrp="1"/>
          </p:cNvSpPr>
          <p:nvPr>
            <p:ph idx="1"/>
          </p:nvPr>
        </p:nvSpPr>
        <p:spPr>
          <a:xfrm>
            <a:off x="0" y="800100"/>
            <a:ext cx="10801350" cy="8201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a:r>
              <a:rPr lang="el-GR" sz="2400" dirty="0" smtClean="0">
                <a:latin typeface="Times New Roman" pitchFamily="18" charset="0"/>
                <a:cs typeface="Times New Roman" pitchFamily="18" charset="0"/>
              </a:rPr>
              <a:t>Με γραμμικά στοιχεία οι συναρτήσεις βάσης είναι γραμμικά πολυώνυμα πρώτου βαθμού :</a:t>
            </a:r>
          </a:p>
          <a:p>
            <a:pPr algn="just">
              <a:spcBef>
                <a:spcPts val="600"/>
              </a:spcBef>
              <a:spcAft>
                <a:spcPts val="1799"/>
              </a:spcAft>
            </a:pPr>
            <a:endParaRPr lang="el-GR" sz="2400" dirty="0" smtClean="0">
              <a:latin typeface="Times New Roman" pitchFamily="18" charset="0"/>
              <a:cs typeface="Times New Roman" pitchFamily="18" charset="0"/>
            </a:endParaRPr>
          </a:p>
          <a:p>
            <a:pPr algn="just">
              <a:spcBef>
                <a:spcPts val="600"/>
              </a:spcBef>
            </a:pPr>
            <a:r>
              <a:rPr lang="el-GR" sz="2400" dirty="0" smtClean="0">
                <a:latin typeface="Times New Roman" pitchFamily="18" charset="0"/>
                <a:cs typeface="Times New Roman" pitchFamily="18" charset="0"/>
              </a:rPr>
              <a:t>Κάθε συνάρτηση βάσης λαμβάνει την τιμή ένα σε έναν κόμβο και μηδέν στους άλλους :</a:t>
            </a:r>
          </a:p>
          <a:p>
            <a:pPr algn="just">
              <a:spcBef>
                <a:spcPts val="600"/>
              </a:spcBef>
              <a:spcAft>
                <a:spcPts val="1799"/>
              </a:spcAft>
            </a:pP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Για να υπολογίσουμε τους συντελεστές των πολυωνύμων, λύνουμε το σύστημα :</a:t>
            </a:r>
          </a:p>
          <a:p>
            <a:pPr algn="just"/>
            <a:endParaRPr lang="el-GR" sz="2400" dirty="0" smtClean="0">
              <a:latin typeface="Times New Roman" pitchFamily="18" charset="0"/>
              <a:cs typeface="Times New Roman" pitchFamily="18" charset="0"/>
            </a:endParaRPr>
          </a:p>
          <a:p>
            <a:pPr algn="just">
              <a:spcBef>
                <a:spcPts val="600"/>
              </a:spcBef>
              <a:spcAft>
                <a:spcPts val="2400"/>
              </a:spcAft>
            </a:pPr>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Για κάθε στοιχείο για τις τρείς συναρτήσεις βάσης προκύπτει το σύστημα: </a:t>
            </a:r>
            <a:endParaRPr lang="el-GR" sz="2700" dirty="0" smtClean="0">
              <a:latin typeface="Times New Roman" pitchFamily="18" charset="0"/>
              <a:cs typeface="Times New Roman" pitchFamily="18" charset="0"/>
            </a:endParaRPr>
          </a:p>
          <a:p>
            <a:pPr>
              <a:spcBef>
                <a:spcPts val="600"/>
              </a:spcBef>
              <a:spcAft>
                <a:spcPts val="1799"/>
              </a:spcAft>
              <a:buNone/>
            </a:pPr>
            <a:endParaRPr lang="el-GR" dirty="0" smtClean="0"/>
          </a:p>
          <a:p>
            <a:pPr>
              <a:buNone/>
            </a:pPr>
            <a:endParaRPr lang="el-GR" dirty="0"/>
          </a:p>
        </p:txBody>
      </p:sp>
      <p:pic>
        <p:nvPicPr>
          <p:cNvPr id="1027" name="Picture 3"/>
          <p:cNvPicPr>
            <a:picLocks noChangeAspect="1" noChangeArrowheads="1"/>
          </p:cNvPicPr>
          <p:nvPr/>
        </p:nvPicPr>
        <p:blipFill>
          <a:blip r:embed="rId4"/>
          <a:srcRect/>
          <a:stretch>
            <a:fillRect/>
          </a:stretch>
        </p:blipFill>
        <p:spPr bwMode="auto">
          <a:xfrm>
            <a:off x="8067675" y="1300162"/>
            <a:ext cx="876599" cy="953096"/>
          </a:xfrm>
          <a:prstGeom prst="rect">
            <a:avLst/>
          </a:prstGeom>
          <a:noFill/>
          <a:ln w="9525">
            <a:noFill/>
            <a:miter lim="800000"/>
            <a:headEnd/>
            <a:tailEnd/>
          </a:ln>
          <a:effectLst/>
        </p:spPr>
      </p:pic>
      <p:graphicFrame>
        <p:nvGraphicFramePr>
          <p:cNvPr id="6" name="Object 5"/>
          <p:cNvGraphicFramePr>
            <a:graphicFrameLocks/>
          </p:cNvGraphicFramePr>
          <p:nvPr/>
        </p:nvGraphicFramePr>
        <p:xfrm>
          <a:off x="3648076" y="1681162"/>
          <a:ext cx="2764125" cy="472500"/>
        </p:xfrm>
        <a:graphic>
          <a:graphicData uri="http://schemas.openxmlformats.org/presentationml/2006/ole">
            <p:oleObj spid="_x0000_s1028" name="Equation" r:id="rId5" imgW="1460160" imgH="228600" progId="Equation.DSMT4">
              <p:embed/>
            </p:oleObj>
          </a:graphicData>
        </a:graphic>
      </p:graphicFrame>
      <p:graphicFrame>
        <p:nvGraphicFramePr>
          <p:cNvPr id="7" name="Object 6"/>
          <p:cNvGraphicFramePr>
            <a:graphicFrameLocks/>
          </p:cNvGraphicFramePr>
          <p:nvPr/>
        </p:nvGraphicFramePr>
        <p:xfrm>
          <a:off x="3648076" y="2747962"/>
          <a:ext cx="2764125" cy="945000"/>
        </p:xfrm>
        <a:graphic>
          <a:graphicData uri="http://schemas.openxmlformats.org/presentationml/2006/ole">
            <p:oleObj spid="_x0000_s1029" name="Equation" r:id="rId6" imgW="1587240" imgH="457200" progId="Equation.DSMT4">
              <p:embed/>
            </p:oleObj>
          </a:graphicData>
        </a:graphic>
      </p:graphicFrame>
      <p:graphicFrame>
        <p:nvGraphicFramePr>
          <p:cNvPr id="10" name="Object 9"/>
          <p:cNvGraphicFramePr>
            <a:graphicFrameLocks noChangeAspect="1"/>
          </p:cNvGraphicFramePr>
          <p:nvPr/>
        </p:nvGraphicFramePr>
        <p:xfrm>
          <a:off x="0" y="4348163"/>
          <a:ext cx="10531316" cy="1300163"/>
        </p:xfrm>
        <a:graphic>
          <a:graphicData uri="http://schemas.openxmlformats.org/presentationml/2006/ole">
            <p:oleObj spid="_x0000_s1032" name="Equation" r:id="rId7" imgW="6172200" imgH="685800" progId="Equation.DSMT4">
              <p:embed/>
            </p:oleObj>
          </a:graphicData>
        </a:graphic>
      </p:graphicFrame>
      <p:graphicFrame>
        <p:nvGraphicFramePr>
          <p:cNvPr id="11" name="Object 10"/>
          <p:cNvGraphicFramePr>
            <a:graphicFrameLocks noChangeAspect="1"/>
          </p:cNvGraphicFramePr>
          <p:nvPr/>
        </p:nvGraphicFramePr>
        <p:xfrm>
          <a:off x="3648076" y="6481761"/>
          <a:ext cx="3276600" cy="1219200"/>
        </p:xfrm>
        <a:graphic>
          <a:graphicData uri="http://schemas.openxmlformats.org/presentationml/2006/ole">
            <p:oleObj spid="_x0000_s1033" name="Equation" r:id="rId8" imgW="2527200" imgH="71100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TotalTime>
  <Words>2121</Words>
  <Application>Microsoft Office PowerPoint</Application>
  <PresentationFormat>Προσαρμογή</PresentationFormat>
  <Paragraphs>972</Paragraphs>
  <Slides>51</Slides>
  <Notes>50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51</vt:i4>
      </vt:variant>
    </vt:vector>
  </HeadingPairs>
  <TitlesOfParts>
    <vt:vector size="54" baseType="lpstr">
      <vt:lpstr>Office Theme</vt:lpstr>
      <vt:lpstr>Equation</vt:lpstr>
      <vt:lpstr>MathType 6.0 Equation</vt:lpstr>
      <vt:lpstr>Μέθοδοι επίλυσης Μερικών Διαφορικών Εξισώσεων Μέθοδος Πεπερασμένων Στοιχείων Εφαρμογές σε MATLAB </vt:lpstr>
      <vt:lpstr>Σύνδεση θεωρίας και υλοποίησης</vt:lpstr>
      <vt:lpstr>Χώροι και πεπερασμένα στοιχεία - 1</vt:lpstr>
      <vt:lpstr>Χώροι και πεπερασμένα στοιχεία - 2</vt:lpstr>
      <vt:lpstr>Χώροι και πεπερασμένα στοιχεία - 3</vt:lpstr>
      <vt:lpstr>Χώροι και πεπερασμένα στοιχεία - 4</vt:lpstr>
      <vt:lpstr>Χώροι και πεπερασμένα στοιχεία - 5</vt:lpstr>
      <vt:lpstr>Χώροι και πεπερασμένα στοιχεία - 6</vt:lpstr>
      <vt:lpstr>Τύποι πεπερασμένων στοιχείων - Γραμμικά</vt:lpstr>
      <vt:lpstr>Τύποι πεπερασμένων στοιχείων - Τετραγωνικά</vt:lpstr>
      <vt:lpstr>Τύποι πεπερασμένων στοιχείων - Κυβικά</vt:lpstr>
      <vt:lpstr>Μέθοδος Ritz – Σύνδεση με θεωρία – 1</vt:lpstr>
      <vt:lpstr>Μέθοδος Ritz – Σύνδεση με θεωρία – 2</vt:lpstr>
      <vt:lpstr>Μέθοδος Ritz - 1</vt:lpstr>
      <vt:lpstr>Μέθοδος Ritz - 2</vt:lpstr>
      <vt:lpstr>Μέθοδος Ritz - 3</vt:lpstr>
      <vt:lpstr>Μέθοδος Ritz - 4</vt:lpstr>
      <vt:lpstr>Μέθοδος Ritz - 5</vt:lpstr>
      <vt:lpstr>Μέθοδος Ritz - 6</vt:lpstr>
      <vt:lpstr>Μέθοδος Ritz – Πειραματικά αποτελέσματα - 1</vt:lpstr>
      <vt:lpstr>Μέθοδος Ritz – Πειραματικά αποτελέσματα - 2</vt:lpstr>
      <vt:lpstr>Μέθοδος Ritz – Πειραματικά αποτελέσματα - 3</vt:lpstr>
      <vt:lpstr>Μέθοδος Ritz – Πειραματικά αποτελέσματα - 4</vt:lpstr>
      <vt:lpstr>Μέθοδος Galerkin - Σύνδεση με θεωρία – 1</vt:lpstr>
      <vt:lpstr>Μέθοδος Galerkin - Σύνδεση με θεωρία – 2</vt:lpstr>
      <vt:lpstr>Μέθοδος Galerkin - Σύνδεση με θεωρία – 3</vt:lpstr>
      <vt:lpstr>Μέθοδος Galerkin - Σύνδεση με θεωρία – 4</vt:lpstr>
      <vt:lpstr>Μέθοδος Galerkin – 1d - 1</vt:lpstr>
      <vt:lpstr>Μέθοδος Galerkin – 1d - 2</vt:lpstr>
      <vt:lpstr>Μέθοδος Galerkin – 1d - 3</vt:lpstr>
      <vt:lpstr>Μέθοδος Galerkin – 1d - 4</vt:lpstr>
      <vt:lpstr>Μέθοδος Galerkin – 1d - 5</vt:lpstr>
      <vt:lpstr>Μέθοδος Galerkin – 1d - 6</vt:lpstr>
      <vt:lpstr>Μέθοδος Galerkin – 1d - 7</vt:lpstr>
      <vt:lpstr>Μέθοδος Galerkin – 1d - 8</vt:lpstr>
      <vt:lpstr>Μέθοδος Galerkin – 1d - 9</vt:lpstr>
      <vt:lpstr>Μέθοδος Galerkin – 2d - 1</vt:lpstr>
      <vt:lpstr>Μέθοδος Galerkin – 2d - 8</vt:lpstr>
      <vt:lpstr>Μέθοδος Galerkin – 2d - 9</vt:lpstr>
      <vt:lpstr>Πειραματικά αποτελέσματα – 3d - 1</vt:lpstr>
      <vt:lpstr>Πειραματικά αποτελέσματα – 3d - 2</vt:lpstr>
      <vt:lpstr>Πειραματικά αποτελέσματα – 3d - 3</vt:lpstr>
      <vt:lpstr>Πειραματικά αποτελέσματα – 3d - 4</vt:lpstr>
      <vt:lpstr>Πειραματικά αποτελέσματα – 3d - 5</vt:lpstr>
      <vt:lpstr>Πειραματικά αποτελέσματα – 3d - 6</vt:lpstr>
      <vt:lpstr>Πειραματικά αποτελέσματα – 3d - 7</vt:lpstr>
      <vt:lpstr>Πειραματικά αποτελέσματα – 3d - 8</vt:lpstr>
      <vt:lpstr>Πειραματικά αποτελέσματα – 3d - 9</vt:lpstr>
      <vt:lpstr>Πειραματικά αποτελέσματα – 3d - 10</vt:lpstr>
      <vt:lpstr>Πειραματικά αποτελέσματα – 3d - 11</vt:lpstr>
      <vt:lpstr>Πειραματικά αποτελέσματα – 3d - 10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tee</cp:lastModifiedBy>
  <cp:revision>147</cp:revision>
  <dcterms:created xsi:type="dcterms:W3CDTF">2006-08-16T00:00:00Z</dcterms:created>
  <dcterms:modified xsi:type="dcterms:W3CDTF">2013-03-28T15:43:11Z</dcterms:modified>
</cp:coreProperties>
</file>