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88" r:id="rId7"/>
    <p:sldId id="261" r:id="rId8"/>
    <p:sldId id="262" r:id="rId9"/>
    <p:sldId id="263" r:id="rId10"/>
    <p:sldId id="292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90" r:id="rId20"/>
    <p:sldId id="289" r:id="rId21"/>
    <p:sldId id="272" r:id="rId22"/>
    <p:sldId id="291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74" d="100"/>
          <a:sy n="74" d="100"/>
        </p:scale>
        <p:origin x="-10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image" Target="../media/image72.wmf"/><Relationship Id="rId7" Type="http://schemas.openxmlformats.org/officeDocument/2006/relationships/image" Target="../media/image76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6" Type="http://schemas.openxmlformats.org/officeDocument/2006/relationships/image" Target="../media/image75.wmf"/><Relationship Id="rId11" Type="http://schemas.openxmlformats.org/officeDocument/2006/relationships/image" Target="../media/image80.wmf"/><Relationship Id="rId5" Type="http://schemas.openxmlformats.org/officeDocument/2006/relationships/image" Target="../media/image74.wmf"/><Relationship Id="rId10" Type="http://schemas.openxmlformats.org/officeDocument/2006/relationships/image" Target="../media/image79.wmf"/><Relationship Id="rId4" Type="http://schemas.openxmlformats.org/officeDocument/2006/relationships/image" Target="../media/image73.wmf"/><Relationship Id="rId9" Type="http://schemas.openxmlformats.org/officeDocument/2006/relationships/image" Target="../media/image78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image" Target="../media/image83.wmf"/><Relationship Id="rId7" Type="http://schemas.openxmlformats.org/officeDocument/2006/relationships/image" Target="../media/image87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6" Type="http://schemas.openxmlformats.org/officeDocument/2006/relationships/image" Target="../media/image86.wmf"/><Relationship Id="rId5" Type="http://schemas.openxmlformats.org/officeDocument/2006/relationships/image" Target="../media/image85.wmf"/><Relationship Id="rId10" Type="http://schemas.openxmlformats.org/officeDocument/2006/relationships/image" Target="../media/image89.wmf"/><Relationship Id="rId4" Type="http://schemas.openxmlformats.org/officeDocument/2006/relationships/image" Target="../media/image84.wmf"/><Relationship Id="rId9" Type="http://schemas.openxmlformats.org/officeDocument/2006/relationships/image" Target="../media/image12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3" Type="http://schemas.openxmlformats.org/officeDocument/2006/relationships/image" Target="../media/image92.wmf"/><Relationship Id="rId7" Type="http://schemas.openxmlformats.org/officeDocument/2006/relationships/image" Target="../media/image96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6" Type="http://schemas.openxmlformats.org/officeDocument/2006/relationships/image" Target="../media/image95.wmf"/><Relationship Id="rId11" Type="http://schemas.openxmlformats.org/officeDocument/2006/relationships/image" Target="../media/image100.wmf"/><Relationship Id="rId5" Type="http://schemas.openxmlformats.org/officeDocument/2006/relationships/image" Target="../media/image94.wmf"/><Relationship Id="rId10" Type="http://schemas.openxmlformats.org/officeDocument/2006/relationships/image" Target="../media/image99.wmf"/><Relationship Id="rId4" Type="http://schemas.openxmlformats.org/officeDocument/2006/relationships/image" Target="../media/image93.wmf"/><Relationship Id="rId9" Type="http://schemas.openxmlformats.org/officeDocument/2006/relationships/image" Target="../media/image98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wmf"/><Relationship Id="rId3" Type="http://schemas.openxmlformats.org/officeDocument/2006/relationships/image" Target="../media/image103.wmf"/><Relationship Id="rId7" Type="http://schemas.openxmlformats.org/officeDocument/2006/relationships/image" Target="../media/image107.w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Relationship Id="rId6" Type="http://schemas.openxmlformats.org/officeDocument/2006/relationships/image" Target="../media/image106.wmf"/><Relationship Id="rId11" Type="http://schemas.openxmlformats.org/officeDocument/2006/relationships/image" Target="../media/image12.wmf"/><Relationship Id="rId5" Type="http://schemas.openxmlformats.org/officeDocument/2006/relationships/image" Target="../media/image105.wmf"/><Relationship Id="rId10" Type="http://schemas.openxmlformats.org/officeDocument/2006/relationships/image" Target="../media/image110.wmf"/><Relationship Id="rId4" Type="http://schemas.openxmlformats.org/officeDocument/2006/relationships/image" Target="../media/image104.wmf"/><Relationship Id="rId9" Type="http://schemas.openxmlformats.org/officeDocument/2006/relationships/image" Target="../media/image109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wmf"/><Relationship Id="rId2" Type="http://schemas.openxmlformats.org/officeDocument/2006/relationships/image" Target="../media/image112.wmf"/><Relationship Id="rId1" Type="http://schemas.openxmlformats.org/officeDocument/2006/relationships/image" Target="../media/image111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wmf"/><Relationship Id="rId3" Type="http://schemas.openxmlformats.org/officeDocument/2006/relationships/image" Target="../media/image116.wmf"/><Relationship Id="rId7" Type="http://schemas.openxmlformats.org/officeDocument/2006/relationships/image" Target="../media/image120.wmf"/><Relationship Id="rId2" Type="http://schemas.openxmlformats.org/officeDocument/2006/relationships/image" Target="../media/image115.wmf"/><Relationship Id="rId1" Type="http://schemas.openxmlformats.org/officeDocument/2006/relationships/image" Target="../media/image114.wmf"/><Relationship Id="rId6" Type="http://schemas.openxmlformats.org/officeDocument/2006/relationships/image" Target="../media/image119.wmf"/><Relationship Id="rId5" Type="http://schemas.openxmlformats.org/officeDocument/2006/relationships/image" Target="../media/image118.wmf"/><Relationship Id="rId4" Type="http://schemas.openxmlformats.org/officeDocument/2006/relationships/image" Target="../media/image11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wmf"/><Relationship Id="rId2" Type="http://schemas.openxmlformats.org/officeDocument/2006/relationships/image" Target="../media/image123.wmf"/><Relationship Id="rId1" Type="http://schemas.openxmlformats.org/officeDocument/2006/relationships/image" Target="../media/image122.wmf"/><Relationship Id="rId5" Type="http://schemas.openxmlformats.org/officeDocument/2006/relationships/image" Target="../media/image126.wmf"/><Relationship Id="rId4" Type="http://schemas.openxmlformats.org/officeDocument/2006/relationships/image" Target="../media/image125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wmf"/><Relationship Id="rId2" Type="http://schemas.openxmlformats.org/officeDocument/2006/relationships/image" Target="../media/image128.wmf"/><Relationship Id="rId1" Type="http://schemas.openxmlformats.org/officeDocument/2006/relationships/image" Target="../media/image127.wmf"/><Relationship Id="rId4" Type="http://schemas.openxmlformats.org/officeDocument/2006/relationships/image" Target="../media/image130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wmf"/><Relationship Id="rId2" Type="http://schemas.openxmlformats.org/officeDocument/2006/relationships/image" Target="../media/image132.wmf"/><Relationship Id="rId1" Type="http://schemas.openxmlformats.org/officeDocument/2006/relationships/image" Target="../media/image131.wmf"/><Relationship Id="rId5" Type="http://schemas.openxmlformats.org/officeDocument/2006/relationships/image" Target="../media/image135.wmf"/><Relationship Id="rId4" Type="http://schemas.openxmlformats.org/officeDocument/2006/relationships/image" Target="../media/image134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wmf"/><Relationship Id="rId3" Type="http://schemas.openxmlformats.org/officeDocument/2006/relationships/image" Target="../media/image138.wmf"/><Relationship Id="rId7" Type="http://schemas.openxmlformats.org/officeDocument/2006/relationships/image" Target="../media/image142.wmf"/><Relationship Id="rId2" Type="http://schemas.openxmlformats.org/officeDocument/2006/relationships/image" Target="../media/image137.wmf"/><Relationship Id="rId1" Type="http://schemas.openxmlformats.org/officeDocument/2006/relationships/image" Target="../media/image136.wmf"/><Relationship Id="rId6" Type="http://schemas.openxmlformats.org/officeDocument/2006/relationships/image" Target="../media/image141.wmf"/><Relationship Id="rId5" Type="http://schemas.openxmlformats.org/officeDocument/2006/relationships/image" Target="../media/image140.wmf"/><Relationship Id="rId4" Type="http://schemas.openxmlformats.org/officeDocument/2006/relationships/image" Target="../media/image139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e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wmf"/><Relationship Id="rId7" Type="http://schemas.openxmlformats.org/officeDocument/2006/relationships/image" Target="../media/image150.wmf"/><Relationship Id="rId2" Type="http://schemas.openxmlformats.org/officeDocument/2006/relationships/image" Target="../media/image145.wmf"/><Relationship Id="rId1" Type="http://schemas.openxmlformats.org/officeDocument/2006/relationships/image" Target="../media/image144.wmf"/><Relationship Id="rId6" Type="http://schemas.openxmlformats.org/officeDocument/2006/relationships/image" Target="../media/image149.wmf"/><Relationship Id="rId5" Type="http://schemas.openxmlformats.org/officeDocument/2006/relationships/image" Target="../media/image148.wmf"/><Relationship Id="rId4" Type="http://schemas.openxmlformats.org/officeDocument/2006/relationships/image" Target="../media/image147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wmf"/><Relationship Id="rId2" Type="http://schemas.openxmlformats.org/officeDocument/2006/relationships/image" Target="../media/image152.wmf"/><Relationship Id="rId1" Type="http://schemas.openxmlformats.org/officeDocument/2006/relationships/image" Target="../media/image151.emf"/><Relationship Id="rId6" Type="http://schemas.openxmlformats.org/officeDocument/2006/relationships/image" Target="../media/image156.wmf"/><Relationship Id="rId5" Type="http://schemas.openxmlformats.org/officeDocument/2006/relationships/image" Target="../media/image155.wmf"/><Relationship Id="rId4" Type="http://schemas.openxmlformats.org/officeDocument/2006/relationships/image" Target="../media/image154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wmf"/><Relationship Id="rId3" Type="http://schemas.openxmlformats.org/officeDocument/2006/relationships/image" Target="../media/image159.wmf"/><Relationship Id="rId7" Type="http://schemas.openxmlformats.org/officeDocument/2006/relationships/image" Target="../media/image163.emf"/><Relationship Id="rId2" Type="http://schemas.openxmlformats.org/officeDocument/2006/relationships/image" Target="../media/image158.wmf"/><Relationship Id="rId1" Type="http://schemas.openxmlformats.org/officeDocument/2006/relationships/image" Target="../media/image157.wmf"/><Relationship Id="rId6" Type="http://schemas.openxmlformats.org/officeDocument/2006/relationships/image" Target="../media/image162.wmf"/><Relationship Id="rId5" Type="http://schemas.openxmlformats.org/officeDocument/2006/relationships/image" Target="../media/image161.wmf"/><Relationship Id="rId4" Type="http://schemas.openxmlformats.org/officeDocument/2006/relationships/image" Target="../media/image160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wmf"/><Relationship Id="rId7" Type="http://schemas.openxmlformats.org/officeDocument/2006/relationships/image" Target="../media/image171.wmf"/><Relationship Id="rId2" Type="http://schemas.openxmlformats.org/officeDocument/2006/relationships/image" Target="../media/image166.wmf"/><Relationship Id="rId1" Type="http://schemas.openxmlformats.org/officeDocument/2006/relationships/image" Target="../media/image165.wmf"/><Relationship Id="rId6" Type="http://schemas.openxmlformats.org/officeDocument/2006/relationships/image" Target="../media/image170.wmf"/><Relationship Id="rId5" Type="http://schemas.openxmlformats.org/officeDocument/2006/relationships/image" Target="../media/image169.wmf"/><Relationship Id="rId4" Type="http://schemas.openxmlformats.org/officeDocument/2006/relationships/image" Target="../media/image168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wmf"/><Relationship Id="rId3" Type="http://schemas.openxmlformats.org/officeDocument/2006/relationships/image" Target="../media/image174.wmf"/><Relationship Id="rId7" Type="http://schemas.openxmlformats.org/officeDocument/2006/relationships/image" Target="../media/image178.wmf"/><Relationship Id="rId2" Type="http://schemas.openxmlformats.org/officeDocument/2006/relationships/image" Target="../media/image173.wmf"/><Relationship Id="rId1" Type="http://schemas.openxmlformats.org/officeDocument/2006/relationships/image" Target="../media/image172.wmf"/><Relationship Id="rId6" Type="http://schemas.openxmlformats.org/officeDocument/2006/relationships/image" Target="../media/image177.wmf"/><Relationship Id="rId5" Type="http://schemas.openxmlformats.org/officeDocument/2006/relationships/image" Target="../media/image176.wmf"/><Relationship Id="rId4" Type="http://schemas.openxmlformats.org/officeDocument/2006/relationships/image" Target="../media/image175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wmf"/><Relationship Id="rId2" Type="http://schemas.openxmlformats.org/officeDocument/2006/relationships/image" Target="../media/image181.wmf"/><Relationship Id="rId1" Type="http://schemas.openxmlformats.org/officeDocument/2006/relationships/image" Target="../media/image180.wmf"/><Relationship Id="rId5" Type="http://schemas.openxmlformats.org/officeDocument/2006/relationships/image" Target="../media/image184.wmf"/><Relationship Id="rId4" Type="http://schemas.openxmlformats.org/officeDocument/2006/relationships/image" Target="../media/image183.e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wmf"/><Relationship Id="rId3" Type="http://schemas.openxmlformats.org/officeDocument/2006/relationships/image" Target="../media/image187.wmf"/><Relationship Id="rId7" Type="http://schemas.openxmlformats.org/officeDocument/2006/relationships/image" Target="../media/image191.wmf"/><Relationship Id="rId2" Type="http://schemas.openxmlformats.org/officeDocument/2006/relationships/image" Target="../media/image186.wmf"/><Relationship Id="rId1" Type="http://schemas.openxmlformats.org/officeDocument/2006/relationships/image" Target="../media/image185.wmf"/><Relationship Id="rId6" Type="http://schemas.openxmlformats.org/officeDocument/2006/relationships/image" Target="../media/image190.wmf"/><Relationship Id="rId5" Type="http://schemas.openxmlformats.org/officeDocument/2006/relationships/image" Target="../media/image189.wmf"/><Relationship Id="rId4" Type="http://schemas.openxmlformats.org/officeDocument/2006/relationships/image" Target="../media/image188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wmf"/><Relationship Id="rId2" Type="http://schemas.openxmlformats.org/officeDocument/2006/relationships/image" Target="../media/image194.wmf"/><Relationship Id="rId1" Type="http://schemas.openxmlformats.org/officeDocument/2006/relationships/image" Target="../media/image193.wmf"/><Relationship Id="rId5" Type="http://schemas.openxmlformats.org/officeDocument/2006/relationships/image" Target="../media/image197.wmf"/><Relationship Id="rId4" Type="http://schemas.openxmlformats.org/officeDocument/2006/relationships/image" Target="../media/image196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wmf"/><Relationship Id="rId2" Type="http://schemas.openxmlformats.org/officeDocument/2006/relationships/image" Target="../media/image200.wmf"/><Relationship Id="rId1" Type="http://schemas.openxmlformats.org/officeDocument/2006/relationships/image" Target="../media/image199.wmf"/><Relationship Id="rId6" Type="http://schemas.openxmlformats.org/officeDocument/2006/relationships/image" Target="../media/image204.wmf"/><Relationship Id="rId5" Type="http://schemas.openxmlformats.org/officeDocument/2006/relationships/image" Target="../media/image203.wmf"/><Relationship Id="rId4" Type="http://schemas.openxmlformats.org/officeDocument/2006/relationships/image" Target="../media/image202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5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wmf"/><Relationship Id="rId2" Type="http://schemas.openxmlformats.org/officeDocument/2006/relationships/image" Target="../media/image207.emf"/><Relationship Id="rId1" Type="http://schemas.openxmlformats.org/officeDocument/2006/relationships/image" Target="../media/image206.emf"/><Relationship Id="rId5" Type="http://schemas.openxmlformats.org/officeDocument/2006/relationships/image" Target="../media/image210.wmf"/><Relationship Id="rId4" Type="http://schemas.openxmlformats.org/officeDocument/2006/relationships/image" Target="../media/image209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wmf"/><Relationship Id="rId2" Type="http://schemas.openxmlformats.org/officeDocument/2006/relationships/image" Target="../media/image212.wmf"/><Relationship Id="rId1" Type="http://schemas.openxmlformats.org/officeDocument/2006/relationships/image" Target="../media/image211.wmf"/><Relationship Id="rId6" Type="http://schemas.openxmlformats.org/officeDocument/2006/relationships/image" Target="../media/image216.wmf"/><Relationship Id="rId5" Type="http://schemas.openxmlformats.org/officeDocument/2006/relationships/image" Target="../media/image215.wmf"/><Relationship Id="rId4" Type="http://schemas.openxmlformats.org/officeDocument/2006/relationships/image" Target="../media/image214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wmf"/><Relationship Id="rId7" Type="http://schemas.openxmlformats.org/officeDocument/2006/relationships/image" Target="../media/image223.wmf"/><Relationship Id="rId2" Type="http://schemas.openxmlformats.org/officeDocument/2006/relationships/image" Target="../media/image218.wmf"/><Relationship Id="rId1" Type="http://schemas.openxmlformats.org/officeDocument/2006/relationships/image" Target="../media/image217.wmf"/><Relationship Id="rId6" Type="http://schemas.openxmlformats.org/officeDocument/2006/relationships/image" Target="../media/image222.wmf"/><Relationship Id="rId5" Type="http://schemas.openxmlformats.org/officeDocument/2006/relationships/image" Target="../media/image221.wmf"/><Relationship Id="rId4" Type="http://schemas.openxmlformats.org/officeDocument/2006/relationships/image" Target="../media/image220.wmf"/></Relationships>
</file>

<file path=ppt/drawings/_rels/vmlDrawing3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wmf"/><Relationship Id="rId3" Type="http://schemas.openxmlformats.org/officeDocument/2006/relationships/image" Target="../media/image226.wmf"/><Relationship Id="rId7" Type="http://schemas.openxmlformats.org/officeDocument/2006/relationships/image" Target="../media/image230.wmf"/><Relationship Id="rId2" Type="http://schemas.openxmlformats.org/officeDocument/2006/relationships/image" Target="../media/image225.wmf"/><Relationship Id="rId1" Type="http://schemas.openxmlformats.org/officeDocument/2006/relationships/image" Target="../media/image224.wmf"/><Relationship Id="rId6" Type="http://schemas.openxmlformats.org/officeDocument/2006/relationships/image" Target="../media/image229.wmf"/><Relationship Id="rId5" Type="http://schemas.openxmlformats.org/officeDocument/2006/relationships/image" Target="../media/image228.wmf"/><Relationship Id="rId4" Type="http://schemas.openxmlformats.org/officeDocument/2006/relationships/image" Target="../media/image227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wmf"/><Relationship Id="rId2" Type="http://schemas.openxmlformats.org/officeDocument/2006/relationships/image" Target="../media/image233.wmf"/><Relationship Id="rId1" Type="http://schemas.openxmlformats.org/officeDocument/2006/relationships/image" Target="../media/image232.wmf"/><Relationship Id="rId5" Type="http://schemas.openxmlformats.org/officeDocument/2006/relationships/image" Target="../media/image236.wmf"/><Relationship Id="rId4" Type="http://schemas.openxmlformats.org/officeDocument/2006/relationships/image" Target="../media/image23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e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7" Type="http://schemas.openxmlformats.org/officeDocument/2006/relationships/image" Target="../media/image40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43.wmf"/><Relationship Id="rId7" Type="http://schemas.openxmlformats.org/officeDocument/2006/relationships/image" Target="../media/image47.wmf"/><Relationship Id="rId2" Type="http://schemas.openxmlformats.org/officeDocument/2006/relationships/image" Target="../media/image42.e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Relationship Id="rId9" Type="http://schemas.openxmlformats.org/officeDocument/2006/relationships/image" Target="../media/image49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image" Target="../media/image51.wmf"/><Relationship Id="rId7" Type="http://schemas.openxmlformats.org/officeDocument/2006/relationships/image" Target="../media/image54.wmf"/><Relationship Id="rId2" Type="http://schemas.openxmlformats.org/officeDocument/2006/relationships/image" Target="../media/image50.wmf"/><Relationship Id="rId1" Type="http://schemas.openxmlformats.org/officeDocument/2006/relationships/image" Target="../media/image38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40.wmf"/><Relationship Id="rId9" Type="http://schemas.openxmlformats.org/officeDocument/2006/relationships/image" Target="../media/image5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image" Target="../media/image60.wmf"/><Relationship Id="rId7" Type="http://schemas.openxmlformats.org/officeDocument/2006/relationships/image" Target="../media/image64.wmf"/><Relationship Id="rId12" Type="http://schemas.openxmlformats.org/officeDocument/2006/relationships/image" Target="../media/image69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6" Type="http://schemas.openxmlformats.org/officeDocument/2006/relationships/image" Target="../media/image63.wmf"/><Relationship Id="rId11" Type="http://schemas.openxmlformats.org/officeDocument/2006/relationships/image" Target="../media/image68.emf"/><Relationship Id="rId5" Type="http://schemas.openxmlformats.org/officeDocument/2006/relationships/image" Target="../media/image62.emf"/><Relationship Id="rId10" Type="http://schemas.openxmlformats.org/officeDocument/2006/relationships/image" Target="../media/image67.wmf"/><Relationship Id="rId4" Type="http://schemas.openxmlformats.org/officeDocument/2006/relationships/image" Target="../media/image61.wmf"/><Relationship Id="rId9" Type="http://schemas.openxmlformats.org/officeDocument/2006/relationships/image" Target="../media/image6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7542-77E3-4994-B9D8-3D7563775E9C}" type="datetimeFigureOut">
              <a:rPr lang="en-US" smtClean="0"/>
              <a:pPr/>
              <a:t>3/29/2013</a:t>
            </a:fld>
            <a:endParaRPr lang="en-US" dirty="0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6C7A9-EEB0-4AB1-A805-FFBAFA3833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7542-77E3-4994-B9D8-3D7563775E9C}" type="datetimeFigureOut">
              <a:rPr lang="en-US" smtClean="0"/>
              <a:pPr/>
              <a:t>3/29/2013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6C7A9-EEB0-4AB1-A805-FFBAFA3833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7542-77E3-4994-B9D8-3D7563775E9C}" type="datetimeFigureOut">
              <a:rPr lang="en-US" smtClean="0"/>
              <a:pPr/>
              <a:t>3/29/2013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6C7A9-EEB0-4AB1-A805-FFBAFA3833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7542-77E3-4994-B9D8-3D7563775E9C}" type="datetimeFigureOut">
              <a:rPr lang="en-US" smtClean="0"/>
              <a:pPr/>
              <a:t>3/29/2013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6C7A9-EEB0-4AB1-A805-FFBAFA3833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7542-77E3-4994-B9D8-3D7563775E9C}" type="datetimeFigureOut">
              <a:rPr lang="en-US" smtClean="0"/>
              <a:pPr/>
              <a:t>3/29/2013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6C7A9-EEB0-4AB1-A805-FFBAFA3833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7542-77E3-4994-B9D8-3D7563775E9C}" type="datetimeFigureOut">
              <a:rPr lang="en-US" smtClean="0"/>
              <a:pPr/>
              <a:t>3/29/2013</a:t>
            </a:fld>
            <a:endParaRPr lang="en-US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6C7A9-EEB0-4AB1-A805-FFBAFA3833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7542-77E3-4994-B9D8-3D7563775E9C}" type="datetimeFigureOut">
              <a:rPr lang="en-US" smtClean="0"/>
              <a:pPr/>
              <a:t>3/29/2013</a:t>
            </a:fld>
            <a:endParaRPr lang="en-US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6C7A9-EEB0-4AB1-A805-FFBAFA3833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7542-77E3-4994-B9D8-3D7563775E9C}" type="datetimeFigureOut">
              <a:rPr lang="en-US" smtClean="0"/>
              <a:pPr/>
              <a:t>3/29/2013</a:t>
            </a:fld>
            <a:endParaRPr lang="en-US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6C7A9-EEB0-4AB1-A805-FFBAFA3833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7542-77E3-4994-B9D8-3D7563775E9C}" type="datetimeFigureOut">
              <a:rPr lang="en-US" smtClean="0"/>
              <a:pPr/>
              <a:t>3/29/2013</a:t>
            </a:fld>
            <a:endParaRPr lang="en-US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6C7A9-EEB0-4AB1-A805-FFBAFA3833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7542-77E3-4994-B9D8-3D7563775E9C}" type="datetimeFigureOut">
              <a:rPr lang="en-US" smtClean="0"/>
              <a:pPr/>
              <a:t>3/29/2013</a:t>
            </a:fld>
            <a:endParaRPr lang="en-US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6C7A9-EEB0-4AB1-A805-FFBAFA3833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7542-77E3-4994-B9D8-3D7563775E9C}" type="datetimeFigureOut">
              <a:rPr lang="en-US" smtClean="0"/>
              <a:pPr/>
              <a:t>3/29/2013</a:t>
            </a:fld>
            <a:endParaRPr lang="en-US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6C6C7A9-EEB0-4AB1-A805-FFBAFA3833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dirty="0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7FC7542-77E3-4994-B9D8-3D7563775E9C}" type="datetimeFigureOut">
              <a:rPr lang="en-US" smtClean="0"/>
              <a:pPr/>
              <a:t>3/29/2013</a:t>
            </a:fld>
            <a:endParaRPr lang="en-US" dirty="0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6C6C7A9-EEB0-4AB1-A805-FFBAFA3833E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package" Target="../embeddings/____________Microsoft_Office_Word5.docx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____________Microsoft_Office_Word6.docx"/><Relationship Id="rId13" Type="http://schemas.openxmlformats.org/officeDocument/2006/relationships/oleObject" Target="../embeddings/oleObject59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54.bin"/><Relationship Id="rId12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3.bin"/><Relationship Id="rId11" Type="http://schemas.openxmlformats.org/officeDocument/2006/relationships/oleObject" Target="../embeddings/oleObject57.bin"/><Relationship Id="rId5" Type="http://schemas.openxmlformats.org/officeDocument/2006/relationships/oleObject" Target="../embeddings/oleObject52.bin"/><Relationship Id="rId15" Type="http://schemas.openxmlformats.org/officeDocument/2006/relationships/oleObject" Target="../embeddings/oleObject60.bin"/><Relationship Id="rId10" Type="http://schemas.openxmlformats.org/officeDocument/2006/relationships/oleObject" Target="../embeddings/oleObject56.bin"/><Relationship Id="rId4" Type="http://schemas.openxmlformats.org/officeDocument/2006/relationships/oleObject" Target="../embeddings/oleObject51.bin"/><Relationship Id="rId9" Type="http://schemas.openxmlformats.org/officeDocument/2006/relationships/oleObject" Target="../embeddings/oleObject55.bin"/><Relationship Id="rId14" Type="http://schemas.openxmlformats.org/officeDocument/2006/relationships/package" Target="../embeddings/____________Microsoft_Office_Word7.docx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13" Type="http://schemas.openxmlformats.org/officeDocument/2006/relationships/oleObject" Target="../embeddings/oleObject70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64.bin"/><Relationship Id="rId12" Type="http://schemas.openxmlformats.org/officeDocument/2006/relationships/oleObject" Target="../embeddings/oleObject6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63.bin"/><Relationship Id="rId11" Type="http://schemas.openxmlformats.org/officeDocument/2006/relationships/oleObject" Target="../embeddings/oleObject68.bin"/><Relationship Id="rId5" Type="http://schemas.openxmlformats.org/officeDocument/2006/relationships/oleObject" Target="../embeddings/oleObject62.bin"/><Relationship Id="rId10" Type="http://schemas.openxmlformats.org/officeDocument/2006/relationships/oleObject" Target="../embeddings/oleObject67.bin"/><Relationship Id="rId4" Type="http://schemas.openxmlformats.org/officeDocument/2006/relationships/oleObject" Target="../embeddings/oleObject61.bin"/><Relationship Id="rId9" Type="http://schemas.openxmlformats.org/officeDocument/2006/relationships/oleObject" Target="../embeddings/oleObject66.bin"/><Relationship Id="rId14" Type="http://schemas.openxmlformats.org/officeDocument/2006/relationships/oleObject" Target="../embeddings/oleObject7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13" Type="http://schemas.openxmlformats.org/officeDocument/2006/relationships/oleObject" Target="../embeddings/oleObject81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75.bin"/><Relationship Id="rId12" Type="http://schemas.openxmlformats.org/officeDocument/2006/relationships/oleObject" Target="../embeddings/oleObject8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74.bin"/><Relationship Id="rId11" Type="http://schemas.openxmlformats.org/officeDocument/2006/relationships/oleObject" Target="../embeddings/oleObject79.bin"/><Relationship Id="rId5" Type="http://schemas.openxmlformats.org/officeDocument/2006/relationships/oleObject" Target="../embeddings/oleObject73.bin"/><Relationship Id="rId10" Type="http://schemas.openxmlformats.org/officeDocument/2006/relationships/oleObject" Target="../embeddings/oleObject78.bin"/><Relationship Id="rId4" Type="http://schemas.openxmlformats.org/officeDocument/2006/relationships/oleObject" Target="../embeddings/oleObject72.bin"/><Relationship Id="rId9" Type="http://schemas.openxmlformats.org/officeDocument/2006/relationships/oleObject" Target="../embeddings/oleObject77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6.bin"/><Relationship Id="rId13" Type="http://schemas.openxmlformats.org/officeDocument/2006/relationships/oleObject" Target="../embeddings/oleObject91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85.bin"/><Relationship Id="rId12" Type="http://schemas.openxmlformats.org/officeDocument/2006/relationships/oleObject" Target="../embeddings/oleObject9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84.bin"/><Relationship Id="rId11" Type="http://schemas.openxmlformats.org/officeDocument/2006/relationships/oleObject" Target="../embeddings/oleObject89.bin"/><Relationship Id="rId5" Type="http://schemas.openxmlformats.org/officeDocument/2006/relationships/oleObject" Target="../embeddings/oleObject83.bin"/><Relationship Id="rId10" Type="http://schemas.openxmlformats.org/officeDocument/2006/relationships/oleObject" Target="../embeddings/oleObject88.bin"/><Relationship Id="rId4" Type="http://schemas.openxmlformats.org/officeDocument/2006/relationships/oleObject" Target="../embeddings/oleObject82.bin"/><Relationship Id="rId9" Type="http://schemas.openxmlformats.org/officeDocument/2006/relationships/oleObject" Target="../embeddings/oleObject87.bin"/><Relationship Id="rId14" Type="http://schemas.openxmlformats.org/officeDocument/2006/relationships/oleObject" Target="../embeddings/oleObject92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7.bin"/><Relationship Id="rId13" Type="http://schemas.openxmlformats.org/officeDocument/2006/relationships/oleObject" Target="../embeddings/oleObject102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96.bin"/><Relationship Id="rId12" Type="http://schemas.openxmlformats.org/officeDocument/2006/relationships/oleObject" Target="../embeddings/oleObject10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95.bin"/><Relationship Id="rId11" Type="http://schemas.openxmlformats.org/officeDocument/2006/relationships/oleObject" Target="../embeddings/oleObject100.bin"/><Relationship Id="rId5" Type="http://schemas.openxmlformats.org/officeDocument/2006/relationships/oleObject" Target="../embeddings/oleObject94.bin"/><Relationship Id="rId10" Type="http://schemas.openxmlformats.org/officeDocument/2006/relationships/oleObject" Target="../embeddings/oleObject99.bin"/><Relationship Id="rId4" Type="http://schemas.openxmlformats.org/officeDocument/2006/relationships/oleObject" Target="../embeddings/oleObject93.bin"/><Relationship Id="rId9" Type="http://schemas.openxmlformats.org/officeDocument/2006/relationships/oleObject" Target="../embeddings/oleObject98.bin"/><Relationship Id="rId14" Type="http://schemas.openxmlformats.org/officeDocument/2006/relationships/oleObject" Target="../embeddings/oleObject10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06.bin"/><Relationship Id="rId5" Type="http://schemas.openxmlformats.org/officeDocument/2006/relationships/oleObject" Target="../embeddings/oleObject105.bin"/><Relationship Id="rId4" Type="http://schemas.openxmlformats.org/officeDocument/2006/relationships/oleObject" Target="../embeddings/oleObject104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1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1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09.bin"/><Relationship Id="rId11" Type="http://schemas.openxmlformats.org/officeDocument/2006/relationships/oleObject" Target="../embeddings/oleObject114.bin"/><Relationship Id="rId5" Type="http://schemas.openxmlformats.org/officeDocument/2006/relationships/oleObject" Target="../embeddings/oleObject108.bin"/><Relationship Id="rId10" Type="http://schemas.openxmlformats.org/officeDocument/2006/relationships/oleObject" Target="../embeddings/oleObject113.bin"/><Relationship Id="rId4" Type="http://schemas.openxmlformats.org/officeDocument/2006/relationships/oleObject" Target="../embeddings/oleObject107.bin"/><Relationship Id="rId9" Type="http://schemas.openxmlformats.org/officeDocument/2006/relationships/oleObject" Target="../embeddings/oleObject112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9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1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17.bin"/><Relationship Id="rId5" Type="http://schemas.openxmlformats.org/officeDocument/2006/relationships/oleObject" Target="../embeddings/oleObject116.bin"/><Relationship Id="rId4" Type="http://schemas.openxmlformats.org/officeDocument/2006/relationships/oleObject" Target="../embeddings/oleObject11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oleObject" Target="../embeddings/oleObject1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22.bin"/><Relationship Id="rId5" Type="http://schemas.openxmlformats.org/officeDocument/2006/relationships/oleObject" Target="../embeddings/oleObject121.bin"/><Relationship Id="rId4" Type="http://schemas.openxmlformats.org/officeDocument/2006/relationships/oleObject" Target="../embeddings/oleObject120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8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1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26.bin"/><Relationship Id="rId5" Type="http://schemas.openxmlformats.org/officeDocument/2006/relationships/oleObject" Target="../embeddings/oleObject125.bin"/><Relationship Id="rId4" Type="http://schemas.openxmlformats.org/officeDocument/2006/relationships/oleObject" Target="../embeddings/oleObject124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3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1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31.bin"/><Relationship Id="rId11" Type="http://schemas.openxmlformats.org/officeDocument/2006/relationships/oleObject" Target="../embeddings/oleObject136.bin"/><Relationship Id="rId5" Type="http://schemas.openxmlformats.org/officeDocument/2006/relationships/oleObject" Target="../embeddings/oleObject130.bin"/><Relationship Id="rId10" Type="http://schemas.openxmlformats.org/officeDocument/2006/relationships/oleObject" Target="../embeddings/oleObject135.bin"/><Relationship Id="rId4" Type="http://schemas.openxmlformats.org/officeDocument/2006/relationships/oleObject" Target="../embeddings/oleObject129.bin"/><Relationship Id="rId9" Type="http://schemas.openxmlformats.org/officeDocument/2006/relationships/oleObject" Target="../embeddings/oleObject134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1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1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39.bin"/><Relationship Id="rId5" Type="http://schemas.openxmlformats.org/officeDocument/2006/relationships/oleObject" Target="../embeddings/oleObject138.bin"/><Relationship Id="rId10" Type="http://schemas.openxmlformats.org/officeDocument/2006/relationships/oleObject" Target="../embeddings/oleObject143.bin"/><Relationship Id="rId4" Type="http://schemas.openxmlformats.org/officeDocument/2006/relationships/oleObject" Target="../embeddings/oleObject137.bin"/><Relationship Id="rId9" Type="http://schemas.openxmlformats.org/officeDocument/2006/relationships/oleObject" Target="../embeddings/oleObject142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7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1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45.bin"/><Relationship Id="rId5" Type="http://schemas.openxmlformats.org/officeDocument/2006/relationships/oleObject" Target="../embeddings/oleObject144.bin"/><Relationship Id="rId4" Type="http://schemas.openxmlformats.org/officeDocument/2006/relationships/package" Target="../embeddings/____________Microsoft_Office_Word8.docx"/><Relationship Id="rId9" Type="http://schemas.openxmlformats.org/officeDocument/2006/relationships/oleObject" Target="../embeddings/oleObject148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3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1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51.bin"/><Relationship Id="rId11" Type="http://schemas.openxmlformats.org/officeDocument/2006/relationships/oleObject" Target="../embeddings/oleObject155.bin"/><Relationship Id="rId5" Type="http://schemas.openxmlformats.org/officeDocument/2006/relationships/oleObject" Target="../embeddings/oleObject150.bin"/><Relationship Id="rId10" Type="http://schemas.openxmlformats.org/officeDocument/2006/relationships/package" Target="../embeddings/____________Microsoft_Office_Word9.docx"/><Relationship Id="rId4" Type="http://schemas.openxmlformats.org/officeDocument/2006/relationships/oleObject" Target="../embeddings/oleObject149.bin"/><Relationship Id="rId9" Type="http://schemas.openxmlformats.org/officeDocument/2006/relationships/oleObject" Target="../embeddings/oleObject154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0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15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58.bin"/><Relationship Id="rId5" Type="http://schemas.openxmlformats.org/officeDocument/2006/relationships/oleObject" Target="../embeddings/oleObject157.bin"/><Relationship Id="rId10" Type="http://schemas.openxmlformats.org/officeDocument/2006/relationships/oleObject" Target="../embeddings/oleObject162.bin"/><Relationship Id="rId4" Type="http://schemas.openxmlformats.org/officeDocument/2006/relationships/oleObject" Target="../embeddings/oleObject156.bin"/><Relationship Id="rId9" Type="http://schemas.openxmlformats.org/officeDocument/2006/relationships/oleObject" Target="../embeddings/oleObject161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7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16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65.bin"/><Relationship Id="rId11" Type="http://schemas.openxmlformats.org/officeDocument/2006/relationships/oleObject" Target="../embeddings/oleObject170.bin"/><Relationship Id="rId5" Type="http://schemas.openxmlformats.org/officeDocument/2006/relationships/oleObject" Target="../embeddings/oleObject164.bin"/><Relationship Id="rId10" Type="http://schemas.openxmlformats.org/officeDocument/2006/relationships/oleObject" Target="../embeddings/oleObject169.bin"/><Relationship Id="rId4" Type="http://schemas.openxmlformats.org/officeDocument/2006/relationships/oleObject" Target="../embeddings/oleObject163.bin"/><Relationship Id="rId9" Type="http://schemas.openxmlformats.org/officeDocument/2006/relationships/oleObject" Target="../embeddings/oleObject168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4.bin"/><Relationship Id="rId3" Type="http://schemas.openxmlformats.org/officeDocument/2006/relationships/image" Target="../media/image2.jpeg"/><Relationship Id="rId7" Type="http://schemas.openxmlformats.org/officeDocument/2006/relationships/package" Target="../embeddings/____________Microsoft_Office_Word10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73.bin"/><Relationship Id="rId5" Type="http://schemas.openxmlformats.org/officeDocument/2006/relationships/oleObject" Target="../embeddings/oleObject172.bin"/><Relationship Id="rId4" Type="http://schemas.openxmlformats.org/officeDocument/2006/relationships/oleObject" Target="../embeddings/oleObject171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9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17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77.bin"/><Relationship Id="rId11" Type="http://schemas.openxmlformats.org/officeDocument/2006/relationships/oleObject" Target="../embeddings/oleObject182.bin"/><Relationship Id="rId5" Type="http://schemas.openxmlformats.org/officeDocument/2006/relationships/oleObject" Target="../embeddings/oleObject176.bin"/><Relationship Id="rId10" Type="http://schemas.openxmlformats.org/officeDocument/2006/relationships/oleObject" Target="../embeddings/oleObject181.bin"/><Relationship Id="rId4" Type="http://schemas.openxmlformats.org/officeDocument/2006/relationships/oleObject" Target="../embeddings/oleObject175.bin"/><Relationship Id="rId9" Type="http://schemas.openxmlformats.org/officeDocument/2006/relationships/oleObject" Target="../embeddings/oleObject180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7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18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85.bin"/><Relationship Id="rId5" Type="http://schemas.openxmlformats.org/officeDocument/2006/relationships/oleObject" Target="../embeddings/oleObject184.bin"/><Relationship Id="rId4" Type="http://schemas.openxmlformats.org/officeDocument/2006/relationships/oleObject" Target="../embeddings/oleObject183.bin"/><Relationship Id="rId9" Type="http://schemas.openxmlformats.org/officeDocument/2006/relationships/image" Target="../media/image198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2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19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190.bin"/><Relationship Id="rId5" Type="http://schemas.openxmlformats.org/officeDocument/2006/relationships/oleObject" Target="../embeddings/oleObject189.bin"/><Relationship Id="rId4" Type="http://schemas.openxmlformats.org/officeDocument/2006/relationships/oleObject" Target="../embeddings/oleObject188.bin"/><Relationship Id="rId9" Type="http://schemas.openxmlformats.org/officeDocument/2006/relationships/oleObject" Target="../embeddings/oleObject193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4" Type="http://schemas.openxmlformats.org/officeDocument/2006/relationships/package" Target="../embeddings/____________Microsoft_Office_Word11.docx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6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19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94.bin"/><Relationship Id="rId5" Type="http://schemas.openxmlformats.org/officeDocument/2006/relationships/package" Target="../embeddings/____________Microsoft_Office_Word13.docx"/><Relationship Id="rId4" Type="http://schemas.openxmlformats.org/officeDocument/2006/relationships/package" Target="../embeddings/____________Microsoft_Office_Word12.docx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1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20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199.bin"/><Relationship Id="rId5" Type="http://schemas.openxmlformats.org/officeDocument/2006/relationships/oleObject" Target="../embeddings/oleObject198.bin"/><Relationship Id="rId4" Type="http://schemas.openxmlformats.org/officeDocument/2006/relationships/oleObject" Target="../embeddings/oleObject197.bin"/><Relationship Id="rId9" Type="http://schemas.openxmlformats.org/officeDocument/2006/relationships/oleObject" Target="../embeddings/oleObject202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7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20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205.bin"/><Relationship Id="rId5" Type="http://schemas.openxmlformats.org/officeDocument/2006/relationships/oleObject" Target="../embeddings/oleObject204.bin"/><Relationship Id="rId10" Type="http://schemas.openxmlformats.org/officeDocument/2006/relationships/oleObject" Target="../embeddings/oleObject209.bin"/><Relationship Id="rId4" Type="http://schemas.openxmlformats.org/officeDocument/2006/relationships/oleObject" Target="../embeddings/oleObject203.bin"/><Relationship Id="rId9" Type="http://schemas.openxmlformats.org/officeDocument/2006/relationships/oleObject" Target="../embeddings/oleObject208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4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2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212.bin"/><Relationship Id="rId11" Type="http://schemas.openxmlformats.org/officeDocument/2006/relationships/oleObject" Target="../embeddings/oleObject217.bin"/><Relationship Id="rId5" Type="http://schemas.openxmlformats.org/officeDocument/2006/relationships/oleObject" Target="../embeddings/oleObject211.bin"/><Relationship Id="rId10" Type="http://schemas.openxmlformats.org/officeDocument/2006/relationships/oleObject" Target="../embeddings/oleObject216.bin"/><Relationship Id="rId4" Type="http://schemas.openxmlformats.org/officeDocument/2006/relationships/oleObject" Target="../embeddings/oleObject210.bin"/><Relationship Id="rId9" Type="http://schemas.openxmlformats.org/officeDocument/2006/relationships/oleObject" Target="../embeddings/oleObject215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2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2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220.bin"/><Relationship Id="rId5" Type="http://schemas.openxmlformats.org/officeDocument/2006/relationships/oleObject" Target="../embeddings/oleObject219.bin"/><Relationship Id="rId4" Type="http://schemas.openxmlformats.org/officeDocument/2006/relationships/oleObject" Target="../embeddings/oleObject218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oleObject" Target="../embeddings/oleObject14.bin"/><Relationship Id="rId3" Type="http://schemas.openxmlformats.org/officeDocument/2006/relationships/image" Target="../media/image2.jpeg"/><Relationship Id="rId7" Type="http://schemas.openxmlformats.org/officeDocument/2006/relationships/image" Target="../media/image20.emf"/><Relationship Id="rId12" Type="http://schemas.openxmlformats.org/officeDocument/2006/relationships/package" Target="../embeddings/____________Microsoft_Office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e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21.emf"/><Relationship Id="rId14" Type="http://schemas.openxmlformats.org/officeDocument/2006/relationships/package" Target="../embeddings/____________Microsoft_Office_Word2.docx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5.bin"/><Relationship Id="rId9" Type="http://schemas.openxmlformats.org/officeDocument/2006/relationships/oleObject" Target="../embeddings/oleObject20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package" Target="../embeddings/____________Microsoft_Office_Word3.docx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6.bin"/><Relationship Id="rId9" Type="http://schemas.openxmlformats.org/officeDocument/2006/relationships/oleObject" Target="../embeddings/oleObject3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35.bin"/><Relationship Id="rId12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4.bin"/><Relationship Id="rId11" Type="http://schemas.openxmlformats.org/officeDocument/2006/relationships/oleObject" Target="../embeddings/oleObject39.bin"/><Relationship Id="rId5" Type="http://schemas.openxmlformats.org/officeDocument/2006/relationships/package" Target="../embeddings/____________Microsoft_Office_Word4.docx"/><Relationship Id="rId10" Type="http://schemas.openxmlformats.org/officeDocument/2006/relationships/oleObject" Target="../embeddings/oleObject38.bin"/><Relationship Id="rId4" Type="http://schemas.openxmlformats.org/officeDocument/2006/relationships/oleObject" Target="../embeddings/oleObject33.bin"/><Relationship Id="rId9" Type="http://schemas.openxmlformats.org/officeDocument/2006/relationships/oleObject" Target="../embeddings/oleObject3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oleObject" Target="../embeddings/oleObject50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44.bin"/><Relationship Id="rId12" Type="http://schemas.openxmlformats.org/officeDocument/2006/relationships/oleObject" Target="../embeddings/oleObject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3.bin"/><Relationship Id="rId11" Type="http://schemas.openxmlformats.org/officeDocument/2006/relationships/oleObject" Target="../embeddings/oleObject48.bin"/><Relationship Id="rId5" Type="http://schemas.openxmlformats.org/officeDocument/2006/relationships/oleObject" Target="../embeddings/oleObject42.bin"/><Relationship Id="rId10" Type="http://schemas.openxmlformats.org/officeDocument/2006/relationships/oleObject" Target="../embeddings/oleObject47.bin"/><Relationship Id="rId4" Type="http://schemas.openxmlformats.org/officeDocument/2006/relationships/oleObject" Target="../embeddings/oleObject41.bin"/><Relationship Id="rId9" Type="http://schemas.openxmlformats.org/officeDocument/2006/relationships/oleObject" Target="../embeddings/oleObject4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29124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Modeling of discrete time auto-regressive systems with given forward and backward behavior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5348645"/>
            <a:ext cx="43939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Supervisor:	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Nicholas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Karampetakis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Associate Professor,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AUTH.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pic>
        <p:nvPicPr>
          <p:cNvPr id="7" name="6 - Εικόνα" descr="auth_logo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590800" cy="2595982"/>
          </a:xfrm>
          <a:prstGeom prst="rect">
            <a:avLst/>
          </a:prstGeom>
        </p:spPr>
      </p:pic>
      <p:sp>
        <p:nvSpPr>
          <p:cNvPr id="8" name="7 - TextBox"/>
          <p:cNvSpPr txBox="1"/>
          <p:nvPr/>
        </p:nvSpPr>
        <p:spPr>
          <a:xfrm>
            <a:off x="2667000" y="152400"/>
            <a:ext cx="571175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Aristotle University Of Thessaloniki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Faculty of Sciences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Department of Mathematics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0" y="21336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M.Sc. Thesis</a:t>
            </a:r>
          </a:p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Moysis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Lazaros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Υπότροφος  Ι.Κ.Υ.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 - Εικόνα" descr="auth_logo_color.jpg"/>
          <p:cNvPicPr/>
          <p:nvPr/>
        </p:nvPicPr>
        <p:blipFill>
          <a:blip r:embed="rId3" cstate="print">
            <a:lum bright="82000" contrast="-40000"/>
          </a:blip>
          <a:stretch>
            <a:fillRect/>
          </a:stretch>
        </p:blipFill>
        <p:spPr>
          <a:xfrm>
            <a:off x="990600" y="838200"/>
            <a:ext cx="6934200" cy="5715000"/>
          </a:xfrm>
          <a:prstGeom prst="rect">
            <a:avLst/>
          </a:prstGeom>
        </p:spPr>
      </p:pic>
      <p:graphicFrame>
        <p:nvGraphicFramePr>
          <p:cNvPr id="50177" name="Object 1"/>
          <p:cNvGraphicFramePr>
            <a:graphicFrameLocks noChangeAspect="1"/>
          </p:cNvGraphicFramePr>
          <p:nvPr/>
        </p:nvGraphicFramePr>
        <p:xfrm>
          <a:off x="533400" y="609600"/>
          <a:ext cx="7620000" cy="8610600"/>
        </p:xfrm>
        <a:graphic>
          <a:graphicData uri="http://schemas.openxmlformats.org/presentationml/2006/ole">
            <p:oleObj spid="_x0000_s50177" name="Έγγραφο" r:id="rId4" imgW="5943785" imgH="8188171" progId="Word.Document.12">
              <p:embed/>
            </p:oleObj>
          </a:graphicData>
        </a:graphic>
      </p:graphicFrame>
      <p:sp>
        <p:nvSpPr>
          <p:cNvPr id="5" name="4 - Ορθογώνιο"/>
          <p:cNvSpPr/>
          <p:nvPr/>
        </p:nvSpPr>
        <p:spPr>
          <a:xfrm>
            <a:off x="152400" y="0"/>
            <a:ext cx="86106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Theorem 17 [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Vardulakis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1991]: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Given the matrix A(</a:t>
            </a:r>
            <a:r>
              <a:rPr lang="el-GR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σ)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we can construct a finite Jordan pair by following these steps 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1 - Εικόνα" descr="auth_logo_color.jpg"/>
          <p:cNvPicPr/>
          <p:nvPr/>
        </p:nvPicPr>
        <p:blipFill>
          <a:blip r:embed="rId3" cstate="print">
            <a:lum bright="82000" contrast="-40000"/>
          </a:blip>
          <a:stretch>
            <a:fillRect/>
          </a:stretch>
        </p:blipFill>
        <p:spPr>
          <a:xfrm>
            <a:off x="990600" y="838200"/>
            <a:ext cx="6934200" cy="5715000"/>
          </a:xfrm>
          <a:prstGeom prst="rect">
            <a:avLst/>
          </a:prstGeom>
        </p:spPr>
      </p:pic>
      <p:sp>
        <p:nvSpPr>
          <p:cNvPr id="33" name="32 - Ορθογώνιο"/>
          <p:cNvSpPr/>
          <p:nvPr/>
        </p:nvSpPr>
        <p:spPr>
          <a:xfrm>
            <a:off x="0" y="3505200"/>
            <a:ext cx="5638800" cy="2362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Finite elementary divisors and solutions of discrete time AR-representations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0" y="609600"/>
            <a:ext cx="4825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Assume that the matrix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A(</a:t>
            </a:r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σ)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has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κ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distinct zeros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4800600" y="685800"/>
          <a:ext cx="1447800" cy="325855"/>
        </p:xfrm>
        <a:graphic>
          <a:graphicData uri="http://schemas.openxmlformats.org/presentationml/2006/ole">
            <p:oleObj spid="_x0000_s21509" name="Equation" r:id="rId4" imgW="723586" imgH="228501" progId="Equation.DSMT4">
              <p:embed/>
            </p:oleObj>
          </a:graphicData>
        </a:graphic>
      </p:graphicFrame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152400" y="1066800"/>
          <a:ext cx="8229600" cy="457200"/>
        </p:xfrm>
        <a:graphic>
          <a:graphicData uri="http://schemas.openxmlformats.org/presentationml/2006/ole">
            <p:oleObj spid="_x0000_s21511" name="Equation" r:id="rId5" imgW="4559040" imgH="253800" progId="Equation.DSMT4">
              <p:embed/>
            </p:oleObj>
          </a:graphicData>
        </a:graphic>
      </p:graphicFrame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513" name="Object 9"/>
          <p:cNvGraphicFramePr>
            <a:graphicFrameLocks noChangeAspect="1"/>
          </p:cNvGraphicFramePr>
          <p:nvPr/>
        </p:nvGraphicFramePr>
        <p:xfrm>
          <a:off x="207963" y="1600200"/>
          <a:ext cx="2459037" cy="457200"/>
        </p:xfrm>
        <a:graphic>
          <a:graphicData uri="http://schemas.openxmlformats.org/presentationml/2006/ole">
            <p:oleObj spid="_x0000_s21513" name="Equation" r:id="rId6" imgW="1422360" imgH="266400" progId="Equation.DSMT4">
              <p:embed/>
            </p:oleObj>
          </a:graphicData>
        </a:graphic>
      </p:graphicFrame>
      <p:cxnSp>
        <p:nvCxnSpPr>
          <p:cNvPr id="19" name="18 - Ευθεία γραμμή σύνδεσης"/>
          <p:cNvCxnSpPr/>
          <p:nvPr/>
        </p:nvCxnSpPr>
        <p:spPr>
          <a:xfrm>
            <a:off x="1828800" y="175260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- Ευθύγραμμο βέλος σύνδεσης"/>
          <p:cNvCxnSpPr/>
          <p:nvPr/>
        </p:nvCxnSpPr>
        <p:spPr>
          <a:xfrm>
            <a:off x="1828800" y="2133600"/>
            <a:ext cx="2057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- TextBox"/>
          <p:cNvSpPr txBox="1"/>
          <p:nvPr/>
        </p:nvSpPr>
        <p:spPr>
          <a:xfrm>
            <a:off x="3886200" y="1905000"/>
            <a:ext cx="3025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Partial multiplicity of the zero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515" name="Object 11"/>
          <p:cNvGraphicFramePr>
            <a:graphicFrameLocks noChangeAspect="1"/>
          </p:cNvGraphicFramePr>
          <p:nvPr/>
        </p:nvGraphicFramePr>
        <p:xfrm>
          <a:off x="6781800" y="1905000"/>
          <a:ext cx="333375" cy="342900"/>
        </p:xfrm>
        <a:graphic>
          <a:graphicData uri="http://schemas.openxmlformats.org/presentationml/2006/ole">
            <p:oleObj spid="_x0000_s21515" name="Equation" r:id="rId7" imgW="152280" imgH="228600" progId="Equation.DSMT4">
              <p:embed/>
            </p:oleObj>
          </a:graphicData>
        </a:graphic>
      </p:graphicFrame>
      <p:graphicFrame>
        <p:nvGraphicFramePr>
          <p:cNvPr id="21516" name="Object 12"/>
          <p:cNvGraphicFramePr>
            <a:graphicFrameLocks noChangeAspect="1"/>
          </p:cNvGraphicFramePr>
          <p:nvPr/>
        </p:nvGraphicFramePr>
        <p:xfrm>
          <a:off x="0" y="2362200"/>
          <a:ext cx="9144000" cy="947738"/>
        </p:xfrm>
        <a:graphic>
          <a:graphicData uri="http://schemas.openxmlformats.org/presentationml/2006/ole">
            <p:oleObj spid="_x0000_s21516" name="Έγγραφο" r:id="rId8" imgW="5943785" imgH="677662" progId="Word.Document.12">
              <p:embed/>
            </p:oleObj>
          </a:graphicData>
        </a:graphic>
      </p:graphicFrame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518" name="Object 14"/>
          <p:cNvGraphicFramePr>
            <a:graphicFrameLocks noChangeAspect="1"/>
          </p:cNvGraphicFramePr>
          <p:nvPr/>
        </p:nvGraphicFramePr>
        <p:xfrm>
          <a:off x="381000" y="3505200"/>
          <a:ext cx="1510145" cy="609600"/>
        </p:xfrm>
        <a:graphic>
          <a:graphicData uri="http://schemas.openxmlformats.org/presentationml/2006/ole">
            <p:oleObj spid="_x0000_s21518" name="Equation" r:id="rId9" imgW="1040948" imgH="418918" progId="Equation.DSMT4">
              <p:embed/>
            </p:oleObj>
          </a:graphicData>
        </a:graphic>
      </p:graphicFrame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520" name="Object 16"/>
          <p:cNvGraphicFramePr>
            <a:graphicFrameLocks noChangeAspect="1"/>
          </p:cNvGraphicFramePr>
          <p:nvPr/>
        </p:nvGraphicFramePr>
        <p:xfrm>
          <a:off x="120650" y="4267200"/>
          <a:ext cx="4789488" cy="762000"/>
        </p:xfrm>
        <a:graphic>
          <a:graphicData uri="http://schemas.openxmlformats.org/presentationml/2006/ole">
            <p:oleObj spid="_x0000_s21520" name="Equation" r:id="rId10" imgW="2844720" imgH="457200" progId="Equation.DSMT4">
              <p:embed/>
            </p:oleObj>
          </a:graphicData>
        </a:graphic>
      </p:graphicFrame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522" name="Object 18"/>
          <p:cNvGraphicFramePr>
            <a:graphicFrameLocks noChangeAspect="1"/>
          </p:cNvGraphicFramePr>
          <p:nvPr/>
        </p:nvGraphicFramePr>
        <p:xfrm>
          <a:off x="123825" y="5181600"/>
          <a:ext cx="4705350" cy="457200"/>
        </p:xfrm>
        <a:graphic>
          <a:graphicData uri="http://schemas.openxmlformats.org/presentationml/2006/ole">
            <p:oleObj spid="_x0000_s21522" name="Equation" r:id="rId11" imgW="3111480" imgH="253800" progId="Equation.DSMT4">
              <p:embed/>
            </p:oleObj>
          </a:graphicData>
        </a:graphic>
      </p:graphicFrame>
      <p:sp>
        <p:nvSpPr>
          <p:cNvPr id="21525" name="Rectangle 2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524" name="Object 20"/>
          <p:cNvGraphicFramePr>
            <a:graphicFrameLocks noChangeAspect="1"/>
          </p:cNvGraphicFramePr>
          <p:nvPr/>
        </p:nvGraphicFramePr>
        <p:xfrm>
          <a:off x="5105400" y="4495800"/>
          <a:ext cx="512064" cy="304800"/>
        </p:xfrm>
        <a:graphic>
          <a:graphicData uri="http://schemas.openxmlformats.org/presentationml/2006/ole">
            <p:oleObj spid="_x0000_s21524" name="Equation" r:id="rId12" imgW="393529" imgH="228501" progId="Equation.DSMT4">
              <p:embed/>
            </p:oleObj>
          </a:graphicData>
        </a:graphic>
      </p:graphicFrame>
      <p:sp>
        <p:nvSpPr>
          <p:cNvPr id="21527" name="Rectangle 23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526" name="Object 22"/>
          <p:cNvGraphicFramePr>
            <a:graphicFrameLocks noChangeAspect="1"/>
          </p:cNvGraphicFramePr>
          <p:nvPr/>
        </p:nvGraphicFramePr>
        <p:xfrm>
          <a:off x="5105400" y="5257800"/>
          <a:ext cx="533400" cy="317500"/>
        </p:xfrm>
        <a:graphic>
          <a:graphicData uri="http://schemas.openxmlformats.org/presentationml/2006/ole">
            <p:oleObj spid="_x0000_s21526" name="Equation" r:id="rId13" imgW="393480" imgH="228600" progId="Equation.DSMT4">
              <p:embed/>
            </p:oleObj>
          </a:graphicData>
        </a:graphic>
      </p:graphicFrame>
      <p:graphicFrame>
        <p:nvGraphicFramePr>
          <p:cNvPr id="21532" name="Object 28"/>
          <p:cNvGraphicFramePr>
            <a:graphicFrameLocks noChangeAspect="1"/>
          </p:cNvGraphicFramePr>
          <p:nvPr/>
        </p:nvGraphicFramePr>
        <p:xfrm>
          <a:off x="990600" y="6019800"/>
          <a:ext cx="5557838" cy="514350"/>
        </p:xfrm>
        <a:graphic>
          <a:graphicData uri="http://schemas.openxmlformats.org/presentationml/2006/ole">
            <p:oleObj spid="_x0000_s21532" name="Έγγραφο" r:id="rId14" imgW="3438144" imgH="324035" progId="Word.Document.12">
              <p:embed/>
            </p:oleObj>
          </a:graphicData>
        </a:graphic>
      </p:graphicFrame>
      <p:sp>
        <p:nvSpPr>
          <p:cNvPr id="27" name="26 - Ορθογώνιο"/>
          <p:cNvSpPr/>
          <p:nvPr/>
        </p:nvSpPr>
        <p:spPr>
          <a:xfrm>
            <a:off x="1828800" y="236220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j=z,…,r</a:t>
            </a:r>
            <a:endParaRPr lang="en-US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27 - Ορθογώνιο"/>
          <p:cNvSpPr/>
          <p:nvPr/>
        </p:nvSpPr>
        <p:spPr>
          <a:xfrm>
            <a:off x="5715000" y="2895600"/>
            <a:ext cx="3429000" cy="129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29 - TextBox"/>
          <p:cNvSpPr txBox="1"/>
          <p:nvPr/>
        </p:nvSpPr>
        <p:spPr>
          <a:xfrm>
            <a:off x="5715000" y="2971800"/>
            <a:ext cx="28905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indicates the zero</a:t>
            </a:r>
          </a:p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j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indicates the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j,j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position at</a:t>
            </a:r>
          </a:p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indicates the multiplicity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533" name="Object 29"/>
          <p:cNvGraphicFramePr>
            <a:graphicFrameLocks noChangeAspect="1"/>
          </p:cNvGraphicFramePr>
          <p:nvPr/>
        </p:nvGraphicFramePr>
        <p:xfrm>
          <a:off x="8534400" y="3276600"/>
          <a:ext cx="609600" cy="381769"/>
        </p:xfrm>
        <a:graphic>
          <a:graphicData uri="http://schemas.openxmlformats.org/presentationml/2006/ole">
            <p:oleObj spid="_x0000_s21533" name="Equation" r:id="rId15" imgW="558720" imgH="253800" progId="Equation.DSMT4">
              <p:embed/>
            </p:oleObj>
          </a:graphicData>
        </a:graphic>
      </p:graphicFrame>
      <p:sp>
        <p:nvSpPr>
          <p:cNvPr id="31" name="30 - TextBox"/>
          <p:cNvSpPr txBox="1"/>
          <p:nvPr/>
        </p:nvSpPr>
        <p:spPr>
          <a:xfrm>
            <a:off x="381000" y="3200400"/>
            <a:ext cx="991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Define:</a:t>
            </a:r>
            <a:endParaRPr lang="en-US" b="1" dirty="0"/>
          </a:p>
        </p:txBody>
      </p:sp>
      <p:sp>
        <p:nvSpPr>
          <p:cNvPr id="32" name="31 - TextBox"/>
          <p:cNvSpPr txBox="1"/>
          <p:nvPr/>
        </p:nvSpPr>
        <p:spPr>
          <a:xfrm>
            <a:off x="0" y="6019800"/>
            <a:ext cx="859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</a:t>
            </a:r>
            <a:endParaRPr lang="en-US" dirty="0"/>
          </a:p>
        </p:txBody>
      </p:sp>
      <p:sp>
        <p:nvSpPr>
          <p:cNvPr id="35" name="34 - TextBox"/>
          <p:cNvSpPr txBox="1"/>
          <p:nvPr/>
        </p:nvSpPr>
        <p:spPr>
          <a:xfrm>
            <a:off x="3733800" y="3505200"/>
            <a:ext cx="1828800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For each zero at each position (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j,j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) of the Smith form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1 - Εικόνα" descr="auth_logo_color.jpg"/>
          <p:cNvPicPr/>
          <p:nvPr/>
        </p:nvPicPr>
        <p:blipFill>
          <a:blip r:embed="rId3" cstate="print">
            <a:lum bright="82000" contrast="-40000"/>
          </a:blip>
          <a:stretch>
            <a:fillRect/>
          </a:stretch>
        </p:blipFill>
        <p:spPr>
          <a:xfrm>
            <a:off x="990600" y="838200"/>
            <a:ext cx="6934200" cy="5715000"/>
          </a:xfrm>
          <a:prstGeom prst="rect">
            <a:avLst/>
          </a:prstGeom>
        </p:spPr>
      </p:pic>
      <p:sp>
        <p:nvSpPr>
          <p:cNvPr id="30" name="29 - Ορθογώνιο"/>
          <p:cNvSpPr/>
          <p:nvPr/>
        </p:nvSpPr>
        <p:spPr>
          <a:xfrm>
            <a:off x="0" y="4953000"/>
            <a:ext cx="7315200" cy="1600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27 - Ορθογώνιο"/>
          <p:cNvSpPr/>
          <p:nvPr/>
        </p:nvSpPr>
        <p:spPr>
          <a:xfrm>
            <a:off x="0" y="3581400"/>
            <a:ext cx="7315200" cy="1219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25 - Ορθογώνιο"/>
          <p:cNvSpPr/>
          <p:nvPr/>
        </p:nvSpPr>
        <p:spPr>
          <a:xfrm>
            <a:off x="0" y="609600"/>
            <a:ext cx="6019800" cy="2895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529" name="Object 1"/>
          <p:cNvGraphicFramePr>
            <a:graphicFrameLocks noChangeAspect="1"/>
          </p:cNvGraphicFramePr>
          <p:nvPr/>
        </p:nvGraphicFramePr>
        <p:xfrm>
          <a:off x="0" y="685800"/>
          <a:ext cx="4862945" cy="457200"/>
        </p:xfrm>
        <a:graphic>
          <a:graphicData uri="http://schemas.openxmlformats.org/presentationml/2006/ole">
            <p:oleObj spid="_x0000_s22529" name="Equation" r:id="rId4" imgW="3352800" imgH="304800" progId="Equation.DSMT4">
              <p:embed/>
            </p:oleObj>
          </a:graphicData>
        </a:graphic>
      </p:graphicFrame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0" y="1219200"/>
          <a:ext cx="3477491" cy="457200"/>
        </p:xfrm>
        <a:graphic>
          <a:graphicData uri="http://schemas.openxmlformats.org/presentationml/2006/ole">
            <p:oleObj spid="_x0000_s22531" name="Equation" r:id="rId5" imgW="2387600" imgH="304800" progId="Equation.DSMT4">
              <p:embed/>
            </p:oleObj>
          </a:graphicData>
        </a:graphic>
      </p:graphicFrame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0" y="1828800"/>
          <a:ext cx="3124200" cy="1574800"/>
        </p:xfrm>
        <a:graphic>
          <a:graphicData uri="http://schemas.openxmlformats.org/presentationml/2006/ole">
            <p:oleObj spid="_x0000_s22533" name="Equation" r:id="rId6" imgW="2336800" imgH="1168400" progId="Equation.DSMT4">
              <p:embed/>
            </p:oleObj>
          </a:graphicData>
        </a:graphic>
      </p:graphicFrame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535" name="Object 7"/>
          <p:cNvGraphicFramePr>
            <a:graphicFrameLocks noChangeAspect="1"/>
          </p:cNvGraphicFramePr>
          <p:nvPr/>
        </p:nvGraphicFramePr>
        <p:xfrm>
          <a:off x="0" y="3581400"/>
          <a:ext cx="4624552" cy="381000"/>
        </p:xfrm>
        <a:graphic>
          <a:graphicData uri="http://schemas.openxmlformats.org/presentationml/2006/ole">
            <p:oleObj spid="_x0000_s22535" name="Equation" r:id="rId7" imgW="3365500" imgH="279400" progId="Equation.DSMT4">
              <p:embed/>
            </p:oleObj>
          </a:graphicData>
        </a:graphic>
      </p:graphicFrame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537" name="Object 9"/>
          <p:cNvGraphicFramePr>
            <a:graphicFrameLocks noChangeAspect="1"/>
          </p:cNvGraphicFramePr>
          <p:nvPr/>
        </p:nvGraphicFramePr>
        <p:xfrm>
          <a:off x="0" y="4038600"/>
          <a:ext cx="4164724" cy="381000"/>
        </p:xfrm>
        <a:graphic>
          <a:graphicData uri="http://schemas.openxmlformats.org/presentationml/2006/ole">
            <p:oleObj spid="_x0000_s22537" name="Equation" r:id="rId8" imgW="3022600" imgH="279400" progId="Equation.DSMT4">
              <p:embed/>
            </p:oleObj>
          </a:graphicData>
        </a:graphic>
      </p:graphicFrame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539" name="Object 11"/>
          <p:cNvGraphicFramePr>
            <a:graphicFrameLocks noChangeAspect="1"/>
          </p:cNvGraphicFramePr>
          <p:nvPr/>
        </p:nvGraphicFramePr>
        <p:xfrm>
          <a:off x="0" y="4419600"/>
          <a:ext cx="4926724" cy="381000"/>
        </p:xfrm>
        <a:graphic>
          <a:graphicData uri="http://schemas.openxmlformats.org/presentationml/2006/ole">
            <p:oleObj spid="_x0000_s22539" name="Equation" r:id="rId9" imgW="3568700" imgH="279400" progId="Equation.DSMT4">
              <p:embed/>
            </p:oleObj>
          </a:graphicData>
        </a:graphic>
      </p:graphicFrame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541" name="Object 13"/>
          <p:cNvGraphicFramePr>
            <a:graphicFrameLocks noChangeAspect="1"/>
          </p:cNvGraphicFramePr>
          <p:nvPr/>
        </p:nvGraphicFramePr>
        <p:xfrm>
          <a:off x="0" y="4953000"/>
          <a:ext cx="4335517" cy="381000"/>
        </p:xfrm>
        <a:graphic>
          <a:graphicData uri="http://schemas.openxmlformats.org/presentationml/2006/ole">
            <p:oleObj spid="_x0000_s22541" name="Equation" r:id="rId10" imgW="3149600" imgH="279400" progId="Equation.DSMT4">
              <p:embed/>
            </p:oleObj>
          </a:graphicData>
        </a:graphic>
      </p:graphicFrame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543" name="Object 15"/>
          <p:cNvGraphicFramePr>
            <a:graphicFrameLocks noChangeAspect="1"/>
          </p:cNvGraphicFramePr>
          <p:nvPr/>
        </p:nvGraphicFramePr>
        <p:xfrm>
          <a:off x="0" y="5410200"/>
          <a:ext cx="3901966" cy="381000"/>
        </p:xfrm>
        <a:graphic>
          <a:graphicData uri="http://schemas.openxmlformats.org/presentationml/2006/ole">
            <p:oleObj spid="_x0000_s22543" name="Equation" r:id="rId11" imgW="2832100" imgH="279400" progId="Equation.DSMT4">
              <p:embed/>
            </p:oleObj>
          </a:graphicData>
        </a:graphic>
      </p:graphicFrame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545" name="Object 17"/>
          <p:cNvGraphicFramePr>
            <a:graphicFrameLocks noChangeAspect="1"/>
          </p:cNvGraphicFramePr>
          <p:nvPr/>
        </p:nvGraphicFramePr>
        <p:xfrm>
          <a:off x="0" y="5791200"/>
          <a:ext cx="4663966" cy="381000"/>
        </p:xfrm>
        <a:graphic>
          <a:graphicData uri="http://schemas.openxmlformats.org/presentationml/2006/ole">
            <p:oleObj spid="_x0000_s22545" name="Equation" r:id="rId12" imgW="3378200" imgH="279400" progId="Equation.DSMT4">
              <p:embed/>
            </p:oleObj>
          </a:graphicData>
        </a:graphic>
      </p:graphicFrame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0" y="28545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Finite elementary divisors and solutions of discrete time AR-representations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22 - Ορθογώνιο"/>
          <p:cNvSpPr/>
          <p:nvPr/>
        </p:nvSpPr>
        <p:spPr>
          <a:xfrm>
            <a:off x="6096000" y="533400"/>
            <a:ext cx="30480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23 - TextBox"/>
          <p:cNvSpPr txBox="1"/>
          <p:nvPr/>
        </p:nvSpPr>
        <p:spPr>
          <a:xfrm>
            <a:off x="6096000" y="533400"/>
            <a:ext cx="26003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indicates the zero</a:t>
            </a:r>
          </a:p>
          <a:p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j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indicates the (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j,j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 position at</a:t>
            </a:r>
          </a:p>
          <a:p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indicates the multiplicity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Object 29"/>
          <p:cNvGraphicFramePr>
            <a:graphicFrameLocks noChangeAspect="1"/>
          </p:cNvGraphicFramePr>
          <p:nvPr/>
        </p:nvGraphicFramePr>
        <p:xfrm>
          <a:off x="8534400" y="762000"/>
          <a:ext cx="609600" cy="323850"/>
        </p:xfrm>
        <a:graphic>
          <a:graphicData uri="http://schemas.openxmlformats.org/presentationml/2006/ole">
            <p:oleObj spid="_x0000_s22548" name="Equation" r:id="rId13" imgW="469800" imgH="215640" progId="Equation.DSMT4">
              <p:embed/>
            </p:oleObj>
          </a:graphicData>
        </a:graphic>
      </p:graphicFrame>
      <p:sp>
        <p:nvSpPr>
          <p:cNvPr id="27" name="26 - TextBox"/>
          <p:cNvSpPr txBox="1"/>
          <p:nvPr/>
        </p:nvSpPr>
        <p:spPr>
          <a:xfrm>
            <a:off x="3810000" y="2590800"/>
            <a:ext cx="21336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For each zero at each position (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j,j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 of the Smith form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28 - TextBox"/>
          <p:cNvSpPr txBox="1"/>
          <p:nvPr/>
        </p:nvSpPr>
        <p:spPr>
          <a:xfrm>
            <a:off x="5105400" y="3886200"/>
            <a:ext cx="21336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Combine the previous matrices for each zero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seperately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30 - TextBox"/>
          <p:cNvSpPr txBox="1"/>
          <p:nvPr/>
        </p:nvSpPr>
        <p:spPr>
          <a:xfrm>
            <a:off x="5105400" y="5867400"/>
            <a:ext cx="21336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Create the complete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Matrix Pair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549" name="Object 21"/>
          <p:cNvGraphicFramePr>
            <a:graphicFrameLocks noChangeAspect="1"/>
          </p:cNvGraphicFramePr>
          <p:nvPr/>
        </p:nvGraphicFramePr>
        <p:xfrm>
          <a:off x="6477000" y="6172200"/>
          <a:ext cx="685800" cy="279400"/>
        </p:xfrm>
        <a:graphic>
          <a:graphicData uri="http://schemas.openxmlformats.org/presentationml/2006/ole">
            <p:oleObj spid="_x0000_s22549" name="Equation" r:id="rId14" imgW="685800" imgH="2793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1 - Εικόνα" descr="auth_logo_color.jpg"/>
          <p:cNvPicPr/>
          <p:nvPr/>
        </p:nvPicPr>
        <p:blipFill>
          <a:blip r:embed="rId3" cstate="print">
            <a:lum bright="82000" contrast="-40000"/>
          </a:blip>
          <a:stretch>
            <a:fillRect/>
          </a:stretch>
        </p:blipFill>
        <p:spPr>
          <a:xfrm>
            <a:off x="990600" y="838200"/>
            <a:ext cx="6934200" cy="5715000"/>
          </a:xfrm>
          <a:prstGeom prst="rect">
            <a:avLst/>
          </a:prstGeom>
        </p:spPr>
      </p:pic>
      <p:sp>
        <p:nvSpPr>
          <p:cNvPr id="39" name="38 - Ορθογώνιο"/>
          <p:cNvSpPr/>
          <p:nvPr/>
        </p:nvSpPr>
        <p:spPr>
          <a:xfrm>
            <a:off x="1600200" y="5715000"/>
            <a:ext cx="50292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35 - Ορθογώνιο"/>
          <p:cNvSpPr/>
          <p:nvPr/>
        </p:nvSpPr>
        <p:spPr>
          <a:xfrm>
            <a:off x="2286000" y="914400"/>
            <a:ext cx="3733800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553" name="Object 1"/>
          <p:cNvGraphicFramePr>
            <a:graphicFrameLocks noChangeAspect="1"/>
          </p:cNvGraphicFramePr>
          <p:nvPr/>
        </p:nvGraphicFramePr>
        <p:xfrm>
          <a:off x="1676400" y="2057400"/>
          <a:ext cx="1908175" cy="580131"/>
        </p:xfrm>
        <a:graphic>
          <a:graphicData uri="http://schemas.openxmlformats.org/presentationml/2006/ole">
            <p:oleObj spid="_x0000_s23553" name="Equation" r:id="rId4" imgW="1257120" imgH="482400" progId="Equation.DSMT4">
              <p:embed/>
            </p:oleObj>
          </a:graphicData>
        </a:graphic>
      </p:graphicFrame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89079" y="2667000"/>
          <a:ext cx="6693074" cy="914400"/>
        </p:xfrm>
        <a:graphic>
          <a:graphicData uri="http://schemas.openxmlformats.org/presentationml/2006/ole">
            <p:oleObj spid="_x0000_s23555" name="Equation" r:id="rId5" imgW="4368600" imgH="685800" progId="Equation.DSMT4">
              <p:embed/>
            </p:oleObj>
          </a:graphicData>
        </a:graphic>
      </p:graphicFrame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1447800" y="3581400"/>
          <a:ext cx="2698828" cy="639533"/>
        </p:xfrm>
        <a:graphic>
          <a:graphicData uri="http://schemas.openxmlformats.org/presentationml/2006/ole">
            <p:oleObj spid="_x0000_s23557" name="Equation" r:id="rId6" imgW="2006600" imgH="482600" progId="Equation.DSMT4">
              <p:embed/>
            </p:oleObj>
          </a:graphicData>
        </a:graphic>
      </p:graphicFrame>
      <p:sp>
        <p:nvSpPr>
          <p:cNvPr id="8" name="7 - TextBox"/>
          <p:cNvSpPr txBox="1"/>
          <p:nvPr/>
        </p:nvSpPr>
        <p:spPr>
          <a:xfrm>
            <a:off x="304800" y="3733800"/>
            <a:ext cx="1155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f.e.d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at 0:</a:t>
            </a:r>
            <a:endParaRPr lang="en-US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559" name="Object 7"/>
          <p:cNvGraphicFramePr>
            <a:graphicFrameLocks noChangeAspect="1"/>
          </p:cNvGraphicFramePr>
          <p:nvPr/>
        </p:nvGraphicFramePr>
        <p:xfrm>
          <a:off x="1447800" y="4267200"/>
          <a:ext cx="4024792" cy="568473"/>
        </p:xfrm>
        <a:graphic>
          <a:graphicData uri="http://schemas.openxmlformats.org/presentationml/2006/ole">
            <p:oleObj spid="_x0000_s23559" name="Equation" r:id="rId7" imgW="3365500" imgH="482600" progId="Equation.DSMT4">
              <p:embed/>
            </p:oleObj>
          </a:graphicData>
        </a:graphic>
      </p:graphicFrame>
      <p:sp>
        <p:nvSpPr>
          <p:cNvPr id="11" name="10 - TextBox"/>
          <p:cNvSpPr txBox="1"/>
          <p:nvPr/>
        </p:nvSpPr>
        <p:spPr>
          <a:xfrm>
            <a:off x="304800" y="4343400"/>
            <a:ext cx="1155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f.e.d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at 1:</a:t>
            </a:r>
            <a:endParaRPr lang="en-US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12 - Ευθεία γραμμή σύνδεσης"/>
          <p:cNvCxnSpPr/>
          <p:nvPr/>
        </p:nvCxnSpPr>
        <p:spPr>
          <a:xfrm>
            <a:off x="5562600" y="3733800"/>
            <a:ext cx="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- Ευθύγραμμο βέλος σύνδεσης"/>
          <p:cNvCxnSpPr/>
          <p:nvPr/>
        </p:nvCxnSpPr>
        <p:spPr>
          <a:xfrm>
            <a:off x="5562600" y="4191000"/>
            <a:ext cx="85271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ύγραμμο βέλος σύνδεσης"/>
          <p:cNvCxnSpPr/>
          <p:nvPr/>
        </p:nvCxnSpPr>
        <p:spPr>
          <a:xfrm>
            <a:off x="304800" y="5257800"/>
            <a:ext cx="85271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561" name="Object 9"/>
          <p:cNvGraphicFramePr>
            <a:graphicFrameLocks noChangeAspect="1"/>
          </p:cNvGraphicFramePr>
          <p:nvPr/>
        </p:nvGraphicFramePr>
        <p:xfrm>
          <a:off x="1219200" y="4953000"/>
          <a:ext cx="2513012" cy="568325"/>
        </p:xfrm>
        <a:graphic>
          <a:graphicData uri="http://schemas.openxmlformats.org/presentationml/2006/ole">
            <p:oleObj spid="_x0000_s23561" name="Equation" r:id="rId8" imgW="2031840" imgH="457200" progId="Equation.DSMT4">
              <p:embed/>
            </p:oleObj>
          </a:graphicData>
        </a:graphic>
      </p:graphicFrame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563" name="Object 11"/>
          <p:cNvGraphicFramePr>
            <a:graphicFrameLocks noChangeAspect="1"/>
          </p:cNvGraphicFramePr>
          <p:nvPr/>
        </p:nvGraphicFramePr>
        <p:xfrm>
          <a:off x="3886200" y="4800600"/>
          <a:ext cx="2817813" cy="852488"/>
        </p:xfrm>
        <a:graphic>
          <a:graphicData uri="http://schemas.openxmlformats.org/presentationml/2006/ole">
            <p:oleObj spid="_x0000_s23563" name="Equation" r:id="rId9" imgW="2400120" imgH="711000" progId="Equation.DSMT4">
              <p:embed/>
            </p:oleObj>
          </a:graphicData>
        </a:graphic>
      </p:graphicFrame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565" name="Object 13"/>
          <p:cNvGraphicFramePr>
            <a:graphicFrameLocks noChangeAspect="1"/>
          </p:cNvGraphicFramePr>
          <p:nvPr/>
        </p:nvGraphicFramePr>
        <p:xfrm>
          <a:off x="1676400" y="5715000"/>
          <a:ext cx="4737279" cy="634392"/>
        </p:xfrm>
        <a:graphic>
          <a:graphicData uri="http://schemas.openxmlformats.org/presentationml/2006/ole">
            <p:oleObj spid="_x0000_s23565" name="Equation" r:id="rId10" imgW="3174840" imgH="482400" progId="Equation.DSMT4">
              <p:embed/>
            </p:oleObj>
          </a:graphicData>
        </a:graphic>
      </p:graphicFrame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0" y="28545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Finite elementary divisors and solutions of discrete time AR-representations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22 - Ευθεία γραμμή σύνδεσης"/>
          <p:cNvCxnSpPr/>
          <p:nvPr/>
        </p:nvCxnSpPr>
        <p:spPr>
          <a:xfrm>
            <a:off x="304800" y="3733800"/>
            <a:ext cx="0" cy="365116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- Ευθεία γραμμή σύνδεσης"/>
          <p:cNvCxnSpPr/>
          <p:nvPr/>
        </p:nvCxnSpPr>
        <p:spPr>
          <a:xfrm>
            <a:off x="304800" y="4343400"/>
            <a:ext cx="0" cy="365116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- TextBox"/>
          <p:cNvSpPr txBox="1"/>
          <p:nvPr/>
        </p:nvSpPr>
        <p:spPr>
          <a:xfrm>
            <a:off x="152400" y="2209800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  <a:endParaRPr lang="en-US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25 - Έλλειψη"/>
          <p:cNvSpPr/>
          <p:nvPr/>
        </p:nvSpPr>
        <p:spPr>
          <a:xfrm>
            <a:off x="6108879" y="2590800"/>
            <a:ext cx="685800" cy="8382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27 - Ορθογώνιο"/>
          <p:cNvSpPr/>
          <p:nvPr/>
        </p:nvSpPr>
        <p:spPr>
          <a:xfrm>
            <a:off x="1536879" y="2971800"/>
            <a:ext cx="9906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4"/>
          <p:cNvGraphicFramePr>
            <a:graphicFrameLocks noChangeAspect="1"/>
          </p:cNvGraphicFramePr>
          <p:nvPr/>
        </p:nvGraphicFramePr>
        <p:xfrm>
          <a:off x="2819400" y="6400800"/>
          <a:ext cx="2148840" cy="457200"/>
        </p:xfrm>
        <a:graphic>
          <a:graphicData uri="http://schemas.openxmlformats.org/presentationml/2006/ole">
            <p:oleObj spid="_x0000_s23566" name="Equation" r:id="rId11" imgW="1193760" imgH="253800" progId="Equation.DSMT4">
              <p:embed/>
            </p:oleObj>
          </a:graphicData>
        </a:graphic>
      </p:graphicFrame>
      <p:sp>
        <p:nvSpPr>
          <p:cNvPr id="29" name="28 - TextBox"/>
          <p:cNvSpPr txBox="1"/>
          <p:nvPr/>
        </p:nvSpPr>
        <p:spPr>
          <a:xfrm>
            <a:off x="1600200" y="457200"/>
            <a:ext cx="5250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forward solution space of 		    is: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567" name="Object 15"/>
          <p:cNvGraphicFramePr>
            <a:graphicFrameLocks noChangeAspect="1"/>
          </p:cNvGraphicFramePr>
          <p:nvPr/>
        </p:nvGraphicFramePr>
        <p:xfrm>
          <a:off x="4495800" y="457200"/>
          <a:ext cx="1981200" cy="366568"/>
        </p:xfrm>
        <a:graphic>
          <a:graphicData uri="http://schemas.openxmlformats.org/presentationml/2006/ole">
            <p:oleObj spid="_x0000_s23567" name="Equation" r:id="rId12" imgW="888614" imgH="203112" progId="Equation.DSMT4">
              <p:embed/>
            </p:oleObj>
          </a:graphicData>
        </a:graphic>
      </p:graphicFrame>
      <p:graphicFrame>
        <p:nvGraphicFramePr>
          <p:cNvPr id="23568" name="Object 16"/>
          <p:cNvGraphicFramePr>
            <a:graphicFrameLocks noChangeAspect="1"/>
          </p:cNvGraphicFramePr>
          <p:nvPr/>
        </p:nvGraphicFramePr>
        <p:xfrm>
          <a:off x="2362200" y="990600"/>
          <a:ext cx="3484563" cy="685800"/>
        </p:xfrm>
        <a:graphic>
          <a:graphicData uri="http://schemas.openxmlformats.org/presentationml/2006/ole">
            <p:oleObj spid="_x0000_s23568" name="Equation" r:id="rId13" imgW="1790700" imgH="355600" progId="Equation.DSMT4">
              <p:embed/>
            </p:oleObj>
          </a:graphicData>
        </a:graphic>
      </p:graphicFrame>
      <p:sp>
        <p:nvSpPr>
          <p:cNvPr id="38" name="37 - Ορθογώνιο"/>
          <p:cNvSpPr/>
          <p:nvPr/>
        </p:nvSpPr>
        <p:spPr>
          <a:xfrm>
            <a:off x="0" y="1905000"/>
            <a:ext cx="9144000" cy="4953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36 - Ευθεία γραμμή σύνδεσης"/>
          <p:cNvCxnSpPr/>
          <p:nvPr/>
        </p:nvCxnSpPr>
        <p:spPr>
          <a:xfrm>
            <a:off x="2971800" y="4953000"/>
            <a:ext cx="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- Ευθεία γραμμή σύνδεσης"/>
          <p:cNvCxnSpPr/>
          <p:nvPr/>
        </p:nvCxnSpPr>
        <p:spPr>
          <a:xfrm>
            <a:off x="5943600" y="5029200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- Ευθεία γραμμή σύνδεσης"/>
          <p:cNvCxnSpPr/>
          <p:nvPr/>
        </p:nvCxnSpPr>
        <p:spPr>
          <a:xfrm>
            <a:off x="6172200" y="4876800"/>
            <a:ext cx="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8" grpId="0"/>
      <p:bldP spid="11" grpId="0"/>
      <p:bldP spid="25" grpId="0"/>
      <p:bldP spid="26" grpId="0" animBg="1"/>
      <p:bldP spid="28" grpId="0" animBg="1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1 - Εικόνα" descr="auth_logo_color.jpg"/>
          <p:cNvPicPr/>
          <p:nvPr/>
        </p:nvPicPr>
        <p:blipFill>
          <a:blip r:embed="rId3" cstate="print">
            <a:lum bright="82000" contrast="-40000"/>
          </a:blip>
          <a:stretch>
            <a:fillRect/>
          </a:stretch>
        </p:blipFill>
        <p:spPr>
          <a:xfrm>
            <a:off x="990600" y="838200"/>
            <a:ext cx="6934200" cy="5715000"/>
          </a:xfrm>
          <a:prstGeom prst="rect">
            <a:avLst/>
          </a:prstGeom>
        </p:spPr>
      </p:pic>
      <p:sp>
        <p:nvSpPr>
          <p:cNvPr id="27" name="26 - Ορθογώνιο"/>
          <p:cNvSpPr/>
          <p:nvPr/>
        </p:nvSpPr>
        <p:spPr>
          <a:xfrm>
            <a:off x="228600" y="4114800"/>
            <a:ext cx="5791200" cy="2590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25 - Ορθογώνιο"/>
          <p:cNvSpPr/>
          <p:nvPr/>
        </p:nvSpPr>
        <p:spPr>
          <a:xfrm>
            <a:off x="228600" y="2819400"/>
            <a:ext cx="5791200" cy="1219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Infinite elementary divisors and solutions of discrete time AR-representations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2362200" y="762000"/>
          <a:ext cx="4343400" cy="1195388"/>
        </p:xfrm>
        <a:graphic>
          <a:graphicData uri="http://schemas.openxmlformats.org/presentationml/2006/ole">
            <p:oleObj spid="_x0000_s24578" name="Equation" r:id="rId4" imgW="2920680" imgH="876240" progId="Equation.DSMT4">
              <p:embed/>
            </p:oleObj>
          </a:graphicData>
        </a:graphic>
      </p:graphicFrame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0" y="1905000"/>
          <a:ext cx="3116036" cy="381000"/>
        </p:xfrm>
        <a:graphic>
          <a:graphicData uri="http://schemas.openxmlformats.org/presentationml/2006/ole">
            <p:oleObj spid="_x0000_s24580" name="Equation" r:id="rId5" imgW="2273300" imgH="254000" progId="Equation.DSMT4">
              <p:embed/>
            </p:oleObj>
          </a:graphicData>
        </a:graphic>
      </p:graphicFrame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381000" y="2819400"/>
          <a:ext cx="1393371" cy="609600"/>
        </p:xfrm>
        <a:graphic>
          <a:graphicData uri="http://schemas.openxmlformats.org/presentationml/2006/ole">
            <p:oleObj spid="_x0000_s24582" name="Equation" r:id="rId6" imgW="914400" imgH="393700" progId="Equation.DSMT4">
              <p:embed/>
            </p:oleObj>
          </a:graphicData>
        </a:graphic>
      </p:graphicFrame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584" name="Object 8"/>
          <p:cNvGraphicFramePr>
            <a:graphicFrameLocks noChangeAspect="1"/>
          </p:cNvGraphicFramePr>
          <p:nvPr/>
        </p:nvGraphicFramePr>
        <p:xfrm>
          <a:off x="2057400" y="2971800"/>
          <a:ext cx="1951037" cy="304800"/>
        </p:xfrm>
        <a:graphic>
          <a:graphicData uri="http://schemas.openxmlformats.org/presentationml/2006/ole">
            <p:oleObj spid="_x0000_s24584" name="Equation" r:id="rId7" imgW="1409400" imgH="241200" progId="Equation.DSMT4">
              <p:embed/>
            </p:oleObj>
          </a:graphicData>
        </a:graphic>
      </p:graphicFrame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586" name="Object 10"/>
          <p:cNvGraphicFramePr>
            <a:graphicFrameLocks noChangeAspect="1"/>
          </p:cNvGraphicFramePr>
          <p:nvPr/>
        </p:nvGraphicFramePr>
        <p:xfrm>
          <a:off x="7162800" y="1752600"/>
          <a:ext cx="1828800" cy="1219200"/>
        </p:xfrm>
        <a:graphic>
          <a:graphicData uri="http://schemas.openxmlformats.org/presentationml/2006/ole">
            <p:oleObj spid="_x0000_s24586" name="Equation" r:id="rId8" imgW="1447800" imgH="965200" progId="Equation.DSMT4">
              <p:embed/>
            </p:oleObj>
          </a:graphicData>
        </a:graphic>
      </p:graphicFrame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588" name="Object 12"/>
          <p:cNvGraphicFramePr>
            <a:graphicFrameLocks noChangeAspect="1"/>
          </p:cNvGraphicFramePr>
          <p:nvPr/>
        </p:nvGraphicFramePr>
        <p:xfrm>
          <a:off x="228600" y="3581400"/>
          <a:ext cx="5619750" cy="381000"/>
        </p:xfrm>
        <a:graphic>
          <a:graphicData uri="http://schemas.openxmlformats.org/presentationml/2006/ole">
            <p:oleObj spid="_x0000_s24588" name="Equation" r:id="rId9" imgW="3937000" imgH="254000" progId="Equation.DSMT4">
              <p:embed/>
            </p:oleObj>
          </a:graphicData>
        </a:graphic>
      </p:graphicFrame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590" name="Object 14"/>
          <p:cNvGraphicFramePr>
            <a:graphicFrameLocks noChangeAspect="1"/>
          </p:cNvGraphicFramePr>
          <p:nvPr/>
        </p:nvGraphicFramePr>
        <p:xfrm>
          <a:off x="381000" y="4191000"/>
          <a:ext cx="3948545" cy="381000"/>
        </p:xfrm>
        <a:graphic>
          <a:graphicData uri="http://schemas.openxmlformats.org/presentationml/2006/ole">
            <p:oleObj spid="_x0000_s24590" name="Equation" r:id="rId10" imgW="3263900" imgH="304800" progId="Equation.DSMT4">
              <p:embed/>
            </p:oleObj>
          </a:graphicData>
        </a:graphic>
      </p:graphicFrame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592" name="Object 16"/>
          <p:cNvGraphicFramePr>
            <a:graphicFrameLocks noChangeAspect="1"/>
          </p:cNvGraphicFramePr>
          <p:nvPr/>
        </p:nvGraphicFramePr>
        <p:xfrm>
          <a:off x="381000" y="4724400"/>
          <a:ext cx="3103418" cy="457200"/>
        </p:xfrm>
        <a:graphic>
          <a:graphicData uri="http://schemas.openxmlformats.org/presentationml/2006/ole">
            <p:oleObj spid="_x0000_s24592" name="Equation" r:id="rId11" imgW="1828800" imgH="304800" progId="Equation.DSMT4">
              <p:embed/>
            </p:oleObj>
          </a:graphicData>
        </a:graphic>
      </p:graphicFrame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97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596" name="Object 20"/>
          <p:cNvGraphicFramePr>
            <a:graphicFrameLocks noChangeAspect="1"/>
          </p:cNvGraphicFramePr>
          <p:nvPr/>
        </p:nvGraphicFramePr>
        <p:xfrm>
          <a:off x="533400" y="5333999"/>
          <a:ext cx="2438400" cy="1367327"/>
        </p:xfrm>
        <a:graphic>
          <a:graphicData uri="http://schemas.openxmlformats.org/presentationml/2006/ole">
            <p:oleObj spid="_x0000_s24596" name="Equation" r:id="rId12" imgW="2044700" imgH="1143000" progId="Equation.DSMT4">
              <p:embed/>
            </p:oleObj>
          </a:graphicData>
        </a:graphic>
      </p:graphicFrame>
      <p:sp>
        <p:nvSpPr>
          <p:cNvPr id="22" name="21 - TextBox"/>
          <p:cNvSpPr txBox="1"/>
          <p:nvPr/>
        </p:nvSpPr>
        <p:spPr>
          <a:xfrm>
            <a:off x="304800" y="457200"/>
            <a:ext cx="5770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Let               be the Smith form at zero of the dual matrix </a:t>
            </a:r>
            <a:endParaRPr lang="en-US" dirty="0"/>
          </a:p>
        </p:txBody>
      </p:sp>
      <p:graphicFrame>
        <p:nvGraphicFramePr>
          <p:cNvPr id="2" name="Object 21"/>
          <p:cNvGraphicFramePr>
            <a:graphicFrameLocks noChangeAspect="1"/>
          </p:cNvGraphicFramePr>
          <p:nvPr/>
        </p:nvGraphicFramePr>
        <p:xfrm>
          <a:off x="762000" y="457200"/>
          <a:ext cx="758371" cy="361950"/>
        </p:xfrm>
        <a:graphic>
          <a:graphicData uri="http://schemas.openxmlformats.org/presentationml/2006/ole">
            <p:oleObj spid="_x0000_s24597" name="Equation" r:id="rId13" imgW="558720" imgH="266400" progId="Equation.DSMT4">
              <p:embed/>
            </p:oleObj>
          </a:graphicData>
        </a:graphic>
      </p:graphicFrame>
      <p:graphicFrame>
        <p:nvGraphicFramePr>
          <p:cNvPr id="24598" name="Object 22"/>
          <p:cNvGraphicFramePr>
            <a:graphicFrameLocks noChangeAspect="1"/>
          </p:cNvGraphicFramePr>
          <p:nvPr/>
        </p:nvGraphicFramePr>
        <p:xfrm>
          <a:off x="5867400" y="457200"/>
          <a:ext cx="600075" cy="390746"/>
        </p:xfrm>
        <a:graphic>
          <a:graphicData uri="http://schemas.openxmlformats.org/presentationml/2006/ole">
            <p:oleObj spid="_x0000_s24598" name="Equation" r:id="rId14" imgW="253800" imgH="164880" progId="Equation.DSMT4">
              <p:embed/>
            </p:oleObj>
          </a:graphicData>
        </a:graphic>
      </p:graphicFrame>
      <p:sp>
        <p:nvSpPr>
          <p:cNvPr id="25" name="24 - TextBox"/>
          <p:cNvSpPr txBox="1"/>
          <p:nvPr/>
        </p:nvSpPr>
        <p:spPr>
          <a:xfrm>
            <a:off x="304800" y="23622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Define: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27 - TextBox"/>
          <p:cNvSpPr txBox="1"/>
          <p:nvPr/>
        </p:nvSpPr>
        <p:spPr>
          <a:xfrm>
            <a:off x="3810000" y="5791200"/>
            <a:ext cx="21336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For each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f.e.d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at zero, at each position (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j,j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 of the Smith form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1 - Εικόνα" descr="auth_logo_color.jpg"/>
          <p:cNvPicPr/>
          <p:nvPr/>
        </p:nvPicPr>
        <p:blipFill>
          <a:blip r:embed="rId3" cstate="print">
            <a:lum bright="82000" contrast="-40000"/>
          </a:blip>
          <a:stretch>
            <a:fillRect/>
          </a:stretch>
        </p:blipFill>
        <p:spPr>
          <a:xfrm>
            <a:off x="990600" y="838200"/>
            <a:ext cx="6934200" cy="5715000"/>
          </a:xfrm>
          <a:prstGeom prst="rect">
            <a:avLst/>
          </a:prstGeom>
        </p:spPr>
      </p:pic>
      <p:sp>
        <p:nvSpPr>
          <p:cNvPr id="42" name="41 - Ορθογώνιο"/>
          <p:cNvSpPr/>
          <p:nvPr/>
        </p:nvSpPr>
        <p:spPr>
          <a:xfrm>
            <a:off x="0" y="3581400"/>
            <a:ext cx="9144000" cy="3276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33 - Ορθογώνιο"/>
          <p:cNvSpPr/>
          <p:nvPr/>
        </p:nvSpPr>
        <p:spPr>
          <a:xfrm>
            <a:off x="2476500" y="2514600"/>
            <a:ext cx="3733800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31 - Ορθογώνιο"/>
          <p:cNvSpPr/>
          <p:nvPr/>
        </p:nvSpPr>
        <p:spPr>
          <a:xfrm>
            <a:off x="0" y="533400"/>
            <a:ext cx="7162800" cy="1447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601" name="Object 1"/>
          <p:cNvGraphicFramePr>
            <a:graphicFrameLocks noChangeAspect="1"/>
          </p:cNvGraphicFramePr>
          <p:nvPr/>
        </p:nvGraphicFramePr>
        <p:xfrm>
          <a:off x="0" y="609600"/>
          <a:ext cx="4335517" cy="381000"/>
        </p:xfrm>
        <a:graphic>
          <a:graphicData uri="http://schemas.openxmlformats.org/presentationml/2006/ole">
            <p:oleObj spid="_x0000_s25601" name="Equation" r:id="rId4" imgW="2603500" imgH="279400" progId="Equation.DSMT4">
              <p:embed/>
            </p:oleObj>
          </a:graphicData>
        </a:graphic>
      </p:graphicFrame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0" y="1066800"/>
          <a:ext cx="4146331" cy="381000"/>
        </p:xfrm>
        <a:graphic>
          <a:graphicData uri="http://schemas.openxmlformats.org/presentationml/2006/ole">
            <p:oleObj spid="_x0000_s25603" name="Equation" r:id="rId5" imgW="2501900" imgH="279400" progId="Equation.DSMT4">
              <p:embed/>
            </p:oleObj>
          </a:graphicData>
        </a:graphic>
      </p:graphicFrame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0" y="1524000"/>
          <a:ext cx="4876800" cy="381000"/>
        </p:xfrm>
        <a:graphic>
          <a:graphicData uri="http://schemas.openxmlformats.org/presentationml/2006/ole">
            <p:oleObj spid="_x0000_s25605" name="Equation" r:id="rId6" imgW="3086100" imgH="279400" progId="Equation.DSMT4">
              <p:embed/>
            </p:oleObj>
          </a:graphicData>
        </a:graphic>
      </p:graphicFrame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607" name="Object 7"/>
          <p:cNvGraphicFramePr>
            <a:graphicFrameLocks noChangeAspect="1"/>
          </p:cNvGraphicFramePr>
          <p:nvPr/>
        </p:nvGraphicFramePr>
        <p:xfrm>
          <a:off x="2514600" y="2590800"/>
          <a:ext cx="3657600" cy="685800"/>
        </p:xfrm>
        <a:graphic>
          <a:graphicData uri="http://schemas.openxmlformats.org/presentationml/2006/ole">
            <p:oleObj spid="_x0000_s25607" name="Equation" r:id="rId7" imgW="1916868" imgH="355446" progId="Equation.DSMT4">
              <p:embed/>
            </p:oleObj>
          </a:graphicData>
        </a:graphic>
      </p:graphicFrame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Infinite elementary divisors and solutions of discrete time AR-representations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609" name="Object 9"/>
          <p:cNvGraphicFramePr>
            <a:graphicFrameLocks noChangeAspect="1"/>
          </p:cNvGraphicFramePr>
          <p:nvPr/>
        </p:nvGraphicFramePr>
        <p:xfrm>
          <a:off x="1371600" y="3657600"/>
          <a:ext cx="2270125" cy="660400"/>
        </p:xfrm>
        <a:graphic>
          <a:graphicData uri="http://schemas.openxmlformats.org/presentationml/2006/ole">
            <p:oleObj spid="_x0000_s25609" name="Equation" r:id="rId8" imgW="1574800" imgH="457200" progId="Equation.DSMT4">
              <p:embed/>
            </p:oleObj>
          </a:graphicData>
        </a:graphic>
      </p:graphicFrame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611" name="Object 11"/>
          <p:cNvGraphicFramePr>
            <a:graphicFrameLocks noChangeAspect="1"/>
          </p:cNvGraphicFramePr>
          <p:nvPr/>
        </p:nvGraphicFramePr>
        <p:xfrm>
          <a:off x="4800600" y="3657600"/>
          <a:ext cx="3117088" cy="660400"/>
        </p:xfrm>
        <a:graphic>
          <a:graphicData uri="http://schemas.openxmlformats.org/presentationml/2006/ole">
            <p:oleObj spid="_x0000_s25611" name="Equation" r:id="rId9" imgW="2235200" imgH="482600" progId="Equation.DSMT4">
              <p:embed/>
            </p:oleObj>
          </a:graphicData>
        </a:graphic>
      </p:graphicFrame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613" name="Object 13"/>
          <p:cNvGraphicFramePr>
            <a:graphicFrameLocks noChangeAspect="1"/>
          </p:cNvGraphicFramePr>
          <p:nvPr/>
        </p:nvGraphicFramePr>
        <p:xfrm>
          <a:off x="533400" y="4419600"/>
          <a:ext cx="5378824" cy="1371600"/>
        </p:xfrm>
        <a:graphic>
          <a:graphicData uri="http://schemas.openxmlformats.org/presentationml/2006/ole">
            <p:oleObj spid="_x0000_s25613" name="Equation" r:id="rId10" imgW="4000500" imgH="1028700" progId="Equation.DSMT4">
              <p:embed/>
            </p:oleObj>
          </a:graphicData>
        </a:graphic>
      </p:graphicFrame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615" name="Object 15"/>
          <p:cNvGraphicFramePr>
            <a:graphicFrameLocks noChangeAspect="1"/>
          </p:cNvGraphicFramePr>
          <p:nvPr/>
        </p:nvGraphicFramePr>
        <p:xfrm>
          <a:off x="609600" y="5486400"/>
          <a:ext cx="1996209" cy="924560"/>
        </p:xfrm>
        <a:graphic>
          <a:graphicData uri="http://schemas.openxmlformats.org/presentationml/2006/ole">
            <p:oleObj spid="_x0000_s25615" name="Equation" r:id="rId11" imgW="1803400" imgH="838200" progId="Equation.DSMT4">
              <p:embed/>
            </p:oleObj>
          </a:graphicData>
        </a:graphic>
      </p:graphicFrame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617" name="Object 17"/>
          <p:cNvGraphicFramePr>
            <a:graphicFrameLocks noChangeAspect="1"/>
          </p:cNvGraphicFramePr>
          <p:nvPr/>
        </p:nvGraphicFramePr>
        <p:xfrm>
          <a:off x="762000" y="6311462"/>
          <a:ext cx="990600" cy="546538"/>
        </p:xfrm>
        <a:graphic>
          <a:graphicData uri="http://schemas.openxmlformats.org/presentationml/2006/ole">
            <p:oleObj spid="_x0000_s25617" name="Equation" r:id="rId12" imgW="825500" imgH="457200" progId="Equation.DSMT4">
              <p:embed/>
            </p:oleObj>
          </a:graphicData>
        </a:graphic>
      </p:graphicFrame>
      <p:cxnSp>
        <p:nvCxnSpPr>
          <p:cNvPr id="26" name="25 - Ευθεία γραμμή σύνδεσης"/>
          <p:cNvCxnSpPr/>
          <p:nvPr/>
        </p:nvCxnSpPr>
        <p:spPr>
          <a:xfrm>
            <a:off x="2743200" y="5638800"/>
            <a:ext cx="0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- Ευθύγραμμο βέλος σύνδεσης"/>
          <p:cNvCxnSpPr/>
          <p:nvPr/>
        </p:nvCxnSpPr>
        <p:spPr>
          <a:xfrm>
            <a:off x="2743200" y="6248400"/>
            <a:ext cx="8585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- TextBox"/>
          <p:cNvSpPr txBox="1"/>
          <p:nvPr/>
        </p:nvSpPr>
        <p:spPr>
          <a:xfrm>
            <a:off x="0" y="3810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EXAMPLE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28 - Ευθύγραμμο βέλος σύνδεσης"/>
          <p:cNvCxnSpPr/>
          <p:nvPr/>
        </p:nvCxnSpPr>
        <p:spPr>
          <a:xfrm>
            <a:off x="3810000" y="3962400"/>
            <a:ext cx="792480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- Έλλειψη"/>
          <p:cNvSpPr/>
          <p:nvPr/>
        </p:nvSpPr>
        <p:spPr>
          <a:xfrm>
            <a:off x="4953000" y="4419600"/>
            <a:ext cx="914400" cy="12363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30 - Ορθογώνιο"/>
          <p:cNvSpPr/>
          <p:nvPr/>
        </p:nvSpPr>
        <p:spPr>
          <a:xfrm>
            <a:off x="1524000" y="4953000"/>
            <a:ext cx="330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32 - TextBox"/>
          <p:cNvSpPr txBox="1"/>
          <p:nvPr/>
        </p:nvSpPr>
        <p:spPr>
          <a:xfrm>
            <a:off x="4953000" y="1295400"/>
            <a:ext cx="21336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Create the complete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Matrix Pair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8"/>
          <p:cNvGraphicFramePr>
            <a:graphicFrameLocks noChangeAspect="1"/>
          </p:cNvGraphicFramePr>
          <p:nvPr/>
        </p:nvGraphicFramePr>
        <p:xfrm>
          <a:off x="6324600" y="1600200"/>
          <a:ext cx="685800" cy="279400"/>
        </p:xfrm>
        <a:graphic>
          <a:graphicData uri="http://schemas.openxmlformats.org/presentationml/2006/ole">
            <p:oleObj spid="_x0000_s25618" name="Equation" r:id="rId13" imgW="685800" imgH="279360" progId="Equation.DSMT4">
              <p:embed/>
            </p:oleObj>
          </a:graphicData>
        </a:graphic>
      </p:graphicFrame>
      <p:sp>
        <p:nvSpPr>
          <p:cNvPr id="35" name="34 - TextBox"/>
          <p:cNvSpPr txBox="1"/>
          <p:nvPr/>
        </p:nvSpPr>
        <p:spPr>
          <a:xfrm>
            <a:off x="1839118" y="2057400"/>
            <a:ext cx="5365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backward solution space of 		      is: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6" name="Object 15"/>
          <p:cNvGraphicFramePr>
            <a:graphicFrameLocks noChangeAspect="1"/>
          </p:cNvGraphicFramePr>
          <p:nvPr/>
        </p:nvGraphicFramePr>
        <p:xfrm>
          <a:off x="4876800" y="2057400"/>
          <a:ext cx="1981200" cy="366568"/>
        </p:xfrm>
        <a:graphic>
          <a:graphicData uri="http://schemas.openxmlformats.org/presentationml/2006/ole">
            <p:oleObj spid="_x0000_s25619" name="Equation" r:id="rId14" imgW="888614" imgH="203112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25" grpId="0"/>
      <p:bldP spid="30" grpId="0" animBg="1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 - Εικόνα" descr="auth_logo_color.jpg"/>
          <p:cNvPicPr/>
          <p:nvPr/>
        </p:nvPicPr>
        <p:blipFill>
          <a:blip r:embed="rId3" cstate="print">
            <a:lum bright="82000" contrast="-40000"/>
          </a:blip>
          <a:stretch>
            <a:fillRect/>
          </a:stretch>
        </p:blipFill>
        <p:spPr>
          <a:xfrm>
            <a:off x="990600" y="838200"/>
            <a:ext cx="6934200" cy="5715000"/>
          </a:xfrm>
          <a:prstGeom prst="rect">
            <a:avLst/>
          </a:prstGeom>
        </p:spPr>
      </p:pic>
      <p:sp>
        <p:nvSpPr>
          <p:cNvPr id="7" name="6 - Ορθογώνιο"/>
          <p:cNvSpPr/>
          <p:nvPr/>
        </p:nvSpPr>
        <p:spPr>
          <a:xfrm>
            <a:off x="1447800" y="1371600"/>
            <a:ext cx="6096000" cy="2590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625" name="Object 1"/>
          <p:cNvGraphicFramePr>
            <a:graphicFrameLocks noChangeAspect="1"/>
          </p:cNvGraphicFramePr>
          <p:nvPr/>
        </p:nvGraphicFramePr>
        <p:xfrm>
          <a:off x="1752600" y="1447800"/>
          <a:ext cx="5430982" cy="1066800"/>
        </p:xfrm>
        <a:graphic>
          <a:graphicData uri="http://schemas.openxmlformats.org/presentationml/2006/ole">
            <p:oleObj spid="_x0000_s26625" name="Equation" r:id="rId4" imgW="4254500" imgH="838200" progId="Equation.DSMT4">
              <p:embed/>
            </p:oleObj>
          </a:graphicData>
        </a:graphic>
      </p:graphicFrame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2209800" y="2667000"/>
          <a:ext cx="4325216" cy="1143000"/>
        </p:xfrm>
        <a:graphic>
          <a:graphicData uri="http://schemas.openxmlformats.org/presentationml/2006/ole">
            <p:oleObj spid="_x0000_s26627" name="Equation" r:id="rId5" imgW="3175000" imgH="838200" progId="Equation.DSMT4">
              <p:embed/>
            </p:oleObj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Infinite elementary divisors and solutions of discrete time AR-representations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609600" y="685800"/>
            <a:ext cx="7385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 backward solution space of	 			         is: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15"/>
          <p:cNvGraphicFramePr>
            <a:graphicFrameLocks noChangeAspect="1"/>
          </p:cNvGraphicFramePr>
          <p:nvPr/>
        </p:nvGraphicFramePr>
        <p:xfrm>
          <a:off x="3962400" y="457200"/>
          <a:ext cx="3651250" cy="825500"/>
        </p:xfrm>
        <a:graphic>
          <a:graphicData uri="http://schemas.openxmlformats.org/presentationml/2006/ole">
            <p:oleObj spid="_x0000_s26629" name="Equation" r:id="rId6" imgW="1638000" imgH="457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1 - Εικόνα" descr="auth_logo_color.jpg"/>
          <p:cNvPicPr/>
          <p:nvPr/>
        </p:nvPicPr>
        <p:blipFill>
          <a:blip r:embed="rId3" cstate="print">
            <a:lum bright="82000" contrast="-40000"/>
          </a:blip>
          <a:stretch>
            <a:fillRect/>
          </a:stretch>
        </p:blipFill>
        <p:spPr>
          <a:xfrm>
            <a:off x="990600" y="838200"/>
            <a:ext cx="6934200" cy="5715000"/>
          </a:xfrm>
          <a:prstGeom prst="rect">
            <a:avLst/>
          </a:prstGeom>
        </p:spPr>
      </p:pic>
      <p:sp>
        <p:nvSpPr>
          <p:cNvPr id="2" name="1 - Ορθογώνιο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 Inverse problem: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Construction of a system with given forward behavior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649" name="Object 1"/>
          <p:cNvGraphicFramePr>
            <a:graphicFrameLocks noChangeAspect="1"/>
          </p:cNvGraphicFramePr>
          <p:nvPr/>
        </p:nvGraphicFramePr>
        <p:xfrm>
          <a:off x="0" y="1143000"/>
          <a:ext cx="5410200" cy="553190"/>
        </p:xfrm>
        <a:graphic>
          <a:graphicData uri="http://schemas.openxmlformats.org/presentationml/2006/ole">
            <p:oleObj spid="_x0000_s27649" name="Equation" r:id="rId4" imgW="4660900" imgH="482600" progId="Equation.DSMT4">
              <p:embed/>
            </p:oleObj>
          </a:graphicData>
        </a:graphic>
      </p:graphicFrame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266700" y="1828800"/>
          <a:ext cx="4113213" cy="339725"/>
        </p:xfrm>
        <a:graphic>
          <a:graphicData uri="http://schemas.openxmlformats.org/presentationml/2006/ole">
            <p:oleObj spid="_x0000_s27651" name="Equation" r:id="rId5" imgW="3809880" imgH="304560" progId="Equation.DSMT4">
              <p:embed/>
            </p:oleObj>
          </a:graphicData>
        </a:graphic>
      </p:graphicFrame>
      <p:sp>
        <p:nvSpPr>
          <p:cNvPr id="8" name="7 - TextBox"/>
          <p:cNvSpPr txBox="1"/>
          <p:nvPr/>
        </p:nvSpPr>
        <p:spPr>
          <a:xfrm>
            <a:off x="0" y="685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Theorem 21[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Gohberg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1982,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Karampetakis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2004]: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Given a finite number of sequences of the form: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152400" y="2286000"/>
            <a:ext cx="5400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Construct a square matrix A(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σ)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that satisfies the given behavior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228600" y="3352800"/>
          <a:ext cx="3770586" cy="381000"/>
        </p:xfrm>
        <a:graphic>
          <a:graphicData uri="http://schemas.openxmlformats.org/presentationml/2006/ole">
            <p:oleObj spid="_x0000_s27653" name="Equation" r:id="rId6" imgW="2730500" imgH="279400" progId="Equation.DSMT4">
              <p:embed/>
            </p:oleObj>
          </a:graphicData>
        </a:graphic>
      </p:graphicFrame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655" name="Object 7"/>
          <p:cNvGraphicFramePr>
            <a:graphicFrameLocks noChangeAspect="1"/>
          </p:cNvGraphicFramePr>
          <p:nvPr/>
        </p:nvGraphicFramePr>
        <p:xfrm>
          <a:off x="4648200" y="2819400"/>
          <a:ext cx="3012358" cy="1447800"/>
        </p:xfrm>
        <a:graphic>
          <a:graphicData uri="http://schemas.openxmlformats.org/presentationml/2006/ole">
            <p:oleObj spid="_x0000_s27655" name="Equation" r:id="rId7" imgW="2451100" imgH="1168400" progId="Equation.DSMT4">
              <p:embed/>
            </p:oleObj>
          </a:graphicData>
        </a:graphic>
      </p:graphicFrame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657" name="Object 9"/>
          <p:cNvGraphicFramePr>
            <a:graphicFrameLocks noChangeAspect="1"/>
          </p:cNvGraphicFramePr>
          <p:nvPr/>
        </p:nvGraphicFramePr>
        <p:xfrm>
          <a:off x="304800" y="5181600"/>
          <a:ext cx="3429000" cy="419266"/>
        </p:xfrm>
        <a:graphic>
          <a:graphicData uri="http://schemas.openxmlformats.org/presentationml/2006/ole">
            <p:oleObj spid="_x0000_s27657" name="Equation" r:id="rId8" imgW="2184400" imgH="254000" progId="Equation.DSMT4">
              <p:embed/>
            </p:oleObj>
          </a:graphicData>
        </a:graphic>
      </p:graphicFrame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659" name="Object 11"/>
          <p:cNvGraphicFramePr>
            <a:graphicFrameLocks noChangeAspect="1"/>
          </p:cNvGraphicFramePr>
          <p:nvPr/>
        </p:nvGraphicFramePr>
        <p:xfrm>
          <a:off x="4724400" y="4724400"/>
          <a:ext cx="2511489" cy="1295400"/>
        </p:xfrm>
        <a:graphic>
          <a:graphicData uri="http://schemas.openxmlformats.org/presentationml/2006/ole">
            <p:oleObj spid="_x0000_s27659" name="Equation" r:id="rId9" imgW="1803400" imgH="939800" progId="Equation.DSMT4">
              <p:embed/>
            </p:oleObj>
          </a:graphicData>
        </a:graphic>
      </p:graphicFrame>
      <p:graphicFrame>
        <p:nvGraphicFramePr>
          <p:cNvPr id="3" name="Object 12"/>
          <p:cNvGraphicFramePr>
            <a:graphicFrameLocks noChangeAspect="1"/>
          </p:cNvGraphicFramePr>
          <p:nvPr/>
        </p:nvGraphicFramePr>
        <p:xfrm>
          <a:off x="5562600" y="1295400"/>
          <a:ext cx="501650" cy="291281"/>
        </p:xfrm>
        <a:graphic>
          <a:graphicData uri="http://schemas.openxmlformats.org/presentationml/2006/ole">
            <p:oleObj spid="_x0000_s27660" name="Equation" r:id="rId10" imgW="393480" imgH="228600" progId="Equation.DSMT4">
              <p:embed/>
            </p:oleObj>
          </a:graphicData>
        </a:graphic>
      </p:graphicFrame>
      <p:graphicFrame>
        <p:nvGraphicFramePr>
          <p:cNvPr id="27661" name="Object 13"/>
          <p:cNvGraphicFramePr>
            <a:graphicFrameLocks noChangeAspect="1"/>
          </p:cNvGraphicFramePr>
          <p:nvPr/>
        </p:nvGraphicFramePr>
        <p:xfrm>
          <a:off x="4648200" y="1828800"/>
          <a:ext cx="590550" cy="342900"/>
        </p:xfrm>
        <a:graphic>
          <a:graphicData uri="http://schemas.openxmlformats.org/presentationml/2006/ole">
            <p:oleObj spid="_x0000_s27661" name="Equation" r:id="rId11" imgW="393480" imgH="228600" progId="Equation.DSMT4">
              <p:embed/>
            </p:oleObj>
          </a:graphicData>
        </a:graphic>
      </p:graphicFrame>
      <p:cxnSp>
        <p:nvCxnSpPr>
          <p:cNvPr id="20" name="19 - Ευθεία γραμμή σύνδεσης"/>
          <p:cNvCxnSpPr/>
          <p:nvPr/>
        </p:nvCxnSpPr>
        <p:spPr>
          <a:xfrm>
            <a:off x="0" y="4419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- Ευθύγραμμο βέλος σύνδεσης"/>
          <p:cNvCxnSpPr/>
          <p:nvPr/>
        </p:nvCxnSpPr>
        <p:spPr>
          <a:xfrm>
            <a:off x="4267200" y="44196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- Ευθεία γραμμή σύνδεσης"/>
          <p:cNvCxnSpPr/>
          <p:nvPr/>
        </p:nvCxnSpPr>
        <p:spPr>
          <a:xfrm>
            <a:off x="0" y="2667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- Ορθογώνιο"/>
          <p:cNvSpPr/>
          <p:nvPr/>
        </p:nvSpPr>
        <p:spPr>
          <a:xfrm>
            <a:off x="0" y="2743200"/>
            <a:ext cx="2918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Step 1: Create the matrices </a:t>
            </a:r>
            <a:endParaRPr lang="en-US" dirty="0"/>
          </a:p>
        </p:txBody>
      </p:sp>
      <p:sp>
        <p:nvSpPr>
          <p:cNvPr id="25" name="24 - Ορθογώνιο"/>
          <p:cNvSpPr/>
          <p:nvPr/>
        </p:nvSpPr>
        <p:spPr>
          <a:xfrm>
            <a:off x="0" y="4495800"/>
            <a:ext cx="4222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Step 2: Create the combined matrix pair</a:t>
            </a:r>
            <a:endParaRPr lang="en-US" dirty="0"/>
          </a:p>
        </p:txBody>
      </p:sp>
      <p:sp>
        <p:nvSpPr>
          <p:cNvPr id="27" name="26 - TextBox"/>
          <p:cNvSpPr txBox="1"/>
          <p:nvPr/>
        </p:nvSpPr>
        <p:spPr>
          <a:xfrm>
            <a:off x="7924800" y="1066800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=1,2,…,l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1 - Εικόνα" descr="auth_logo_color.jpg"/>
          <p:cNvPicPr/>
          <p:nvPr/>
        </p:nvPicPr>
        <p:blipFill>
          <a:blip r:embed="rId3" cstate="print">
            <a:lum bright="82000" contrast="-40000"/>
          </a:blip>
          <a:stretch>
            <a:fillRect/>
          </a:stretch>
        </p:blipFill>
        <p:spPr>
          <a:xfrm>
            <a:off x="990600" y="838200"/>
            <a:ext cx="6934200" cy="5715000"/>
          </a:xfrm>
          <a:prstGeom prst="rect">
            <a:avLst/>
          </a:prstGeom>
        </p:spPr>
      </p:pic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8673" name="Object 1"/>
          <p:cNvGraphicFramePr>
            <a:graphicFrameLocks noChangeAspect="1"/>
          </p:cNvGraphicFramePr>
          <p:nvPr/>
        </p:nvGraphicFramePr>
        <p:xfrm>
          <a:off x="0" y="4800600"/>
          <a:ext cx="9144000" cy="609600"/>
        </p:xfrm>
        <a:graphic>
          <a:graphicData uri="http://schemas.openxmlformats.org/presentationml/2006/ole">
            <p:oleObj spid="_x0000_s28673" name="Equation" r:id="rId4" imgW="4064000" imgH="279400" progId="Equation.DSMT4">
              <p:embed/>
            </p:oleObj>
          </a:graphicData>
        </a:graphic>
      </p:graphicFrame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8305800" y="5486400"/>
          <a:ext cx="584200" cy="328613"/>
        </p:xfrm>
        <a:graphic>
          <a:graphicData uri="http://schemas.openxmlformats.org/presentationml/2006/ole">
            <p:oleObj spid="_x0000_s28675" name="Equation" r:id="rId5" imgW="406080" imgH="228600" progId="Equation.DSMT4">
              <p:embed/>
            </p:oleObj>
          </a:graphicData>
        </a:graphic>
      </p:graphicFrame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8678" name="Object 6"/>
          <p:cNvGraphicFramePr>
            <a:graphicFrameLocks noChangeAspect="1"/>
          </p:cNvGraphicFramePr>
          <p:nvPr/>
        </p:nvGraphicFramePr>
        <p:xfrm>
          <a:off x="1447800" y="2514600"/>
          <a:ext cx="4075113" cy="1316038"/>
        </p:xfrm>
        <a:graphic>
          <a:graphicData uri="http://schemas.openxmlformats.org/presentationml/2006/ole">
            <p:oleObj spid="_x0000_s28678" name="Equation" r:id="rId6" imgW="2946240" imgH="965160" progId="Equation.DSMT4">
              <p:embed/>
            </p:oleObj>
          </a:graphicData>
        </a:graphic>
      </p:graphicFrame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97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30 - Ορθογώνιο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Construction of a system with given forward behavior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25"/>
          <p:cNvGraphicFramePr>
            <a:graphicFrameLocks noChangeAspect="1"/>
          </p:cNvGraphicFramePr>
          <p:nvPr/>
        </p:nvGraphicFramePr>
        <p:xfrm>
          <a:off x="2590800" y="685800"/>
          <a:ext cx="609600" cy="1045029"/>
        </p:xfrm>
        <a:graphic>
          <a:graphicData uri="http://schemas.openxmlformats.org/presentationml/2006/ole">
            <p:oleObj spid="_x0000_s28697" name="Equation" r:id="rId7" imgW="533160" imgH="914400" progId="Equation.DSMT4">
              <p:embed/>
            </p:oleObj>
          </a:graphicData>
        </a:graphic>
      </p:graphicFrame>
      <p:sp>
        <p:nvSpPr>
          <p:cNvPr id="36" name="35 - TextBox"/>
          <p:cNvSpPr txBox="1"/>
          <p:nvPr/>
        </p:nvSpPr>
        <p:spPr>
          <a:xfrm>
            <a:off x="3200400" y="914400"/>
            <a:ext cx="2089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has full column rank</a:t>
            </a:r>
          </a:p>
        </p:txBody>
      </p:sp>
      <p:sp>
        <p:nvSpPr>
          <p:cNvPr id="30" name="29 - Ορθογώνιο"/>
          <p:cNvSpPr/>
          <p:nvPr/>
        </p:nvSpPr>
        <p:spPr>
          <a:xfrm>
            <a:off x="0" y="457200"/>
            <a:ext cx="2537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Step </a:t>
            </a:r>
            <a:r>
              <a:rPr lang="el-GR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Find q such that</a:t>
            </a:r>
            <a:endParaRPr lang="en-US" dirty="0"/>
          </a:p>
        </p:txBody>
      </p:sp>
      <p:cxnSp>
        <p:nvCxnSpPr>
          <p:cNvPr id="34" name="33 - Ευθεία γραμμή σύνδεσης"/>
          <p:cNvCxnSpPr/>
          <p:nvPr/>
        </p:nvCxnSpPr>
        <p:spPr>
          <a:xfrm>
            <a:off x="0" y="18288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- Ευθύγραμμο βέλος σύνδεσης"/>
          <p:cNvCxnSpPr/>
          <p:nvPr/>
        </p:nvCxnSpPr>
        <p:spPr>
          <a:xfrm>
            <a:off x="4267200" y="18288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37 - Ορθογώνιο"/>
          <p:cNvSpPr/>
          <p:nvPr/>
        </p:nvSpPr>
        <p:spPr>
          <a:xfrm>
            <a:off x="0" y="2133600"/>
            <a:ext cx="504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Step </a:t>
            </a:r>
            <a:r>
              <a:rPr lang="el-GR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Find V, which is the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generalised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inverse of</a:t>
            </a:r>
            <a:endParaRPr lang="en-US" dirty="0"/>
          </a:p>
        </p:txBody>
      </p:sp>
      <p:cxnSp>
        <p:nvCxnSpPr>
          <p:cNvPr id="39" name="38 - Ευθεία γραμμή σύνδεσης"/>
          <p:cNvCxnSpPr/>
          <p:nvPr/>
        </p:nvCxnSpPr>
        <p:spPr>
          <a:xfrm>
            <a:off x="0" y="4038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- Ευθύγραμμο βέλος σύνδεσης"/>
          <p:cNvCxnSpPr/>
          <p:nvPr/>
        </p:nvCxnSpPr>
        <p:spPr>
          <a:xfrm>
            <a:off x="4267200" y="40386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40 - Ορθογώνιο"/>
          <p:cNvSpPr/>
          <p:nvPr/>
        </p:nvSpPr>
        <p:spPr>
          <a:xfrm>
            <a:off x="0" y="4343400"/>
            <a:ext cx="1880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Step </a:t>
            </a:r>
            <a:r>
              <a:rPr lang="el-GR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Find A(</a:t>
            </a:r>
            <a:r>
              <a:rPr lang="el-GR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σ)</a:t>
            </a:r>
            <a:endParaRPr lang="en-US" dirty="0"/>
          </a:p>
        </p:txBody>
      </p:sp>
      <p:sp>
        <p:nvSpPr>
          <p:cNvPr id="28" name="27 - TextBox"/>
          <p:cNvSpPr txBox="1"/>
          <p:nvPr/>
        </p:nvSpPr>
        <p:spPr>
          <a:xfrm>
            <a:off x="0" y="5943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matrix has          as its solutions. Furthermore, q is the minimal possible degree for any matrix with this property.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8698" name="Object 26"/>
          <p:cNvGraphicFramePr>
            <a:graphicFrameLocks noChangeAspect="1"/>
          </p:cNvGraphicFramePr>
          <p:nvPr/>
        </p:nvGraphicFramePr>
        <p:xfrm>
          <a:off x="1600200" y="6019800"/>
          <a:ext cx="429683" cy="266700"/>
        </p:xfrm>
        <a:graphic>
          <a:graphicData uri="http://schemas.openxmlformats.org/presentationml/2006/ole">
            <p:oleObj spid="_x0000_s28698" name="Equation" r:id="rId8" imgW="36828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 - Εικόνα" descr="auth_logo_color.jpg"/>
          <p:cNvPicPr/>
          <p:nvPr/>
        </p:nvPicPr>
        <p:blipFill>
          <a:blip r:embed="rId3" cstate="print">
            <a:lum bright="82000" contrast="-40000"/>
          </a:blip>
          <a:stretch>
            <a:fillRect/>
          </a:stretch>
        </p:blipFill>
        <p:spPr>
          <a:xfrm>
            <a:off x="990600" y="838200"/>
            <a:ext cx="6934200" cy="5715000"/>
          </a:xfrm>
          <a:prstGeom prst="rect">
            <a:avLst/>
          </a:prstGeom>
        </p:spPr>
      </p:pic>
      <p:graphicFrame>
        <p:nvGraphicFramePr>
          <p:cNvPr id="2" name="Object 10"/>
          <p:cNvGraphicFramePr>
            <a:graphicFrameLocks noChangeAspect="1"/>
          </p:cNvGraphicFramePr>
          <p:nvPr/>
        </p:nvGraphicFramePr>
        <p:xfrm>
          <a:off x="4457700" y="533400"/>
          <a:ext cx="4114800" cy="1219200"/>
        </p:xfrm>
        <a:graphic>
          <a:graphicData uri="http://schemas.openxmlformats.org/presentationml/2006/ole">
            <p:oleObj spid="_x0000_s48130" name="Equation" r:id="rId4" imgW="2717640" imgH="888840" progId="Equation.DSMT4">
              <p:embed/>
            </p:oleObj>
          </a:graphicData>
        </a:graphic>
      </p:graphicFrame>
      <p:sp>
        <p:nvSpPr>
          <p:cNvPr id="3" name="2 - TextBox"/>
          <p:cNvSpPr txBox="1"/>
          <p:nvPr/>
        </p:nvSpPr>
        <p:spPr>
          <a:xfrm>
            <a:off x="228600" y="838200"/>
            <a:ext cx="7899150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Example: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Suppose we are given the vector</a:t>
            </a:r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endParaRPr lang="el-GR" dirty="0" smtClean="0"/>
          </a:p>
          <a:p>
            <a:endParaRPr lang="el-GR" dirty="0" smtClean="0"/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 want to create a system of the form A(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σ)β(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k)=0 that satisfies the given behavior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12"/>
          <p:cNvGraphicFramePr>
            <a:graphicFrameLocks noChangeAspect="1"/>
          </p:cNvGraphicFramePr>
          <p:nvPr/>
        </p:nvGraphicFramePr>
        <p:xfrm>
          <a:off x="762000" y="2895600"/>
          <a:ext cx="3378200" cy="1066800"/>
        </p:xfrm>
        <a:graphic>
          <a:graphicData uri="http://schemas.openxmlformats.org/presentationml/2006/ole">
            <p:oleObj spid="_x0000_s48131" name="Equation" r:id="rId5" imgW="2438400" imgH="711200" progId="Equation.DSMT4">
              <p:embed/>
            </p:oleObj>
          </a:graphicData>
        </a:graphic>
      </p:graphicFrame>
      <p:graphicFrame>
        <p:nvGraphicFramePr>
          <p:cNvPr id="5" name="Object 14"/>
          <p:cNvGraphicFramePr>
            <a:graphicFrameLocks noChangeAspect="1"/>
          </p:cNvGraphicFramePr>
          <p:nvPr/>
        </p:nvGraphicFramePr>
        <p:xfrm>
          <a:off x="4800600" y="2819400"/>
          <a:ext cx="1422400" cy="1066800"/>
        </p:xfrm>
        <a:graphic>
          <a:graphicData uri="http://schemas.openxmlformats.org/presentationml/2006/ole">
            <p:oleObj spid="_x0000_s48132" name="Equation" r:id="rId6" imgW="952087" imgH="710891" progId="Equation.DSMT4">
              <p:embed/>
            </p:oleObj>
          </a:graphicData>
        </a:graphic>
      </p:graphicFrame>
      <p:sp>
        <p:nvSpPr>
          <p:cNvPr id="7" name="6 - TextBox"/>
          <p:cNvSpPr txBox="1"/>
          <p:nvPr/>
        </p:nvSpPr>
        <p:spPr>
          <a:xfrm>
            <a:off x="3124200" y="2286000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Step 1: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Create the matrices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Construction of a system with given forward behavior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16"/>
          <p:cNvGraphicFramePr>
            <a:graphicFrameLocks noChangeAspect="1"/>
          </p:cNvGraphicFramePr>
          <p:nvPr/>
        </p:nvGraphicFramePr>
        <p:xfrm>
          <a:off x="1676400" y="4724400"/>
          <a:ext cx="1455964" cy="381000"/>
        </p:xfrm>
        <a:graphic>
          <a:graphicData uri="http://schemas.openxmlformats.org/presentationml/2006/ole">
            <p:oleObj spid="_x0000_s48133" name="Equation" r:id="rId7" imgW="1015559" imgH="253890" progId="Equation.DSMT4">
              <p:embed/>
            </p:oleObj>
          </a:graphicData>
        </a:graphic>
      </p:graphicFrame>
      <p:sp>
        <p:nvSpPr>
          <p:cNvPr id="12" name="11 - TextBox"/>
          <p:cNvSpPr txBox="1"/>
          <p:nvPr/>
        </p:nvSpPr>
        <p:spPr>
          <a:xfrm>
            <a:off x="228600" y="4724400"/>
            <a:ext cx="4963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q=1			    so q=1 is accepted.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0" y="42672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Step 2: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Find q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16 - Ευθύγραμμο βέλος σύνδεσης"/>
          <p:cNvCxnSpPr/>
          <p:nvPr/>
        </p:nvCxnSpPr>
        <p:spPr>
          <a:xfrm>
            <a:off x="1143000" y="48768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1 - Εικόνα" descr="auth_logo_color.jpg"/>
          <p:cNvPicPr/>
          <p:nvPr/>
        </p:nvPicPr>
        <p:blipFill>
          <a:blip r:embed="rId2" cstate="print">
            <a:lum bright="82000" contrast="-40000"/>
          </a:blip>
          <a:stretch>
            <a:fillRect/>
          </a:stretch>
        </p:blipFill>
        <p:spPr>
          <a:xfrm>
            <a:off x="1066800" y="838200"/>
            <a:ext cx="6934200" cy="5715000"/>
          </a:xfrm>
          <a:prstGeom prst="rect">
            <a:avLst/>
          </a:prstGeom>
        </p:spPr>
      </p:pic>
      <p:sp>
        <p:nvSpPr>
          <p:cNvPr id="4" name="3 - TextBox"/>
          <p:cNvSpPr txBox="1"/>
          <p:nvPr/>
        </p:nvSpPr>
        <p:spPr>
          <a:xfrm>
            <a:off x="0" y="228600"/>
            <a:ext cx="9144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Contents of this Thesis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What is an AR-representation and some of its basic characteristics: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Smith Form.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Finite elementary divisors &amp; infinite elementary divisors.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Jordan Pairs.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Solutions of discrete time AR-representations.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How finite elementary divisors are connected with the forward behavior of A(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ρ)β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(t)=0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How infinite elementary divisors are connected with the backward behavior of A(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ρ)β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(t)=0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0" y="3505200"/>
            <a:ext cx="91748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Construction of a system A(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ρ)β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(t)=0 satisfying a given forward/backward behavior or    	both.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Construction using Jordan Pairs.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Construction using Decomposable Pairs 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 - Εικόνα" descr="auth_logo_color.jpg"/>
          <p:cNvPicPr/>
          <p:nvPr/>
        </p:nvPicPr>
        <p:blipFill>
          <a:blip r:embed="rId3" cstate="print">
            <a:lum bright="82000" contrast="-40000"/>
          </a:blip>
          <a:stretch>
            <a:fillRect/>
          </a:stretch>
        </p:blipFill>
        <p:spPr>
          <a:xfrm>
            <a:off x="990600" y="838200"/>
            <a:ext cx="6934200" cy="5715000"/>
          </a:xfrm>
          <a:prstGeom prst="rect">
            <a:avLst/>
          </a:prstGeom>
        </p:spPr>
      </p:pic>
      <p:graphicFrame>
        <p:nvGraphicFramePr>
          <p:cNvPr id="5" name="Object 18"/>
          <p:cNvGraphicFramePr>
            <a:graphicFrameLocks noChangeAspect="1"/>
          </p:cNvGraphicFramePr>
          <p:nvPr/>
        </p:nvGraphicFramePr>
        <p:xfrm>
          <a:off x="838200" y="2590800"/>
          <a:ext cx="7380287" cy="969963"/>
        </p:xfrm>
        <a:graphic>
          <a:graphicData uri="http://schemas.openxmlformats.org/presentationml/2006/ole">
            <p:oleObj spid="_x0000_s47107" name="Equation" r:id="rId4" imgW="3911400" imgH="711000" progId="Equation.DSMT4">
              <p:embed/>
            </p:oleObj>
          </a:graphicData>
        </a:graphic>
      </p:graphicFrame>
      <p:graphicFrame>
        <p:nvGraphicFramePr>
          <p:cNvPr id="6" name="Object 24"/>
          <p:cNvGraphicFramePr>
            <a:graphicFrameLocks noChangeAspect="1"/>
          </p:cNvGraphicFramePr>
          <p:nvPr/>
        </p:nvGraphicFramePr>
        <p:xfrm>
          <a:off x="3249613" y="4419600"/>
          <a:ext cx="2341562" cy="1092200"/>
        </p:xfrm>
        <a:graphic>
          <a:graphicData uri="http://schemas.openxmlformats.org/presentationml/2006/ole">
            <p:oleObj spid="_x0000_s47108" name="Equation" r:id="rId5" imgW="1600200" imgH="711000" progId="Equation.DSMT4">
              <p:embed/>
            </p:oleObj>
          </a:graphicData>
        </a:graphic>
      </p:graphicFrame>
      <p:graphicFrame>
        <p:nvGraphicFramePr>
          <p:cNvPr id="47109" name="Object 5"/>
          <p:cNvGraphicFramePr>
            <a:graphicFrameLocks noChangeAspect="1"/>
          </p:cNvGraphicFramePr>
          <p:nvPr/>
        </p:nvGraphicFramePr>
        <p:xfrm>
          <a:off x="433388" y="4508500"/>
          <a:ext cx="2049462" cy="914400"/>
        </p:xfrm>
        <a:graphic>
          <a:graphicData uri="http://schemas.openxmlformats.org/presentationml/2006/ole">
            <p:oleObj spid="_x0000_s47109" name="Equation" r:id="rId6" imgW="1600200" imgH="711000" progId="Equation.DSMT4">
              <p:embed/>
            </p:oleObj>
          </a:graphicData>
        </a:graphic>
      </p:graphicFrame>
      <p:sp>
        <p:nvSpPr>
          <p:cNvPr id="10" name="9 - TextBox"/>
          <p:cNvSpPr txBox="1"/>
          <p:nvPr/>
        </p:nvSpPr>
        <p:spPr>
          <a:xfrm>
            <a:off x="0" y="762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Step 3: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Compute V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7110" name="Object 6"/>
          <p:cNvGraphicFramePr>
            <a:graphicFrameLocks noChangeAspect="1"/>
          </p:cNvGraphicFramePr>
          <p:nvPr/>
        </p:nvGraphicFramePr>
        <p:xfrm>
          <a:off x="304800" y="990600"/>
          <a:ext cx="1543050" cy="1066800"/>
        </p:xfrm>
        <a:graphic>
          <a:graphicData uri="http://schemas.openxmlformats.org/presentationml/2006/ole">
            <p:oleObj spid="_x0000_s47110" name="Equation" r:id="rId7" imgW="1536700" imgH="1066800" progId="Equation.DSMT4">
              <p:embed/>
            </p:oleObj>
          </a:graphicData>
        </a:graphic>
      </p:graphicFrame>
      <p:sp>
        <p:nvSpPr>
          <p:cNvPr id="13" name="12 - TextBox"/>
          <p:cNvSpPr txBox="1"/>
          <p:nvPr/>
        </p:nvSpPr>
        <p:spPr>
          <a:xfrm>
            <a:off x="0" y="2209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Step 4: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Find A(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σ)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7112" name="Object 8"/>
          <p:cNvGraphicFramePr>
            <a:graphicFrameLocks noChangeAspect="1"/>
          </p:cNvGraphicFramePr>
          <p:nvPr/>
        </p:nvGraphicFramePr>
        <p:xfrm>
          <a:off x="6294438" y="4546600"/>
          <a:ext cx="1211262" cy="838200"/>
        </p:xfrm>
        <a:graphic>
          <a:graphicData uri="http://schemas.openxmlformats.org/presentationml/2006/ole">
            <p:oleObj spid="_x0000_s47112" name="Equation" r:id="rId8" imgW="1028520" imgH="711000" progId="Equation.DSMT4">
              <p:embed/>
            </p:oleObj>
          </a:graphicData>
        </a:graphic>
      </p:graphicFrame>
      <p:sp>
        <p:nvSpPr>
          <p:cNvPr id="16" name="15 - TextBox"/>
          <p:cNvSpPr txBox="1"/>
          <p:nvPr/>
        </p:nvSpPr>
        <p:spPr>
          <a:xfrm>
            <a:off x="0" y="3810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tx2"/>
                </a:solidFill>
              </a:rPr>
              <a:t>Checking out the Smith Form &amp; the Jordan Pair of A(</a:t>
            </a:r>
            <a:r>
              <a:rPr lang="el-GR" i="1" dirty="0" smtClean="0">
                <a:solidFill>
                  <a:schemeClr val="tx2"/>
                </a:solidFill>
              </a:rPr>
              <a:t>σ)</a:t>
            </a:r>
            <a:endParaRPr lang="en-US" i="1" dirty="0">
              <a:solidFill>
                <a:schemeClr val="tx2"/>
              </a:solidFill>
            </a:endParaRPr>
          </a:p>
        </p:txBody>
      </p:sp>
      <p:sp>
        <p:nvSpPr>
          <p:cNvPr id="17" name="16 - Ορθογώνιο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Construction of a system with given forward behavior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1 - Εικόνα" descr="auth_logo_color.jpg"/>
          <p:cNvPicPr/>
          <p:nvPr/>
        </p:nvPicPr>
        <p:blipFill>
          <a:blip r:embed="rId3" cstate="print">
            <a:lum bright="82000" contrast="-40000"/>
          </a:blip>
          <a:stretch>
            <a:fillRect/>
          </a:stretch>
        </p:blipFill>
        <p:spPr>
          <a:xfrm>
            <a:off x="990600" y="838200"/>
            <a:ext cx="6934200" cy="5715000"/>
          </a:xfrm>
          <a:prstGeom prst="rect">
            <a:avLst/>
          </a:prstGeom>
        </p:spPr>
      </p:pic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9697" name="Object 1"/>
          <p:cNvGraphicFramePr>
            <a:graphicFrameLocks noChangeAspect="1"/>
          </p:cNvGraphicFramePr>
          <p:nvPr/>
        </p:nvGraphicFramePr>
        <p:xfrm>
          <a:off x="1219200" y="381000"/>
          <a:ext cx="3886200" cy="1143000"/>
        </p:xfrm>
        <a:graphic>
          <a:graphicData uri="http://schemas.openxmlformats.org/presentationml/2006/ole">
            <p:oleObj spid="_x0000_s29697" name="Equation" r:id="rId4" imgW="2768600" imgH="889000" progId="Equation.DSMT4">
              <p:embed/>
            </p:oleObj>
          </a:graphicData>
        </a:graphic>
      </p:graphicFrame>
      <p:sp>
        <p:nvSpPr>
          <p:cNvPr id="4" name="3 - TextBox"/>
          <p:cNvSpPr txBox="1"/>
          <p:nvPr/>
        </p:nvSpPr>
        <p:spPr>
          <a:xfrm>
            <a:off x="0" y="609600"/>
            <a:ext cx="1305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Example: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573088" y="1600200"/>
          <a:ext cx="2436812" cy="838200"/>
        </p:xfrm>
        <a:graphic>
          <a:graphicData uri="http://schemas.openxmlformats.org/presentationml/2006/ole">
            <p:oleObj spid="_x0000_s29699" name="Equation" r:id="rId5" imgW="2070000" imgH="711000" progId="Equation.DSMT4">
              <p:embed/>
            </p:oleObj>
          </a:graphicData>
        </a:graphic>
      </p:graphicFrame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3689350" y="1752600"/>
          <a:ext cx="809625" cy="533400"/>
        </p:xfrm>
        <a:graphic>
          <a:graphicData uri="http://schemas.openxmlformats.org/presentationml/2006/ole">
            <p:oleObj spid="_x0000_s29701" name="Equation" r:id="rId6" imgW="698400" imgH="457200" progId="Equation.DSMT4">
              <p:embed/>
            </p:oleObj>
          </a:graphicData>
        </a:graphic>
      </p:graphicFrame>
      <p:cxnSp>
        <p:nvCxnSpPr>
          <p:cNvPr id="11" name="10 - Ευθύγραμμο βέλος σύνδεσης"/>
          <p:cNvCxnSpPr/>
          <p:nvPr/>
        </p:nvCxnSpPr>
        <p:spPr>
          <a:xfrm>
            <a:off x="6705600" y="20574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- TextBox"/>
          <p:cNvSpPr txBox="1"/>
          <p:nvPr/>
        </p:nvSpPr>
        <p:spPr>
          <a:xfrm>
            <a:off x="7391400" y="1905000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q=2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9703" name="Object 7"/>
          <p:cNvGraphicFramePr>
            <a:graphicFrameLocks noChangeAspect="1"/>
          </p:cNvGraphicFramePr>
          <p:nvPr/>
        </p:nvGraphicFramePr>
        <p:xfrm>
          <a:off x="2625725" y="2514600"/>
          <a:ext cx="4059238" cy="381000"/>
        </p:xfrm>
        <a:graphic>
          <a:graphicData uri="http://schemas.openxmlformats.org/presentationml/2006/ole">
            <p:oleObj spid="_x0000_s29703" name="Equation" r:id="rId7" imgW="3035160" imgH="291960" progId="Equation.DSMT4">
              <p:embed/>
            </p:oleObj>
          </a:graphicData>
        </a:graphic>
      </p:graphicFrame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9705" name="Object 9"/>
          <p:cNvGraphicFramePr>
            <a:graphicFrameLocks noChangeAspect="1"/>
          </p:cNvGraphicFramePr>
          <p:nvPr/>
        </p:nvGraphicFramePr>
        <p:xfrm>
          <a:off x="381000" y="4572000"/>
          <a:ext cx="2497137" cy="838200"/>
        </p:xfrm>
        <a:graphic>
          <a:graphicData uri="http://schemas.openxmlformats.org/presentationml/2006/ole">
            <p:oleObj spid="_x0000_s29705" name="Equation" r:id="rId8" imgW="2133360" imgH="711000" progId="Equation.DSMT4">
              <p:embed/>
            </p:oleObj>
          </a:graphicData>
        </a:graphic>
      </p:graphicFrame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9707" name="Object 11"/>
          <p:cNvGraphicFramePr>
            <a:graphicFrameLocks noChangeAspect="1"/>
          </p:cNvGraphicFramePr>
          <p:nvPr/>
        </p:nvGraphicFramePr>
        <p:xfrm>
          <a:off x="5038509" y="4724400"/>
          <a:ext cx="2717800" cy="533400"/>
        </p:xfrm>
        <a:graphic>
          <a:graphicData uri="http://schemas.openxmlformats.org/presentationml/2006/ole">
            <p:oleObj spid="_x0000_s29707" name="Equation" r:id="rId9" imgW="2031840" imgH="393480" progId="Equation.DSMT4">
              <p:embed/>
            </p:oleObj>
          </a:graphicData>
        </a:graphic>
      </p:graphicFrame>
      <p:sp>
        <p:nvSpPr>
          <p:cNvPr id="19" name="18 - Ορθογώνιο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Construction of a system with given forward behavior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19 - Ορθογώνιο"/>
          <p:cNvSpPr/>
          <p:nvPr/>
        </p:nvSpPr>
        <p:spPr>
          <a:xfrm>
            <a:off x="6587909" y="4724400"/>
            <a:ext cx="12192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20 - TextBox"/>
          <p:cNvSpPr txBox="1"/>
          <p:nvPr/>
        </p:nvSpPr>
        <p:spPr>
          <a:xfrm>
            <a:off x="7959509" y="4800600"/>
            <a:ext cx="1184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Extra zero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2" name="21 - TextBox"/>
          <p:cNvSpPr txBox="1"/>
          <p:nvPr/>
        </p:nvSpPr>
        <p:spPr>
          <a:xfrm>
            <a:off x="0" y="6019800"/>
            <a:ext cx="9144000" cy="4001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Why is there an extra zero?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22 - TextBox"/>
          <p:cNvSpPr txBox="1"/>
          <p:nvPr/>
        </p:nvSpPr>
        <p:spPr>
          <a:xfrm>
            <a:off x="4495800" y="1828800"/>
            <a:ext cx="214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Has full column rank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25 - Ευθεία γραμμή σύνδεσης"/>
          <p:cNvCxnSpPr/>
          <p:nvPr/>
        </p:nvCxnSpPr>
        <p:spPr>
          <a:xfrm>
            <a:off x="0" y="2438400"/>
            <a:ext cx="9144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" name="Object 12"/>
          <p:cNvGraphicFramePr>
            <a:graphicFrameLocks noChangeAspect="1"/>
          </p:cNvGraphicFramePr>
          <p:nvPr/>
        </p:nvGraphicFramePr>
        <p:xfrm>
          <a:off x="1600200" y="2971800"/>
          <a:ext cx="6096000" cy="1447800"/>
        </p:xfrm>
        <a:graphic>
          <a:graphicData uri="http://schemas.openxmlformats.org/presentationml/2006/ole">
            <p:oleObj spid="_x0000_s29708" name="Equation" r:id="rId10" imgW="4991100" imgH="1422400" progId="Equation.DSMT4">
              <p:embed/>
            </p:oleObj>
          </a:graphicData>
        </a:graphic>
      </p:graphicFrame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9710" name="Object 14"/>
          <p:cNvGraphicFramePr>
            <a:graphicFrameLocks noChangeAspect="1"/>
          </p:cNvGraphicFramePr>
          <p:nvPr/>
        </p:nvGraphicFramePr>
        <p:xfrm>
          <a:off x="3476625" y="4572000"/>
          <a:ext cx="1209675" cy="838200"/>
        </p:xfrm>
        <a:graphic>
          <a:graphicData uri="http://schemas.openxmlformats.org/presentationml/2006/ole">
            <p:oleObj spid="_x0000_s29710" name="Equation" r:id="rId11" imgW="1028520" imgH="7110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 - Εικόνα" descr="auth_logo_color.jpg"/>
          <p:cNvPicPr/>
          <p:nvPr/>
        </p:nvPicPr>
        <p:blipFill>
          <a:blip r:embed="rId3" cstate="print">
            <a:lum bright="82000" contrast="-40000"/>
          </a:blip>
          <a:stretch>
            <a:fillRect/>
          </a:stretch>
        </p:blipFill>
        <p:spPr>
          <a:xfrm>
            <a:off x="990600" y="838200"/>
            <a:ext cx="6934200" cy="5715000"/>
          </a:xfrm>
          <a:prstGeom prst="rect">
            <a:avLst/>
          </a:prstGeom>
        </p:spPr>
      </p:pic>
      <p:sp>
        <p:nvSpPr>
          <p:cNvPr id="9" name="8 - Ορθογώνιο"/>
          <p:cNvSpPr/>
          <p:nvPr/>
        </p:nvSpPr>
        <p:spPr>
          <a:xfrm>
            <a:off x="457200" y="3048000"/>
            <a:ext cx="84582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1 - TextBox"/>
          <p:cNvSpPr txBox="1"/>
          <p:nvPr/>
        </p:nvSpPr>
        <p:spPr>
          <a:xfrm>
            <a:off x="304800" y="304800"/>
            <a:ext cx="444551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Lemma [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Gohberg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et al 1982]: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n: Sum of the degrees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f.e.ds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Sum of the degrees of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i.e.ds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r: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Rank of A(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q: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Maximum degree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among all entries of A(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σ)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3581400" y="304800"/>
          <a:ext cx="1578428" cy="381000"/>
        </p:xfrm>
        <a:graphic>
          <a:graphicData uri="http://schemas.openxmlformats.org/presentationml/2006/ole">
            <p:oleObj spid="_x0000_s49154" name="Equation" r:id="rId4" imgW="736560" imgH="177480" progId="Equation.DSMT4">
              <p:embed/>
            </p:oleObj>
          </a:graphicData>
        </a:graphic>
      </p:graphicFrame>
      <p:sp>
        <p:nvSpPr>
          <p:cNvPr id="4" name="3 - TextBox"/>
          <p:cNvSpPr txBox="1"/>
          <p:nvPr/>
        </p:nvSpPr>
        <p:spPr>
          <a:xfrm>
            <a:off x="0" y="1828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means the in order for the pair 		to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completely describe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matrix A(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σ)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in terms of its 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f.e.ds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i.e.ds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must be of dimensions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3657600" y="1752600"/>
          <a:ext cx="914400" cy="457200"/>
        </p:xfrm>
        <a:graphic>
          <a:graphicData uri="http://schemas.openxmlformats.org/presentationml/2006/ole">
            <p:oleObj spid="_x0000_s49155" name="Equation" r:id="rId5" imgW="507960" imgH="253800" progId="Equation.DSMT4">
              <p:embed/>
            </p:oleObj>
          </a:graphicData>
        </a:graphic>
      </p:graphicFrame>
      <p:graphicFrame>
        <p:nvGraphicFramePr>
          <p:cNvPr id="49156" name="Object 4"/>
          <p:cNvGraphicFramePr>
            <a:graphicFrameLocks noChangeAspect="1"/>
          </p:cNvGraphicFramePr>
          <p:nvPr/>
        </p:nvGraphicFramePr>
        <p:xfrm>
          <a:off x="5486400" y="2209800"/>
          <a:ext cx="2011362" cy="777875"/>
        </p:xfrm>
        <a:graphic>
          <a:graphicData uri="http://schemas.openxmlformats.org/presentationml/2006/ole">
            <p:oleObj spid="_x0000_s49156" name="Equation" r:id="rId6" imgW="1117440" imgH="431640" progId="Equation.DSMT4">
              <p:embed/>
            </p:oleObj>
          </a:graphicData>
        </a:graphic>
      </p:graphicFrame>
      <p:graphicFrame>
        <p:nvGraphicFramePr>
          <p:cNvPr id="49157" name="Object 5"/>
          <p:cNvGraphicFramePr>
            <a:graphicFrameLocks noChangeAspect="1"/>
          </p:cNvGraphicFramePr>
          <p:nvPr/>
        </p:nvGraphicFramePr>
        <p:xfrm>
          <a:off x="609600" y="3124200"/>
          <a:ext cx="2881313" cy="990600"/>
        </p:xfrm>
        <a:graphic>
          <a:graphicData uri="http://schemas.openxmlformats.org/presentationml/2006/ole">
            <p:oleObj spid="_x0000_s49157" name="Equation" r:id="rId7" imgW="2070000" imgH="711000" progId="Equation.DSMT4">
              <p:embed/>
            </p:oleObj>
          </a:graphicData>
        </a:graphic>
      </p:graphicFrame>
      <p:sp>
        <p:nvSpPr>
          <p:cNvPr id="8" name="7 - TextBox"/>
          <p:cNvSpPr txBox="1"/>
          <p:nvPr/>
        </p:nvSpPr>
        <p:spPr>
          <a:xfrm>
            <a:off x="3733800" y="3124200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pair does not have complete dimensions, so it is expected that the system A(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σ)β(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k)=0 will have extra solutions, apart from the ones we desire.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0" y="4343400"/>
            <a:ext cx="9144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 can either let it be, the system still satisfies the given behavior, but has an extra arbitrary, linearly independent behavior</a:t>
            </a: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>
              <a:buClr>
                <a:schemeClr val="tx2"/>
              </a:buCl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Expand the initial matrix pair and add more behaviors of our choice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9158" name="Object 6"/>
          <p:cNvGraphicFramePr>
            <a:graphicFrameLocks noChangeAspect="1"/>
          </p:cNvGraphicFramePr>
          <p:nvPr/>
        </p:nvGraphicFramePr>
        <p:xfrm>
          <a:off x="457200" y="5461000"/>
          <a:ext cx="5029200" cy="1397000"/>
        </p:xfrm>
        <a:graphic>
          <a:graphicData uri="http://schemas.openxmlformats.org/presentationml/2006/ole">
            <p:oleObj spid="_x0000_s49158" name="Equation" r:id="rId8" imgW="3581280" imgH="1396800" progId="Equation.DSMT4">
              <p:embed/>
            </p:oleObj>
          </a:graphicData>
        </a:graphic>
      </p:graphicFrame>
      <p:cxnSp>
        <p:nvCxnSpPr>
          <p:cNvPr id="14" name="13 - Ευθεία γραμμή σύνδεσης"/>
          <p:cNvCxnSpPr/>
          <p:nvPr/>
        </p:nvCxnSpPr>
        <p:spPr>
          <a:xfrm>
            <a:off x="1981200" y="5867400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- Ευθεία γραμμή σύνδεσης"/>
          <p:cNvCxnSpPr/>
          <p:nvPr/>
        </p:nvCxnSpPr>
        <p:spPr>
          <a:xfrm>
            <a:off x="3429000" y="6172200"/>
            <a:ext cx="1981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- Ευθεία γραμμή σύνδεσης"/>
          <p:cNvCxnSpPr/>
          <p:nvPr/>
        </p:nvCxnSpPr>
        <p:spPr>
          <a:xfrm>
            <a:off x="4343400" y="5562600"/>
            <a:ext cx="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- Ευθύγραμμο βέλος σύνδεσης"/>
          <p:cNvCxnSpPr/>
          <p:nvPr/>
        </p:nvCxnSpPr>
        <p:spPr>
          <a:xfrm flipV="1">
            <a:off x="5029200" y="5867400"/>
            <a:ext cx="28956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159" name="Object 7"/>
          <p:cNvGraphicFramePr>
            <a:graphicFrameLocks noChangeAspect="1"/>
          </p:cNvGraphicFramePr>
          <p:nvPr/>
        </p:nvGraphicFramePr>
        <p:xfrm>
          <a:off x="7924800" y="5029200"/>
          <a:ext cx="990600" cy="792480"/>
        </p:xfrm>
        <a:graphic>
          <a:graphicData uri="http://schemas.openxmlformats.org/presentationml/2006/ole">
            <p:oleObj spid="_x0000_s49159" name="Equation" r:id="rId9" imgW="888840" imgH="711000" progId="Equation.DSMT4">
              <p:embed/>
            </p:oleObj>
          </a:graphicData>
        </a:graphic>
      </p:graphicFrame>
      <p:graphicFrame>
        <p:nvGraphicFramePr>
          <p:cNvPr id="49160" name="Object 8"/>
          <p:cNvGraphicFramePr>
            <a:graphicFrameLocks noChangeAspect="1"/>
          </p:cNvGraphicFramePr>
          <p:nvPr/>
        </p:nvGraphicFramePr>
        <p:xfrm>
          <a:off x="7924800" y="5867400"/>
          <a:ext cx="990600" cy="762000"/>
        </p:xfrm>
        <a:graphic>
          <a:graphicData uri="http://schemas.openxmlformats.org/presentationml/2006/ole">
            <p:oleObj spid="_x0000_s49160" name="Equation" r:id="rId10" imgW="876240" imgH="7110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1 - Εικόνα" descr="auth_logo_color.jpg"/>
          <p:cNvPicPr/>
          <p:nvPr/>
        </p:nvPicPr>
        <p:blipFill>
          <a:blip r:embed="rId3" cstate="print">
            <a:lum bright="82000" contrast="-40000"/>
          </a:blip>
          <a:stretch>
            <a:fillRect/>
          </a:stretch>
        </p:blipFill>
        <p:spPr>
          <a:xfrm>
            <a:off x="914400" y="609600"/>
            <a:ext cx="6934200" cy="5715000"/>
          </a:xfrm>
          <a:prstGeom prst="rect">
            <a:avLst/>
          </a:prstGeom>
        </p:spPr>
      </p:pic>
      <p:sp>
        <p:nvSpPr>
          <p:cNvPr id="19" name="18 - Ορθογώνιο"/>
          <p:cNvSpPr/>
          <p:nvPr/>
        </p:nvSpPr>
        <p:spPr>
          <a:xfrm>
            <a:off x="228600" y="842962"/>
            <a:ext cx="8686800" cy="1905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304800" y="838200"/>
          <a:ext cx="8201025" cy="2000250"/>
        </p:xfrm>
        <a:graphic>
          <a:graphicData uri="http://schemas.openxmlformats.org/presentationml/2006/ole">
            <p:oleObj spid="_x0000_s30722" name="Έγγραφο" r:id="rId4" imgW="5943785" imgH="1454088" progId="Word.Document.12">
              <p:embed/>
            </p:oleObj>
          </a:graphicData>
        </a:graphic>
      </p:graphicFrame>
      <p:sp>
        <p:nvSpPr>
          <p:cNvPr id="3" name="2 - TextBox"/>
          <p:cNvSpPr txBox="1"/>
          <p:nvPr/>
        </p:nvSpPr>
        <p:spPr>
          <a:xfrm>
            <a:off x="152400" y="2971800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Proof:</a:t>
            </a:r>
            <a:endParaRPr lang="en-US" dirty="0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4191000" y="4271962"/>
          <a:ext cx="4252045" cy="1905000"/>
        </p:xfrm>
        <a:graphic>
          <a:graphicData uri="http://schemas.openxmlformats.org/presentationml/2006/ole">
            <p:oleObj spid="_x0000_s30723" name="Equation" r:id="rId5" imgW="3848100" imgH="1879600" progId="Equation.DSMT4">
              <p:embed/>
            </p:oleObj>
          </a:graphicData>
        </a:graphic>
      </p:graphicFrame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1600200" y="2971800"/>
          <a:ext cx="5181600" cy="381000"/>
        </p:xfrm>
        <a:graphic>
          <a:graphicData uri="http://schemas.openxmlformats.org/presentationml/2006/ole">
            <p:oleObj spid="_x0000_s30725" name="Equation" r:id="rId6" imgW="4635360" imgH="266400" progId="Equation.DSMT4">
              <p:embed/>
            </p:oleObj>
          </a:graphicData>
        </a:graphic>
      </p:graphicFrame>
      <p:sp>
        <p:nvSpPr>
          <p:cNvPr id="11" name="10 - TextBox"/>
          <p:cNvSpPr txBox="1"/>
          <p:nvPr/>
        </p:nvSpPr>
        <p:spPr>
          <a:xfrm>
            <a:off x="6739303" y="2971800"/>
            <a:ext cx="2404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Is a solution of A(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ρ)β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(k)=0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30727" name="Object 7"/>
          <p:cNvGraphicFramePr>
            <a:graphicFrameLocks noChangeAspect="1"/>
          </p:cNvGraphicFramePr>
          <p:nvPr/>
        </p:nvGraphicFramePr>
        <p:xfrm>
          <a:off x="457200" y="3433762"/>
          <a:ext cx="5957888" cy="381000"/>
        </p:xfrm>
        <a:graphic>
          <a:graphicData uri="http://schemas.openxmlformats.org/presentationml/2006/ole">
            <p:oleObj spid="_x0000_s30727" name="Equation" r:id="rId7" imgW="5499000" imgH="279360" progId="Equation.DSMT4">
              <p:embed/>
            </p:oleObj>
          </a:graphicData>
        </a:graphic>
      </p:graphicFrame>
      <p:sp>
        <p:nvSpPr>
          <p:cNvPr id="16" name="15 - TextBox"/>
          <p:cNvSpPr txBox="1"/>
          <p:nvPr/>
        </p:nvSpPr>
        <p:spPr>
          <a:xfrm>
            <a:off x="6397735" y="3433762"/>
            <a:ext cx="2746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Is a solution of the dual system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30729" name="Object 9"/>
          <p:cNvGraphicFramePr>
            <a:graphicFrameLocks noChangeAspect="1"/>
          </p:cNvGraphicFramePr>
          <p:nvPr/>
        </p:nvGraphicFramePr>
        <p:xfrm>
          <a:off x="128588" y="4500562"/>
          <a:ext cx="3070322" cy="838200"/>
        </p:xfrm>
        <a:graphic>
          <a:graphicData uri="http://schemas.openxmlformats.org/presentationml/2006/ole">
            <p:oleObj spid="_x0000_s30729" name="Equation" r:id="rId8" imgW="1828800" imgH="507960" progId="Equation.DSMT4">
              <p:embed/>
            </p:oleObj>
          </a:graphicData>
        </a:graphic>
      </p:graphicFrame>
      <p:sp>
        <p:nvSpPr>
          <p:cNvPr id="15" name="14 - Ορθογώνιο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Construction of a system with given backward behavior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0"/>
          <p:cNvGraphicFramePr>
            <a:graphicFrameLocks noChangeAspect="1"/>
          </p:cNvGraphicFramePr>
          <p:nvPr/>
        </p:nvGraphicFramePr>
        <p:xfrm>
          <a:off x="914400" y="2971800"/>
          <a:ext cx="812800" cy="400050"/>
        </p:xfrm>
        <a:graphic>
          <a:graphicData uri="http://schemas.openxmlformats.org/presentationml/2006/ole">
            <p:oleObj spid="_x0000_s30730" name="Equation" r:id="rId9" imgW="253800" imgH="190440" progId="Equation.DSMT4">
              <p:embed/>
            </p:oleObj>
          </a:graphicData>
        </a:graphic>
      </p:graphicFrame>
      <p:sp>
        <p:nvSpPr>
          <p:cNvPr id="18" name="17 - TextBox"/>
          <p:cNvSpPr txBox="1"/>
          <p:nvPr/>
        </p:nvSpPr>
        <p:spPr>
          <a:xfrm>
            <a:off x="0" y="389096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Tools</a:t>
            </a:r>
            <a:endParaRPr lang="en-US" b="1" dirty="0"/>
          </a:p>
        </p:txBody>
      </p:sp>
      <p:sp>
        <p:nvSpPr>
          <p:cNvPr id="20" name="19 - TextBox"/>
          <p:cNvSpPr txBox="1"/>
          <p:nvPr/>
        </p:nvSpPr>
        <p:spPr>
          <a:xfrm>
            <a:off x="762000" y="381000"/>
            <a:ext cx="77829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Our aim is to connect the backward behavior of a system, to the forward behavior of its dual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1 - Εικόνα" descr="auth_logo_color.jpg"/>
          <p:cNvPicPr/>
          <p:nvPr/>
        </p:nvPicPr>
        <p:blipFill>
          <a:blip r:embed="rId3" cstate="print">
            <a:lum bright="82000" contrast="-40000"/>
          </a:blip>
          <a:stretch>
            <a:fillRect/>
          </a:stretch>
        </p:blipFill>
        <p:spPr>
          <a:xfrm>
            <a:off x="990600" y="838200"/>
            <a:ext cx="6934200" cy="5715000"/>
          </a:xfrm>
          <a:prstGeom prst="rect">
            <a:avLst/>
          </a:prstGeom>
        </p:spPr>
      </p:pic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838200" y="914400"/>
          <a:ext cx="5051425" cy="304800"/>
        </p:xfrm>
        <a:graphic>
          <a:graphicData uri="http://schemas.openxmlformats.org/presentationml/2006/ole">
            <p:oleObj spid="_x0000_s31746" name="Equation" r:id="rId4" imgW="4597200" imgH="266400" progId="Equation.DSMT4">
              <p:embed/>
            </p:oleObj>
          </a:graphicData>
        </a:graphic>
      </p:graphicFrame>
      <p:graphicFrame>
        <p:nvGraphicFramePr>
          <p:cNvPr id="4" name="Object 7"/>
          <p:cNvGraphicFramePr>
            <a:graphicFrameLocks noChangeAspect="1"/>
          </p:cNvGraphicFramePr>
          <p:nvPr/>
        </p:nvGraphicFramePr>
        <p:xfrm>
          <a:off x="990600" y="533400"/>
          <a:ext cx="5791200" cy="381000"/>
        </p:xfrm>
        <a:graphic>
          <a:graphicData uri="http://schemas.openxmlformats.org/presentationml/2006/ole">
            <p:oleObj spid="_x0000_s31747" name="Equation" r:id="rId5" imgW="5321300" imgH="279400" progId="Equation.DSMT4">
              <p:embed/>
            </p:oleObj>
          </a:graphicData>
        </a:graphic>
      </p:graphicFrame>
      <p:sp>
        <p:nvSpPr>
          <p:cNvPr id="5" name="4 - TextBox"/>
          <p:cNvSpPr txBox="1"/>
          <p:nvPr/>
        </p:nvSpPr>
        <p:spPr>
          <a:xfrm>
            <a:off x="6705600" y="533400"/>
            <a:ext cx="2122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Is a solution of the dual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5943600" y="914400"/>
            <a:ext cx="2404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Is a solution of A(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ρ)β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(k)=0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6096000" y="1371600"/>
          <a:ext cx="1760538" cy="533400"/>
        </p:xfrm>
        <a:graphic>
          <a:graphicData uri="http://schemas.openxmlformats.org/presentationml/2006/ole">
            <p:oleObj spid="_x0000_s31748" name="Equation" r:id="rId6" imgW="1384200" imgH="431640" progId="Equation.DSMT4">
              <p:embed/>
            </p:oleObj>
          </a:graphicData>
        </a:graphic>
      </p:graphicFrame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31750" name="Object 6"/>
          <p:cNvGraphicFramePr>
            <a:graphicFrameLocks noChangeAspect="1"/>
          </p:cNvGraphicFramePr>
          <p:nvPr/>
        </p:nvGraphicFramePr>
        <p:xfrm>
          <a:off x="5334000" y="1828800"/>
          <a:ext cx="3621024" cy="1371600"/>
        </p:xfrm>
        <a:graphic>
          <a:graphicData uri="http://schemas.openxmlformats.org/presentationml/2006/ole">
            <p:oleObj spid="_x0000_s31750" name="Equation" r:id="rId7" imgW="3149600" imgH="1193800" progId="Equation.DSMT4">
              <p:embed/>
            </p:oleObj>
          </a:graphicData>
        </a:graphic>
      </p:graphicFrame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31752" name="Object 8"/>
          <p:cNvGraphicFramePr>
            <a:graphicFrameLocks noChangeAspect="1"/>
          </p:cNvGraphicFramePr>
          <p:nvPr/>
        </p:nvGraphicFramePr>
        <p:xfrm>
          <a:off x="381000" y="1676400"/>
          <a:ext cx="1879600" cy="381000"/>
        </p:xfrm>
        <a:graphic>
          <a:graphicData uri="http://schemas.openxmlformats.org/presentationml/2006/ole">
            <p:oleObj spid="_x0000_s31752" name="Equation" r:id="rId8" imgW="1397000" imgH="279400" progId="Equation.DSMT4">
              <p:embed/>
            </p:oleObj>
          </a:graphicData>
        </a:graphic>
      </p:graphicFrame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31754" name="Object 10"/>
          <p:cNvGraphicFramePr>
            <a:graphicFrameLocks noChangeAspect="1"/>
          </p:cNvGraphicFramePr>
          <p:nvPr/>
        </p:nvGraphicFramePr>
        <p:xfrm>
          <a:off x="0" y="2057400"/>
          <a:ext cx="4857750" cy="381000"/>
        </p:xfrm>
        <a:graphic>
          <a:graphicData uri="http://schemas.openxmlformats.org/presentationml/2006/ole">
            <p:oleObj spid="_x0000_s31754" name="Equation" r:id="rId9" imgW="4356000" imgH="304560" progId="Equation.DSMT4">
              <p:embed/>
            </p:oleObj>
          </a:graphicData>
        </a:graphic>
      </p:graphicFrame>
      <p:graphicFrame>
        <p:nvGraphicFramePr>
          <p:cNvPr id="31756" name="Object 12"/>
          <p:cNvGraphicFramePr>
            <a:graphicFrameLocks noChangeAspect="1"/>
          </p:cNvGraphicFramePr>
          <p:nvPr/>
        </p:nvGraphicFramePr>
        <p:xfrm>
          <a:off x="157163" y="2971800"/>
          <a:ext cx="7920037" cy="4267199"/>
        </p:xfrm>
        <a:graphic>
          <a:graphicData uri="http://schemas.openxmlformats.org/presentationml/2006/ole">
            <p:oleObj spid="_x0000_s31756" name="Έγγραφο" r:id="rId10" imgW="5943785" imgH="3376474" progId="Word.Document.12">
              <p:embed/>
            </p:oleObj>
          </a:graphicData>
        </a:graphic>
      </p:graphicFrame>
      <p:cxnSp>
        <p:nvCxnSpPr>
          <p:cNvPr id="17" name="16 - Ευθεία γραμμή σύνδεσης"/>
          <p:cNvCxnSpPr/>
          <p:nvPr/>
        </p:nvCxnSpPr>
        <p:spPr>
          <a:xfrm>
            <a:off x="0" y="32004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- Ορθογώνιο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Construction of a system with given backward behavior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1757" name="Object 13"/>
          <p:cNvGraphicFramePr>
            <a:graphicFrameLocks noChangeAspect="1"/>
          </p:cNvGraphicFramePr>
          <p:nvPr/>
        </p:nvGraphicFramePr>
        <p:xfrm>
          <a:off x="304800" y="533400"/>
          <a:ext cx="685800" cy="400050"/>
        </p:xfrm>
        <a:graphic>
          <a:graphicData uri="http://schemas.openxmlformats.org/presentationml/2006/ole">
            <p:oleObj spid="_x0000_s31757" name="Equation" r:id="rId11" imgW="253800" imgH="190440" progId="Equation.DSMT4">
              <p:embed/>
            </p:oleObj>
          </a:graphicData>
        </a:graphic>
      </p:graphicFrame>
      <p:sp>
        <p:nvSpPr>
          <p:cNvPr id="20" name="19 - TextBox"/>
          <p:cNvSpPr txBox="1"/>
          <p:nvPr/>
        </p:nvSpPr>
        <p:spPr>
          <a:xfrm>
            <a:off x="0" y="12192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Tools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1 - Εικόνα" descr="auth_logo_color.jpg"/>
          <p:cNvPicPr/>
          <p:nvPr/>
        </p:nvPicPr>
        <p:blipFill>
          <a:blip r:embed="rId3" cstate="print">
            <a:lum bright="82000" contrast="-40000"/>
          </a:blip>
          <a:stretch>
            <a:fillRect/>
          </a:stretch>
        </p:blipFill>
        <p:spPr>
          <a:xfrm>
            <a:off x="990600" y="838200"/>
            <a:ext cx="6934200" cy="5715000"/>
          </a:xfrm>
          <a:prstGeom prst="rect">
            <a:avLst/>
          </a:prstGeom>
        </p:spPr>
      </p:pic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769" name="Object 1"/>
          <p:cNvGraphicFramePr>
            <a:graphicFrameLocks noChangeAspect="1"/>
          </p:cNvGraphicFramePr>
          <p:nvPr/>
        </p:nvGraphicFramePr>
        <p:xfrm>
          <a:off x="0" y="533400"/>
          <a:ext cx="9144000" cy="609600"/>
        </p:xfrm>
        <a:graphic>
          <a:graphicData uri="http://schemas.openxmlformats.org/presentationml/2006/ole">
            <p:oleObj spid="_x0000_s32769" name="Equation" r:id="rId4" imgW="4140200" imgH="292100" progId="Equation.DSMT4">
              <p:embed/>
            </p:oleObj>
          </a:graphicData>
        </a:graphic>
      </p:graphicFrame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1066800" y="1447800"/>
          <a:ext cx="1295400" cy="1295400"/>
        </p:xfrm>
        <a:graphic>
          <a:graphicData uri="http://schemas.openxmlformats.org/presentationml/2006/ole">
            <p:oleObj spid="_x0000_s32771" name="Equation" r:id="rId5" imgW="914400" imgH="914400" progId="Equation.DSMT4">
              <p:embed/>
            </p:oleObj>
          </a:graphicData>
        </a:graphic>
      </p:graphicFrame>
      <p:sp>
        <p:nvSpPr>
          <p:cNvPr id="6" name="5 - TextBox"/>
          <p:cNvSpPr txBox="1"/>
          <p:nvPr/>
        </p:nvSpPr>
        <p:spPr>
          <a:xfrm>
            <a:off x="228600" y="1447800"/>
            <a:ext cx="129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such that the matrix has full column rank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3429000" y="1752600"/>
          <a:ext cx="1513490" cy="304800"/>
        </p:xfrm>
        <a:graphic>
          <a:graphicData uri="http://schemas.openxmlformats.org/presentationml/2006/ole">
            <p:oleObj spid="_x0000_s32772" name="Equation" r:id="rId6" imgW="1371600" imgH="279400" progId="Equation.DSMT4">
              <p:embed/>
            </p:oleObj>
          </a:graphicData>
        </a:graphic>
      </p:graphicFrame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774" name="Object 6"/>
          <p:cNvGraphicFramePr>
            <a:graphicFrameLocks noChangeAspect="1"/>
          </p:cNvGraphicFramePr>
          <p:nvPr/>
        </p:nvGraphicFramePr>
        <p:xfrm>
          <a:off x="7239000" y="1295400"/>
          <a:ext cx="1663581" cy="1219200"/>
        </p:xfrm>
        <a:graphic>
          <a:graphicData uri="http://schemas.openxmlformats.org/presentationml/2006/ole">
            <p:oleObj spid="_x0000_s32774" name="Equation" r:id="rId7" imgW="1397000" imgH="1016000" progId="Equation.DSMT4">
              <p:embed/>
            </p:oleObj>
          </a:graphicData>
        </a:graphic>
      </p:graphicFrame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776" name="Object 8"/>
          <p:cNvGraphicFramePr>
            <a:graphicFrameLocks noChangeAspect="1"/>
          </p:cNvGraphicFramePr>
          <p:nvPr/>
        </p:nvGraphicFramePr>
        <p:xfrm>
          <a:off x="3886200" y="2971800"/>
          <a:ext cx="4863830" cy="1143000"/>
        </p:xfrm>
        <a:graphic>
          <a:graphicData uri="http://schemas.openxmlformats.org/presentationml/2006/ole">
            <p:oleObj spid="_x0000_s32776" name="Equation" r:id="rId8" imgW="3810000" imgH="889000" progId="Equation.DSMT4">
              <p:embed/>
            </p:oleObj>
          </a:graphicData>
        </a:graphic>
      </p:graphicFrame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778" name="Object 10"/>
          <p:cNvGraphicFramePr>
            <a:graphicFrameLocks noChangeAspect="1"/>
          </p:cNvGraphicFramePr>
          <p:nvPr/>
        </p:nvGraphicFramePr>
        <p:xfrm>
          <a:off x="762000" y="4648200"/>
          <a:ext cx="3048000" cy="914400"/>
        </p:xfrm>
        <a:graphic>
          <a:graphicData uri="http://schemas.openxmlformats.org/presentationml/2006/ole">
            <p:oleObj spid="_x0000_s32778" name="Equation" r:id="rId9" imgW="2222500" imgH="711200" progId="Equation.DSMT4">
              <p:embed/>
            </p:oleObj>
          </a:graphicData>
        </a:graphic>
      </p:graphicFrame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780" name="Object 12"/>
          <p:cNvGraphicFramePr>
            <a:graphicFrameLocks noChangeAspect="1"/>
          </p:cNvGraphicFramePr>
          <p:nvPr/>
        </p:nvGraphicFramePr>
        <p:xfrm>
          <a:off x="5791200" y="4648200"/>
          <a:ext cx="1219200" cy="914400"/>
        </p:xfrm>
        <a:graphic>
          <a:graphicData uri="http://schemas.openxmlformats.org/presentationml/2006/ole">
            <p:oleObj spid="_x0000_s32780" name="Equation" r:id="rId10" imgW="952087" imgH="710891" progId="Equation.DSMT4">
              <p:embed/>
            </p:oleObj>
          </a:graphicData>
        </a:graphic>
      </p:graphicFrame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20 - TextBox"/>
          <p:cNvSpPr txBox="1"/>
          <p:nvPr/>
        </p:nvSpPr>
        <p:spPr>
          <a:xfrm>
            <a:off x="533400" y="62484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For q=1 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(C)=-2, so q=1 is accepted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23 - Ευθεία γραμμή σύνδεσης"/>
          <p:cNvCxnSpPr/>
          <p:nvPr/>
        </p:nvCxnSpPr>
        <p:spPr>
          <a:xfrm>
            <a:off x="0" y="2895600"/>
            <a:ext cx="9144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- TextBox"/>
          <p:cNvSpPr txBox="1"/>
          <p:nvPr/>
        </p:nvSpPr>
        <p:spPr>
          <a:xfrm>
            <a:off x="152400" y="3200400"/>
            <a:ext cx="3789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Example: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Suppose that we are given: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25 - Ορθογώνιο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Construction of a system with given backward behavior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26 - TextBox"/>
          <p:cNvSpPr txBox="1"/>
          <p:nvPr/>
        </p:nvSpPr>
        <p:spPr>
          <a:xfrm>
            <a:off x="5029200" y="1676400"/>
            <a:ext cx="2111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the left inverse of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27 - TextBox"/>
          <p:cNvSpPr txBox="1"/>
          <p:nvPr/>
        </p:nvSpPr>
        <p:spPr>
          <a:xfrm>
            <a:off x="0" y="4191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Step 1: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Create the Matrix Pair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28 - TextBox"/>
          <p:cNvSpPr txBox="1"/>
          <p:nvPr/>
        </p:nvSpPr>
        <p:spPr>
          <a:xfrm>
            <a:off x="0" y="5638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Step 2: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Find q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30 - TextBox"/>
          <p:cNvSpPr txBox="1"/>
          <p:nvPr/>
        </p:nvSpPr>
        <p:spPr>
          <a:xfrm>
            <a:off x="228600" y="1066800"/>
            <a:ext cx="918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28" grpId="0"/>
      <p:bldP spid="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1 - Εικόνα" descr="auth_logo_color.jpg"/>
          <p:cNvPicPr/>
          <p:nvPr/>
        </p:nvPicPr>
        <p:blipFill>
          <a:blip r:embed="rId3" cstate="print">
            <a:lum bright="82000" contrast="-40000"/>
          </a:blip>
          <a:stretch>
            <a:fillRect/>
          </a:stretch>
        </p:blipFill>
        <p:spPr>
          <a:xfrm>
            <a:off x="990600" y="685800"/>
            <a:ext cx="6934200" cy="5715000"/>
          </a:xfrm>
          <a:prstGeom prst="rect">
            <a:avLst/>
          </a:prstGeom>
        </p:spPr>
      </p:pic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457200" y="3962400"/>
          <a:ext cx="4114800" cy="1295400"/>
        </p:xfrm>
        <a:graphic>
          <a:graphicData uri="http://schemas.openxmlformats.org/presentationml/2006/ole">
            <p:oleObj spid="_x0000_s33794" name="Equation" r:id="rId4" imgW="2743200" imgH="888840" progId="Equation.DSMT4">
              <p:embed/>
            </p:oleObj>
          </a:graphicData>
        </a:graphic>
      </p:graphicFrame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500063" y="5638800"/>
          <a:ext cx="2886075" cy="1219200"/>
        </p:xfrm>
        <a:graphic>
          <a:graphicData uri="http://schemas.openxmlformats.org/presentationml/2006/ole">
            <p:oleObj spid="_x0000_s33795" name="Equation" r:id="rId5" imgW="2184120" imgH="1066680" progId="Equation.DSMT4">
              <p:embed/>
            </p:oleObj>
          </a:graphicData>
        </a:graphic>
      </p:graphicFrame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4238625" y="5638800"/>
          <a:ext cx="2497138" cy="914400"/>
        </p:xfrm>
        <a:graphic>
          <a:graphicData uri="http://schemas.openxmlformats.org/presentationml/2006/ole">
            <p:oleObj spid="_x0000_s33797" name="Equation" r:id="rId6" imgW="1600200" imgH="711000" progId="Equation.DSMT4">
              <p:embed/>
            </p:oleObj>
          </a:graphicData>
        </a:graphic>
      </p:graphicFrame>
      <p:sp>
        <p:nvSpPr>
          <p:cNvPr id="7" name="6 - Ορθογώνιο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Construction of a system with given backward behavior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6"/>
          <p:cNvGraphicFramePr>
            <a:graphicFrameLocks noChangeAspect="1"/>
          </p:cNvGraphicFramePr>
          <p:nvPr/>
        </p:nvGraphicFramePr>
        <p:xfrm>
          <a:off x="457200" y="2514600"/>
          <a:ext cx="6172200" cy="1212850"/>
        </p:xfrm>
        <a:graphic>
          <a:graphicData uri="http://schemas.openxmlformats.org/presentationml/2006/ole">
            <p:oleObj spid="_x0000_s33798" name="Equation" r:id="rId7" imgW="3759120" imgH="888840" progId="Equation.DSMT4">
              <p:embed/>
            </p:oleObj>
          </a:graphicData>
        </a:graphic>
      </p:graphicFrame>
      <p:graphicFrame>
        <p:nvGraphicFramePr>
          <p:cNvPr id="33799" name="Object 7"/>
          <p:cNvGraphicFramePr>
            <a:graphicFrameLocks noChangeAspect="1"/>
          </p:cNvGraphicFramePr>
          <p:nvPr/>
        </p:nvGraphicFramePr>
        <p:xfrm>
          <a:off x="7277100" y="2590800"/>
          <a:ext cx="1866900" cy="1066800"/>
        </p:xfrm>
        <a:graphic>
          <a:graphicData uri="http://schemas.openxmlformats.org/presentationml/2006/ole">
            <p:oleObj spid="_x0000_s33799" name="Equation" r:id="rId8" imgW="1244520" imgH="711000" progId="Equation.DSMT4">
              <p:embed/>
            </p:oleObj>
          </a:graphicData>
        </a:graphic>
      </p:graphicFrame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3800" name="Object 8"/>
          <p:cNvGraphicFramePr>
            <a:graphicFrameLocks noChangeAspect="1"/>
          </p:cNvGraphicFramePr>
          <p:nvPr/>
        </p:nvGraphicFramePr>
        <p:xfrm>
          <a:off x="381000" y="914400"/>
          <a:ext cx="2266950" cy="1295400"/>
        </p:xfrm>
        <a:graphic>
          <a:graphicData uri="http://schemas.openxmlformats.org/presentationml/2006/ole">
            <p:oleObj spid="_x0000_s33800" name="Equation" r:id="rId9" imgW="1866900" imgH="1066800" progId="Equation.DSMT4">
              <p:embed/>
            </p:oleObj>
          </a:graphicData>
        </a:graphic>
      </p:graphicFrame>
      <p:sp>
        <p:nvSpPr>
          <p:cNvPr id="12" name="11 - TextBox"/>
          <p:cNvSpPr txBox="1"/>
          <p:nvPr/>
        </p:nvSpPr>
        <p:spPr>
          <a:xfrm>
            <a:off x="0" y="6096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Step 3: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Find V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0" y="2057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Step 4: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Compute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3802" name="Object 10"/>
          <p:cNvGraphicFramePr>
            <a:graphicFrameLocks noChangeAspect="1"/>
          </p:cNvGraphicFramePr>
          <p:nvPr/>
        </p:nvGraphicFramePr>
        <p:xfrm>
          <a:off x="5410200" y="2057400"/>
          <a:ext cx="613834" cy="381000"/>
        </p:xfrm>
        <a:graphic>
          <a:graphicData uri="http://schemas.openxmlformats.org/presentationml/2006/ole">
            <p:oleObj spid="_x0000_s33802" name="Equation" r:id="rId10" imgW="368280" imgH="228600" progId="Equation.DSMT4">
              <p:embed/>
            </p:oleObj>
          </a:graphicData>
        </a:graphic>
      </p:graphicFrame>
      <p:cxnSp>
        <p:nvCxnSpPr>
          <p:cNvPr id="16" name="15 - Ευθεία γραμμή σύνδεσης"/>
          <p:cNvCxnSpPr/>
          <p:nvPr/>
        </p:nvCxnSpPr>
        <p:spPr>
          <a:xfrm>
            <a:off x="152400" y="3810000"/>
            <a:ext cx="6629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- TextBox"/>
          <p:cNvSpPr txBox="1"/>
          <p:nvPr/>
        </p:nvSpPr>
        <p:spPr>
          <a:xfrm>
            <a:off x="2286000" y="5257800"/>
            <a:ext cx="4256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Checking the Smith Form &amp; the Jordan Pair</a:t>
            </a: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3803" name="Object 11"/>
          <p:cNvGraphicFramePr>
            <a:graphicFrameLocks noChangeAspect="1"/>
          </p:cNvGraphicFramePr>
          <p:nvPr/>
        </p:nvGraphicFramePr>
        <p:xfrm>
          <a:off x="7054850" y="5638800"/>
          <a:ext cx="1320800" cy="914400"/>
        </p:xfrm>
        <a:graphic>
          <a:graphicData uri="http://schemas.openxmlformats.org/presentationml/2006/ole">
            <p:oleObj spid="_x0000_s33803" name="Equation" r:id="rId11" imgW="1028520" imgH="711000" progId="Equation.DSMT4">
              <p:embed/>
            </p:oleObj>
          </a:graphicData>
        </a:graphic>
      </p:graphicFrame>
      <p:cxnSp>
        <p:nvCxnSpPr>
          <p:cNvPr id="24" name="23 - Ευθεία γραμμή σύνδεσης"/>
          <p:cNvCxnSpPr/>
          <p:nvPr/>
        </p:nvCxnSpPr>
        <p:spPr>
          <a:xfrm>
            <a:off x="152400" y="3810000"/>
            <a:ext cx="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- Ευθύγραμμο βέλος σύνδεσης"/>
          <p:cNvCxnSpPr/>
          <p:nvPr/>
        </p:nvCxnSpPr>
        <p:spPr>
          <a:xfrm>
            <a:off x="152400" y="45720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 - Εικόνα" descr="auth_logo_color.jpg"/>
          <p:cNvPicPr/>
          <p:nvPr/>
        </p:nvPicPr>
        <p:blipFill>
          <a:blip r:embed="rId3" cstate="print">
            <a:lum bright="82000" contrast="-40000"/>
          </a:blip>
          <a:stretch>
            <a:fillRect/>
          </a:stretch>
        </p:blipFill>
        <p:spPr>
          <a:xfrm>
            <a:off x="990600" y="838200"/>
            <a:ext cx="6934200" cy="5715000"/>
          </a:xfrm>
          <a:prstGeom prst="rect">
            <a:avLst/>
          </a:prstGeom>
        </p:spPr>
      </p:pic>
      <p:sp>
        <p:nvSpPr>
          <p:cNvPr id="2" name="1 - TextBox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Construction Of A System With Given Forward And Backward Behavior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4817" name="Object 1"/>
          <p:cNvGraphicFramePr>
            <a:graphicFrameLocks noChangeAspect="1"/>
          </p:cNvGraphicFramePr>
          <p:nvPr/>
        </p:nvGraphicFramePr>
        <p:xfrm>
          <a:off x="1524000" y="838200"/>
          <a:ext cx="1625600" cy="457200"/>
        </p:xfrm>
        <a:graphic>
          <a:graphicData uri="http://schemas.openxmlformats.org/presentationml/2006/ole">
            <p:oleObj spid="_x0000_s34817" name="Equation" r:id="rId4" imgW="914400" imgH="254000" progId="Equation.DSMT4">
              <p:embed/>
            </p:oleObj>
          </a:graphicData>
        </a:graphic>
      </p:graphicFrame>
      <p:sp>
        <p:nvSpPr>
          <p:cNvPr id="5" name="4 - TextBox"/>
          <p:cNvSpPr txBox="1"/>
          <p:nvPr/>
        </p:nvSpPr>
        <p:spPr>
          <a:xfrm>
            <a:off x="0" y="762000"/>
            <a:ext cx="63594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Theorem 30: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		      is a solution of A(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β(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k)=0, then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is a solution of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6248400" y="762000"/>
          <a:ext cx="2353236" cy="533400"/>
        </p:xfrm>
        <a:graphic>
          <a:graphicData uri="http://schemas.openxmlformats.org/presentationml/2006/ole">
            <p:oleObj spid="_x0000_s34819" name="Equation" r:id="rId5" imgW="1434477" imgH="304668" progId="Equation.DSMT4">
              <p:embed/>
            </p:oleObj>
          </a:graphicData>
        </a:graphic>
      </p:graphicFrame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2514600" y="1219200"/>
          <a:ext cx="1447800" cy="457200"/>
        </p:xfrm>
        <a:graphic>
          <a:graphicData uri="http://schemas.openxmlformats.org/presentationml/2006/ole">
            <p:oleObj spid="_x0000_s34821" name="Equation" r:id="rId6" imgW="901309" imgH="241195" progId="Equation.DSMT4">
              <p:embed/>
            </p:oleObj>
          </a:graphicData>
        </a:graphic>
      </p:graphicFrame>
      <p:graphicFrame>
        <p:nvGraphicFramePr>
          <p:cNvPr id="34823" name="Object 7"/>
          <p:cNvGraphicFramePr>
            <a:graphicFrameLocks noChangeAspect="1"/>
          </p:cNvGraphicFramePr>
          <p:nvPr/>
        </p:nvGraphicFramePr>
        <p:xfrm>
          <a:off x="381000" y="1600200"/>
          <a:ext cx="8229600" cy="4595446"/>
        </p:xfrm>
        <a:graphic>
          <a:graphicData uri="http://schemas.openxmlformats.org/presentationml/2006/ole">
            <p:oleObj spid="_x0000_s34823" name="Έγγραφο" r:id="rId7" imgW="5943785" imgH="3862526" progId="Word.Document.12">
              <p:embed/>
            </p:oleObj>
          </a:graphicData>
        </a:graphic>
      </p:graphicFrame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4824" name="Object 8"/>
          <p:cNvGraphicFramePr>
            <a:graphicFrameLocks noChangeAspect="1"/>
          </p:cNvGraphicFramePr>
          <p:nvPr/>
        </p:nvGraphicFramePr>
        <p:xfrm>
          <a:off x="6781800" y="3810000"/>
          <a:ext cx="1295400" cy="392986"/>
        </p:xfrm>
        <a:graphic>
          <a:graphicData uri="http://schemas.openxmlformats.org/presentationml/2006/ole">
            <p:oleObj spid="_x0000_s34824" name="Equation" r:id="rId8" imgW="837836" imgH="253890" progId="Equation.DSMT4">
              <p:embed/>
            </p:oleObj>
          </a:graphicData>
        </a:graphic>
      </p:graphicFrame>
      <p:sp>
        <p:nvSpPr>
          <p:cNvPr id="14" name="13 - TextBox"/>
          <p:cNvSpPr txBox="1"/>
          <p:nvPr/>
        </p:nvSpPr>
        <p:spPr>
          <a:xfrm>
            <a:off x="0" y="6248400"/>
            <a:ext cx="914400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General algorithm has been implemented in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Mathematica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(Algorithm 31, page51)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1 - Εικόνα" descr="auth_logo_color.jpg"/>
          <p:cNvPicPr/>
          <p:nvPr/>
        </p:nvPicPr>
        <p:blipFill>
          <a:blip r:embed="rId3" cstate="print">
            <a:lum bright="82000" contrast="-40000"/>
          </a:blip>
          <a:stretch>
            <a:fillRect/>
          </a:stretch>
        </p:blipFill>
        <p:spPr>
          <a:xfrm>
            <a:off x="990600" y="838200"/>
            <a:ext cx="6934200" cy="5715000"/>
          </a:xfrm>
          <a:prstGeom prst="rect">
            <a:avLst/>
          </a:prstGeom>
        </p:spPr>
      </p:pic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5854" name="Object 14"/>
          <p:cNvGraphicFramePr>
            <a:graphicFrameLocks noChangeAspect="1"/>
          </p:cNvGraphicFramePr>
          <p:nvPr/>
        </p:nvGraphicFramePr>
        <p:xfrm>
          <a:off x="228600" y="1143000"/>
          <a:ext cx="3430587" cy="838200"/>
        </p:xfrm>
        <a:graphic>
          <a:graphicData uri="http://schemas.openxmlformats.org/presentationml/2006/ole">
            <p:oleObj spid="_x0000_s35854" name="Equation" r:id="rId4" imgW="1663560" imgH="634680" progId="Equation.DSMT4">
              <p:embed/>
            </p:oleObj>
          </a:graphicData>
        </a:graphic>
      </p:graphicFrame>
      <p:sp>
        <p:nvSpPr>
          <p:cNvPr id="35857" name="Rectangle 1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5856" name="Object 16"/>
          <p:cNvGraphicFramePr>
            <a:graphicFrameLocks noChangeAspect="1"/>
          </p:cNvGraphicFramePr>
          <p:nvPr/>
        </p:nvGraphicFramePr>
        <p:xfrm>
          <a:off x="3886200" y="1143000"/>
          <a:ext cx="5257800" cy="838200"/>
        </p:xfrm>
        <a:graphic>
          <a:graphicData uri="http://schemas.openxmlformats.org/presentationml/2006/ole">
            <p:oleObj spid="_x0000_s35856" name="Equation" r:id="rId5" imgW="3695400" imgH="634680" progId="Equation.DSMT4">
              <p:embed/>
            </p:oleObj>
          </a:graphicData>
        </a:graphic>
      </p:graphicFrame>
      <p:sp>
        <p:nvSpPr>
          <p:cNvPr id="35859" name="Rectangle 19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61" name="Rectangle 2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63" name="Rectangle 23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65" name="Rectangle 2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67" name="Rectangle 2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5866" name="Object 26"/>
          <p:cNvGraphicFramePr>
            <a:graphicFrameLocks noChangeAspect="1"/>
          </p:cNvGraphicFramePr>
          <p:nvPr/>
        </p:nvGraphicFramePr>
        <p:xfrm>
          <a:off x="533400" y="5715000"/>
          <a:ext cx="2855167" cy="685800"/>
        </p:xfrm>
        <a:graphic>
          <a:graphicData uri="http://schemas.openxmlformats.org/presentationml/2006/ole">
            <p:oleObj spid="_x0000_s35866" name="Equation" r:id="rId6" imgW="1943100" imgH="457200" progId="Equation.DSMT4">
              <p:embed/>
            </p:oleObj>
          </a:graphicData>
        </a:graphic>
      </p:graphicFrame>
      <p:sp>
        <p:nvSpPr>
          <p:cNvPr id="35869" name="Rectangle 29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5868" name="Object 28"/>
          <p:cNvGraphicFramePr>
            <a:graphicFrameLocks noChangeAspect="1"/>
          </p:cNvGraphicFramePr>
          <p:nvPr/>
        </p:nvGraphicFramePr>
        <p:xfrm>
          <a:off x="3581400" y="5638800"/>
          <a:ext cx="1219200" cy="870857"/>
        </p:xfrm>
        <a:graphic>
          <a:graphicData uri="http://schemas.openxmlformats.org/presentationml/2006/ole">
            <p:oleObj spid="_x0000_s35868" name="Equation" r:id="rId7" imgW="1002865" imgH="710891" progId="Equation.DSMT4">
              <p:embed/>
            </p:oleObj>
          </a:graphicData>
        </a:graphic>
      </p:graphicFrame>
      <p:grpSp>
        <p:nvGrpSpPr>
          <p:cNvPr id="37" name="36 - Ομάδα"/>
          <p:cNvGrpSpPr/>
          <p:nvPr/>
        </p:nvGrpSpPr>
        <p:grpSpPr>
          <a:xfrm>
            <a:off x="609600" y="2438400"/>
            <a:ext cx="7543800" cy="2362200"/>
            <a:chOff x="0" y="2138680"/>
            <a:chExt cx="7543800" cy="2204720"/>
          </a:xfrm>
        </p:grpSpPr>
        <p:graphicFrame>
          <p:nvGraphicFramePr>
            <p:cNvPr id="35858" name="Object 18"/>
            <p:cNvGraphicFramePr>
              <a:graphicFrameLocks noChangeAspect="1"/>
            </p:cNvGraphicFramePr>
            <p:nvPr/>
          </p:nvGraphicFramePr>
          <p:xfrm>
            <a:off x="0" y="2438400"/>
            <a:ext cx="2463282" cy="685800"/>
          </p:xfrm>
          <a:graphic>
            <a:graphicData uri="http://schemas.openxmlformats.org/presentationml/2006/ole">
              <p:oleObj spid="_x0000_s35858" name="Equation" r:id="rId8" imgW="1676400" imgH="457200" progId="Equation.DSMT4">
                <p:embed/>
              </p:oleObj>
            </a:graphicData>
          </a:graphic>
        </p:graphicFrame>
        <p:graphicFrame>
          <p:nvGraphicFramePr>
            <p:cNvPr id="35860" name="Object 20"/>
            <p:cNvGraphicFramePr>
              <a:graphicFrameLocks noChangeAspect="1"/>
            </p:cNvGraphicFramePr>
            <p:nvPr/>
          </p:nvGraphicFramePr>
          <p:xfrm>
            <a:off x="381000" y="3276600"/>
            <a:ext cx="1007706" cy="609600"/>
          </p:xfrm>
          <a:graphic>
            <a:graphicData uri="http://schemas.openxmlformats.org/presentationml/2006/ole">
              <p:oleObj spid="_x0000_s35860" name="Equation" r:id="rId9" imgW="774364" imgH="457002" progId="Equation.DSMT4">
                <p:embed/>
              </p:oleObj>
            </a:graphicData>
          </a:graphic>
        </p:graphicFrame>
        <p:graphicFrame>
          <p:nvGraphicFramePr>
            <p:cNvPr id="35862" name="Object 22"/>
            <p:cNvGraphicFramePr>
              <a:graphicFrameLocks noChangeAspect="1"/>
            </p:cNvGraphicFramePr>
            <p:nvPr/>
          </p:nvGraphicFramePr>
          <p:xfrm>
            <a:off x="4267200" y="2138680"/>
            <a:ext cx="3276600" cy="1214120"/>
          </p:xfrm>
          <a:graphic>
            <a:graphicData uri="http://schemas.openxmlformats.org/presentationml/2006/ole">
              <p:oleObj spid="_x0000_s35862" name="Equation" r:id="rId10" imgW="2755900" imgH="1028700" progId="Equation.DSMT4">
                <p:embed/>
              </p:oleObj>
            </a:graphicData>
          </a:graphic>
        </p:graphicFrame>
        <p:graphicFrame>
          <p:nvGraphicFramePr>
            <p:cNvPr id="35864" name="Object 24"/>
            <p:cNvGraphicFramePr>
              <a:graphicFrameLocks noChangeAspect="1"/>
            </p:cNvGraphicFramePr>
            <p:nvPr/>
          </p:nvGraphicFramePr>
          <p:xfrm>
            <a:off x="3886200" y="3352800"/>
            <a:ext cx="3506056" cy="990600"/>
          </p:xfrm>
          <a:graphic>
            <a:graphicData uri="http://schemas.openxmlformats.org/presentationml/2006/ole">
              <p:oleObj spid="_x0000_s35864" name="Equation" r:id="rId11" imgW="3009900" imgH="838200" progId="Equation.DSMT4">
                <p:embed/>
              </p:oleObj>
            </a:graphicData>
          </a:graphic>
        </p:graphicFrame>
        <p:cxnSp>
          <p:nvCxnSpPr>
            <p:cNvPr id="34" name="33 - Ευθεία γραμμή σύνδεσης"/>
            <p:cNvCxnSpPr/>
            <p:nvPr/>
          </p:nvCxnSpPr>
          <p:spPr>
            <a:xfrm>
              <a:off x="2514600" y="2438400"/>
              <a:ext cx="0" cy="175260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35 - Ευθύγραμμο βέλος σύνδεσης"/>
            <p:cNvCxnSpPr/>
            <p:nvPr/>
          </p:nvCxnSpPr>
          <p:spPr>
            <a:xfrm>
              <a:off x="2514600" y="3276600"/>
              <a:ext cx="1295400" cy="0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37 - TextBox"/>
          <p:cNvSpPr txBox="1"/>
          <p:nvPr/>
        </p:nvSpPr>
        <p:spPr>
          <a:xfrm>
            <a:off x="609600" y="2286000"/>
            <a:ext cx="374276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Finite Jordan Pair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38 - Ορθογώνιο"/>
          <p:cNvSpPr/>
          <p:nvPr/>
        </p:nvSpPr>
        <p:spPr>
          <a:xfrm>
            <a:off x="457200" y="2286000"/>
            <a:ext cx="79248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39 - TextBox"/>
          <p:cNvSpPr txBox="1"/>
          <p:nvPr/>
        </p:nvSpPr>
        <p:spPr>
          <a:xfrm>
            <a:off x="533400" y="5105400"/>
            <a:ext cx="374276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Infinite Jordan Pair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40 - Ορθογώνιο"/>
          <p:cNvSpPr/>
          <p:nvPr/>
        </p:nvSpPr>
        <p:spPr>
          <a:xfrm>
            <a:off x="381000" y="5181600"/>
            <a:ext cx="4876800" cy="15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41 - TextBox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Construction Of A System With Given Forward And Backward Behavior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25 - TextBox"/>
          <p:cNvSpPr txBox="1"/>
          <p:nvPr/>
        </p:nvSpPr>
        <p:spPr>
          <a:xfrm>
            <a:off x="228600" y="762000"/>
            <a:ext cx="8059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EXAMPLE: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 want to find a system with the given forward and backward behavior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26 - TextBox"/>
          <p:cNvSpPr txBox="1"/>
          <p:nvPr/>
        </p:nvSpPr>
        <p:spPr>
          <a:xfrm>
            <a:off x="3810000" y="1905000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Step 1</a:t>
            </a:r>
            <a:endParaRPr lang="en-US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27 - TextBox"/>
          <p:cNvSpPr txBox="1"/>
          <p:nvPr/>
        </p:nvSpPr>
        <p:spPr>
          <a:xfrm>
            <a:off x="3962400" y="4800600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Step 2</a:t>
            </a:r>
            <a:endParaRPr lang="en-US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  <p:bldP spid="40" grpId="0"/>
      <p:bldP spid="41" grpId="0" animBg="1"/>
      <p:bldP spid="27" grpId="0"/>
      <p:bldP spid="2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1 - Εικόνα" descr="auth_logo_color.jpg"/>
          <p:cNvPicPr/>
          <p:nvPr/>
        </p:nvPicPr>
        <p:blipFill>
          <a:blip r:embed="rId3" cstate="print">
            <a:lum bright="82000" contrast="-40000"/>
          </a:blip>
          <a:stretch>
            <a:fillRect/>
          </a:stretch>
        </p:blipFill>
        <p:spPr>
          <a:xfrm>
            <a:off x="990600" y="838200"/>
            <a:ext cx="6934200" cy="5715000"/>
          </a:xfrm>
          <a:prstGeom prst="rect">
            <a:avLst/>
          </a:prstGeom>
        </p:spPr>
      </p:pic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6865" name="Object 1"/>
          <p:cNvGraphicFramePr>
            <a:graphicFrameLocks noChangeAspect="1"/>
          </p:cNvGraphicFramePr>
          <p:nvPr/>
        </p:nvGraphicFramePr>
        <p:xfrm>
          <a:off x="457200" y="1219200"/>
          <a:ext cx="2948473" cy="609600"/>
        </p:xfrm>
        <a:graphic>
          <a:graphicData uri="http://schemas.openxmlformats.org/presentationml/2006/ole">
            <p:oleObj spid="_x0000_s36865" name="Equation" r:id="rId4" imgW="2260600" imgH="457200" progId="Equation.DSMT4">
              <p:embed/>
            </p:oleObj>
          </a:graphicData>
        </a:graphic>
      </p:graphicFrame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4114800" y="762000"/>
          <a:ext cx="2667000" cy="1600200"/>
        </p:xfrm>
        <a:graphic>
          <a:graphicData uri="http://schemas.openxmlformats.org/presentationml/2006/ole">
            <p:oleObj spid="_x0000_s36867" name="Equation" r:id="rId5" imgW="2159000" imgH="1524000" progId="Equation.DSMT4">
              <p:embed/>
            </p:oleObj>
          </a:graphicData>
        </a:graphic>
      </p:graphicFrame>
      <p:sp>
        <p:nvSpPr>
          <p:cNvPr id="6" name="5 - TextBox"/>
          <p:cNvSpPr txBox="1"/>
          <p:nvPr/>
        </p:nvSpPr>
        <p:spPr>
          <a:xfrm>
            <a:off x="533400" y="2514600"/>
            <a:ext cx="6955750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q=1 and q=2, the matrices C and	      do not have full column rank.</a:t>
            </a:r>
          </a:p>
          <a:p>
            <a:pPr>
              <a:lnSpc>
                <a:spcPct val="15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q=3		    has full column rank.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6869" name="Object 5"/>
          <p:cNvGraphicFramePr>
            <a:graphicFrameLocks noChangeAspect="1"/>
          </p:cNvGraphicFramePr>
          <p:nvPr/>
        </p:nvGraphicFramePr>
        <p:xfrm>
          <a:off x="4038600" y="2590800"/>
          <a:ext cx="533400" cy="640080"/>
        </p:xfrm>
        <a:graphic>
          <a:graphicData uri="http://schemas.openxmlformats.org/presentationml/2006/ole">
            <p:oleObj spid="_x0000_s36869" name="Equation" r:id="rId6" imgW="380880" imgH="457200" progId="Equation.DSMT4">
              <p:embed/>
            </p:oleObj>
          </a:graphicData>
        </a:graphic>
      </p:graphicFrame>
      <p:graphicFrame>
        <p:nvGraphicFramePr>
          <p:cNvPr id="36870" name="Object 6"/>
          <p:cNvGraphicFramePr>
            <a:graphicFrameLocks noChangeAspect="1"/>
          </p:cNvGraphicFramePr>
          <p:nvPr/>
        </p:nvGraphicFramePr>
        <p:xfrm>
          <a:off x="1447800" y="3124200"/>
          <a:ext cx="1027113" cy="990600"/>
        </p:xfrm>
        <a:graphic>
          <a:graphicData uri="http://schemas.openxmlformats.org/presentationml/2006/ole">
            <p:oleObj spid="_x0000_s36870" name="Equation" r:id="rId7" imgW="736560" imgH="711000" progId="Equation.DSMT4">
              <p:embed/>
            </p:oleObj>
          </a:graphicData>
        </a:graphic>
      </p:graphicFrame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6873" name="Object 9"/>
          <p:cNvGraphicFramePr>
            <a:graphicFrameLocks noChangeAspect="1"/>
          </p:cNvGraphicFramePr>
          <p:nvPr/>
        </p:nvGraphicFramePr>
        <p:xfrm>
          <a:off x="685800" y="5257800"/>
          <a:ext cx="2866136" cy="990600"/>
        </p:xfrm>
        <a:graphic>
          <a:graphicData uri="http://schemas.openxmlformats.org/presentationml/2006/ole">
            <p:oleObj spid="_x0000_s36873" name="Equation" r:id="rId8" imgW="2070100" imgH="838200" progId="Equation.DSMT4">
              <p:embed/>
            </p:oleObj>
          </a:graphicData>
        </a:graphic>
      </p:graphicFrame>
      <p:pic>
        <p:nvPicPr>
          <p:cNvPr id="13" name="12 - Εικόνα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5200" y="4648200"/>
            <a:ext cx="5638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- TextBox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Construction Of A System With Given Forward And Backward Behavior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14 - Ορθογώνιο"/>
          <p:cNvSpPr/>
          <p:nvPr/>
        </p:nvSpPr>
        <p:spPr>
          <a:xfrm>
            <a:off x="381000" y="685800"/>
            <a:ext cx="6858000" cy="167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0" y="304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Step 3</a:t>
            </a:r>
            <a:endParaRPr lang="en-US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16 - TextBox"/>
          <p:cNvSpPr txBox="1"/>
          <p:nvPr/>
        </p:nvSpPr>
        <p:spPr>
          <a:xfrm>
            <a:off x="457200" y="762000"/>
            <a:ext cx="2951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Combined Matrix Pair</a:t>
            </a:r>
            <a:endParaRPr lang="en-US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17 - TextBox"/>
          <p:cNvSpPr txBox="1"/>
          <p:nvPr/>
        </p:nvSpPr>
        <p:spPr>
          <a:xfrm>
            <a:off x="0" y="2286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Step 4</a:t>
            </a:r>
            <a:endParaRPr lang="en-US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20 - Ευθεία γραμμή σύνδεσης"/>
          <p:cNvCxnSpPr/>
          <p:nvPr/>
        </p:nvCxnSpPr>
        <p:spPr>
          <a:xfrm>
            <a:off x="5410200" y="4648200"/>
            <a:ext cx="0" cy="19812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- Ευθεία γραμμή σύνδεσης"/>
          <p:cNvCxnSpPr/>
          <p:nvPr/>
        </p:nvCxnSpPr>
        <p:spPr>
          <a:xfrm>
            <a:off x="7162800" y="4648200"/>
            <a:ext cx="0" cy="19812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- TextBox"/>
          <p:cNvSpPr txBox="1"/>
          <p:nvPr/>
        </p:nvSpPr>
        <p:spPr>
          <a:xfrm>
            <a:off x="0" y="40386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Step 5</a:t>
            </a:r>
            <a:endParaRPr lang="en-US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25 - Ευθεία γραμμή σύνδεσης"/>
          <p:cNvCxnSpPr/>
          <p:nvPr/>
        </p:nvCxnSpPr>
        <p:spPr>
          <a:xfrm>
            <a:off x="2362200" y="1295400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- Ευθεία γραμμή σύνδεσης"/>
          <p:cNvCxnSpPr/>
          <p:nvPr/>
        </p:nvCxnSpPr>
        <p:spPr>
          <a:xfrm>
            <a:off x="5943600" y="838200"/>
            <a:ext cx="0" cy="1447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- Ευθεία γραμμή σύνδεσης"/>
          <p:cNvCxnSpPr/>
          <p:nvPr/>
        </p:nvCxnSpPr>
        <p:spPr>
          <a:xfrm>
            <a:off x="5410200" y="1600200"/>
            <a:ext cx="129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1 - Εικόνα" descr="auth_logo_color.jpg"/>
          <p:cNvPicPr/>
          <p:nvPr/>
        </p:nvPicPr>
        <p:blipFill>
          <a:blip r:embed="rId3" cstate="print">
            <a:lum bright="82000" contrast="-40000"/>
          </a:blip>
          <a:stretch>
            <a:fillRect/>
          </a:stretch>
        </p:blipFill>
        <p:spPr>
          <a:xfrm>
            <a:off x="990600" y="838200"/>
            <a:ext cx="6934200" cy="5715000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1828800" y="990600"/>
          <a:ext cx="5568950" cy="995363"/>
        </p:xfrm>
        <a:graphic>
          <a:graphicData uri="http://schemas.openxmlformats.org/presentationml/2006/ole">
            <p:oleObj spid="_x0000_s1025" name="Equation" r:id="rId4" imgW="1180800" imgH="215640" progId="Equation.DSMT4">
              <p:embed/>
            </p:oleObj>
          </a:graphicData>
        </a:graphic>
      </p:graphicFrame>
      <p:sp>
        <p:nvSpPr>
          <p:cNvPr id="4" name="3 - Ορθογώνιο"/>
          <p:cNvSpPr/>
          <p:nvPr/>
        </p:nvSpPr>
        <p:spPr>
          <a:xfrm>
            <a:off x="7389994" y="1295400"/>
            <a:ext cx="17540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k=0,1,2,…,N-q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990600" y="2133600"/>
          <a:ext cx="7162801" cy="533400"/>
        </p:xfrm>
        <a:graphic>
          <a:graphicData uri="http://schemas.openxmlformats.org/presentationml/2006/ole">
            <p:oleObj spid="_x0000_s1027" name="Equation" r:id="rId5" imgW="2806700" imgH="241300" progId="Equation.DSMT4">
              <p:embed/>
            </p:oleObj>
          </a:graphicData>
        </a:graphic>
      </p:graphicFrame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685800" y="2971800"/>
          <a:ext cx="7315200" cy="685800"/>
        </p:xfrm>
        <a:graphic>
          <a:graphicData uri="http://schemas.openxmlformats.org/presentationml/2006/ole">
            <p:oleObj spid="_x0000_s1029" name="Equation" r:id="rId6" imgW="2743200" imgH="254000" progId="Equation.DSMT4">
              <p:embed/>
            </p:oleObj>
          </a:graphicData>
        </a:graphic>
      </p:graphicFrame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609600" y="3733800"/>
          <a:ext cx="1676401" cy="507332"/>
        </p:xfrm>
        <a:graphic>
          <a:graphicData uri="http://schemas.openxmlformats.org/presentationml/2006/ole">
            <p:oleObj spid="_x0000_s1031" name="Equation" r:id="rId7" imgW="723586" imgH="228501" progId="Equation.DSMT4">
              <p:embed/>
            </p:oleObj>
          </a:graphicData>
        </a:graphic>
      </p:graphicFrame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533400" y="4343400"/>
          <a:ext cx="1922318" cy="381000"/>
        </p:xfrm>
        <a:graphic>
          <a:graphicData uri="http://schemas.openxmlformats.org/presentationml/2006/ole">
            <p:oleObj spid="_x0000_s1033" name="Equation" r:id="rId8" imgW="1054100" imgH="203200" progId="Equation.DSMT4">
              <p:embed/>
            </p:oleObj>
          </a:graphicData>
        </a:graphic>
      </p:graphicFrame>
      <p:cxnSp>
        <p:nvCxnSpPr>
          <p:cNvPr id="16" name="15 - Γωνιακή σύνδεση"/>
          <p:cNvCxnSpPr/>
          <p:nvPr/>
        </p:nvCxnSpPr>
        <p:spPr>
          <a:xfrm rot="10800000" flipV="1">
            <a:off x="609600" y="1828800"/>
            <a:ext cx="2286000" cy="1524000"/>
          </a:xfrm>
          <a:prstGeom prst="bentConnector3">
            <a:avLst>
              <a:gd name="adj1" fmla="val 12154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- Γωνιακή σύνδεση"/>
          <p:cNvCxnSpPr/>
          <p:nvPr/>
        </p:nvCxnSpPr>
        <p:spPr>
          <a:xfrm rot="10800000" flipV="1">
            <a:off x="533400" y="1905000"/>
            <a:ext cx="3733800" cy="2133600"/>
          </a:xfrm>
          <a:prstGeom prst="bentConnector3">
            <a:avLst>
              <a:gd name="adj1" fmla="val 108292"/>
            </a:avLst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- Γωνιακή σύνδεση"/>
          <p:cNvCxnSpPr/>
          <p:nvPr/>
        </p:nvCxnSpPr>
        <p:spPr>
          <a:xfrm rot="10800000" flipV="1">
            <a:off x="457200" y="1752600"/>
            <a:ext cx="2895600" cy="2743200"/>
          </a:xfrm>
          <a:prstGeom prst="bentConnector3">
            <a:avLst>
              <a:gd name="adj1" fmla="val 105152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35" name="Object 11"/>
          <p:cNvGraphicFramePr>
            <a:graphicFrameLocks noChangeAspect="1"/>
          </p:cNvGraphicFramePr>
          <p:nvPr/>
        </p:nvGraphicFramePr>
        <p:xfrm>
          <a:off x="4648200" y="5181600"/>
          <a:ext cx="3320143" cy="381000"/>
        </p:xfrm>
        <a:graphic>
          <a:graphicData uri="http://schemas.openxmlformats.org/presentationml/2006/ole">
            <p:oleObj spid="_x0000_s1035" name="Equation" r:id="rId9" imgW="1739900" imgH="203200" progId="Equation.DSMT4">
              <p:embed/>
            </p:oleObj>
          </a:graphicData>
        </a:graphic>
      </p:graphicFrame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37" name="Object 13"/>
          <p:cNvGraphicFramePr>
            <a:graphicFrameLocks noChangeAspect="1"/>
          </p:cNvGraphicFramePr>
          <p:nvPr/>
        </p:nvGraphicFramePr>
        <p:xfrm>
          <a:off x="533400" y="5943600"/>
          <a:ext cx="6019800" cy="457200"/>
        </p:xfrm>
        <a:graphic>
          <a:graphicData uri="http://schemas.openxmlformats.org/presentationml/2006/ole">
            <p:oleObj spid="_x0000_s1037" name="Equation" r:id="rId10" imgW="4064000" imgH="279400" progId="Equation.DSMT4">
              <p:embed/>
            </p:oleObj>
          </a:graphicData>
        </a:graphic>
      </p:graphicFrame>
      <p:sp>
        <p:nvSpPr>
          <p:cNvPr id="35" name="34 - TextBox"/>
          <p:cNvSpPr txBox="1"/>
          <p:nvPr/>
        </p:nvSpPr>
        <p:spPr>
          <a:xfrm>
            <a:off x="228601" y="5181600"/>
            <a:ext cx="89154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Example: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famous Fibonacci sequence					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Can be written in AR-representation form: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20 - TextBox"/>
          <p:cNvSpPr txBox="1"/>
          <p:nvPr/>
        </p:nvSpPr>
        <p:spPr>
          <a:xfrm>
            <a:off x="0" y="228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What is an Auto-Regressive representation?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4"/>
          <p:cNvGraphicFramePr>
            <a:graphicFrameLocks noChangeAspect="1"/>
          </p:cNvGraphicFramePr>
          <p:nvPr/>
        </p:nvGraphicFramePr>
        <p:xfrm>
          <a:off x="3733800" y="1828800"/>
          <a:ext cx="1066800" cy="421341"/>
        </p:xfrm>
        <a:graphic>
          <a:graphicData uri="http://schemas.openxmlformats.org/presentationml/2006/ole">
            <p:oleObj spid="_x0000_s1038" name="Equation" r:id="rId11" imgW="215640" imgH="1522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1 - Εικόνα" descr="auth_logo_color.jpg"/>
          <p:cNvPicPr/>
          <p:nvPr/>
        </p:nvPicPr>
        <p:blipFill>
          <a:blip r:embed="rId3" cstate="print">
            <a:lum bright="82000" contrast="-40000"/>
          </a:blip>
          <a:stretch>
            <a:fillRect/>
          </a:stretch>
        </p:blipFill>
        <p:spPr>
          <a:xfrm>
            <a:off x="990600" y="838200"/>
            <a:ext cx="6934200" cy="5715000"/>
          </a:xfrm>
          <a:prstGeom prst="rect">
            <a:avLst/>
          </a:prstGeom>
        </p:spPr>
      </p:pic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7889" name="Object 1"/>
          <p:cNvGraphicFramePr>
            <a:graphicFrameLocks noChangeAspect="1"/>
          </p:cNvGraphicFramePr>
          <p:nvPr/>
        </p:nvGraphicFramePr>
        <p:xfrm>
          <a:off x="228600" y="990600"/>
          <a:ext cx="8610600" cy="609600"/>
        </p:xfrm>
        <a:graphic>
          <a:graphicData uri="http://schemas.openxmlformats.org/presentationml/2006/ole">
            <p:oleObj spid="_x0000_s37889" name="Equation" r:id="rId4" imgW="3594100" imgH="292100" progId="Equation.DSMT4">
              <p:embed/>
            </p:oleObj>
          </a:graphicData>
        </a:graphic>
      </p:graphicFrame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3137060" y="4038600"/>
          <a:ext cx="2438400" cy="762000"/>
        </p:xfrm>
        <a:graphic>
          <a:graphicData uri="http://schemas.openxmlformats.org/presentationml/2006/ole">
            <p:oleObj spid="_x0000_s37891" name="Equation" r:id="rId5" imgW="1143000" imgH="393700" progId="Equation.DSMT4">
              <p:embed/>
            </p:oleObj>
          </a:graphicData>
        </a:graphic>
      </p:graphicFrame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7893" name="Object 5"/>
          <p:cNvGraphicFramePr>
            <a:graphicFrameLocks noChangeAspect="1"/>
          </p:cNvGraphicFramePr>
          <p:nvPr/>
        </p:nvGraphicFramePr>
        <p:xfrm>
          <a:off x="3670300" y="5988050"/>
          <a:ext cx="973138" cy="444500"/>
        </p:xfrm>
        <a:graphic>
          <a:graphicData uri="http://schemas.openxmlformats.org/presentationml/2006/ole">
            <p:oleObj spid="_x0000_s37893" name="Equation" r:id="rId6" imgW="583920" imgH="253800" progId="Equation.DSMT4">
              <p:embed/>
            </p:oleObj>
          </a:graphicData>
        </a:graphic>
      </p:graphicFrame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7895" name="Object 7"/>
          <p:cNvGraphicFramePr>
            <a:graphicFrameLocks noChangeAspect="1"/>
          </p:cNvGraphicFramePr>
          <p:nvPr/>
        </p:nvGraphicFramePr>
        <p:xfrm>
          <a:off x="4661060" y="5943600"/>
          <a:ext cx="1049867" cy="533400"/>
        </p:xfrm>
        <a:graphic>
          <a:graphicData uri="http://schemas.openxmlformats.org/presentationml/2006/ole">
            <p:oleObj spid="_x0000_s37895" name="Equation" r:id="rId7" imgW="609336" imgH="253890" progId="Equation.DSMT4">
              <p:embed/>
            </p:oleObj>
          </a:graphicData>
        </a:graphic>
      </p:graphicFrame>
      <p:sp>
        <p:nvSpPr>
          <p:cNvPr id="12" name="11 - TextBox"/>
          <p:cNvSpPr txBox="1"/>
          <p:nvPr/>
        </p:nvSpPr>
        <p:spPr>
          <a:xfrm>
            <a:off x="165260" y="6019800"/>
            <a:ext cx="897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 can check 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Mathematica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that 			 are actually Jordan Pairs of A(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σ)!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Construction Of A System With Given Forward And Backward Behavior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152400" y="3505200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matrix we are looking for is: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0" y="762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Step 6</a:t>
            </a:r>
            <a:endParaRPr lang="en-US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" name="Object 8"/>
          <p:cNvGraphicFramePr>
            <a:graphicFrameLocks noChangeAspect="1"/>
          </p:cNvGraphicFramePr>
          <p:nvPr/>
        </p:nvGraphicFramePr>
        <p:xfrm>
          <a:off x="1600200" y="1676400"/>
          <a:ext cx="5943600" cy="1524000"/>
        </p:xfrm>
        <a:graphic>
          <a:graphicData uri="http://schemas.openxmlformats.org/presentationml/2006/ole">
            <p:oleObj spid="_x0000_s37896" name="Equation" r:id="rId8" imgW="4254500" imgH="965200" progId="Equation.DSMT4">
              <p:embed/>
            </p:oleObj>
          </a:graphicData>
        </a:graphic>
      </p:graphicFrame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7898" name="Object 10"/>
          <p:cNvGraphicFramePr>
            <a:graphicFrameLocks noChangeAspect="1"/>
          </p:cNvGraphicFramePr>
          <p:nvPr/>
        </p:nvGraphicFramePr>
        <p:xfrm>
          <a:off x="1676400" y="4724400"/>
          <a:ext cx="6115050" cy="990600"/>
        </p:xfrm>
        <a:graphic>
          <a:graphicData uri="http://schemas.openxmlformats.org/presentationml/2006/ole">
            <p:oleObj spid="_x0000_s37898" name="Equation" r:id="rId9" imgW="4076700" imgH="609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 - Εικόνα" descr="auth_logo_color.jpg"/>
          <p:cNvPicPr/>
          <p:nvPr/>
        </p:nvPicPr>
        <p:blipFill>
          <a:blip r:embed="rId3" cstate="print">
            <a:lum bright="82000" contrast="-40000"/>
          </a:blip>
          <a:stretch>
            <a:fillRect/>
          </a:stretch>
        </p:blipFill>
        <p:spPr>
          <a:xfrm>
            <a:off x="990600" y="838200"/>
            <a:ext cx="6934200" cy="5715000"/>
          </a:xfrm>
          <a:prstGeom prst="rect">
            <a:avLst/>
          </a:prstGeom>
        </p:spPr>
      </p:pic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533400" y="762000"/>
          <a:ext cx="7772400" cy="6096000"/>
        </p:xfrm>
        <a:graphic>
          <a:graphicData uri="http://schemas.openxmlformats.org/presentationml/2006/ole">
            <p:oleObj spid="_x0000_s38914" name="Έγγραφο" r:id="rId4" imgW="5943785" imgH="5162365" progId="Word.Document.12">
              <p:embed/>
            </p:oleObj>
          </a:graphicData>
        </a:graphic>
      </p:graphicFrame>
      <p:sp>
        <p:nvSpPr>
          <p:cNvPr id="3" name="2 - TextBox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Construction Of A System With Given Forward And Backward Behavior</a:t>
            </a:r>
          </a:p>
          <a:p>
            <a:pPr algn="ctr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Decomposable Pairs Method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 - Εικόνα" descr="auth_logo_color.jpg"/>
          <p:cNvPicPr/>
          <p:nvPr/>
        </p:nvPicPr>
        <p:blipFill>
          <a:blip r:embed="rId3" cstate="print">
            <a:lum bright="82000" contrast="-40000"/>
          </a:blip>
          <a:stretch>
            <a:fillRect/>
          </a:stretch>
        </p:blipFill>
        <p:spPr>
          <a:xfrm>
            <a:off x="990600" y="838200"/>
            <a:ext cx="6934200" cy="5715000"/>
          </a:xfrm>
          <a:prstGeom prst="rect">
            <a:avLst/>
          </a:prstGeom>
        </p:spPr>
      </p:pic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528638" y="754063"/>
          <a:ext cx="7486650" cy="2279650"/>
        </p:xfrm>
        <a:graphic>
          <a:graphicData uri="http://schemas.openxmlformats.org/presentationml/2006/ole">
            <p:oleObj spid="_x0000_s39938" name="Έγγραφο" r:id="rId4" imgW="5943785" imgH="1813634" progId="Word.Document.12">
              <p:embed/>
            </p:oleObj>
          </a:graphicData>
        </a:graphic>
      </p:graphicFrame>
      <p:graphicFrame>
        <p:nvGraphicFramePr>
          <p:cNvPr id="39958" name="Object 22"/>
          <p:cNvGraphicFramePr>
            <a:graphicFrameLocks noChangeAspect="1"/>
          </p:cNvGraphicFramePr>
          <p:nvPr/>
        </p:nvGraphicFramePr>
        <p:xfrm>
          <a:off x="528638" y="2743200"/>
          <a:ext cx="7386637" cy="3128963"/>
        </p:xfrm>
        <a:graphic>
          <a:graphicData uri="http://schemas.openxmlformats.org/presentationml/2006/ole">
            <p:oleObj spid="_x0000_s39958" name="Έγγραφο" r:id="rId5" imgW="5943785" imgH="2519779" progId="Word.Document.12">
              <p:embed/>
            </p:oleObj>
          </a:graphicData>
        </a:graphic>
      </p:graphicFrame>
      <p:sp>
        <p:nvSpPr>
          <p:cNvPr id="39971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9970" name="Object 34"/>
          <p:cNvGraphicFramePr>
            <a:graphicFrameLocks noChangeAspect="1"/>
          </p:cNvGraphicFramePr>
          <p:nvPr/>
        </p:nvGraphicFramePr>
        <p:xfrm>
          <a:off x="381000" y="5638800"/>
          <a:ext cx="2852928" cy="685800"/>
        </p:xfrm>
        <a:graphic>
          <a:graphicData uri="http://schemas.openxmlformats.org/presentationml/2006/ole">
            <p:oleObj spid="_x0000_s39970" name="Equation" r:id="rId6" imgW="1548728" imgH="482391" progId="Equation.DSMT4">
              <p:embed/>
            </p:oleObj>
          </a:graphicData>
        </a:graphic>
      </p:graphicFrame>
      <p:sp>
        <p:nvSpPr>
          <p:cNvPr id="39973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9972" name="Object 36"/>
          <p:cNvGraphicFramePr>
            <a:graphicFrameLocks noChangeAspect="1"/>
          </p:cNvGraphicFramePr>
          <p:nvPr/>
        </p:nvGraphicFramePr>
        <p:xfrm>
          <a:off x="3657600" y="5334000"/>
          <a:ext cx="1994418" cy="1295400"/>
        </p:xfrm>
        <a:graphic>
          <a:graphicData uri="http://schemas.openxmlformats.org/presentationml/2006/ole">
            <p:oleObj spid="_x0000_s39972" name="Equation" r:id="rId7" imgW="1625600" imgH="939800" progId="Equation.DSMT4">
              <p:embed/>
            </p:oleObj>
          </a:graphicData>
        </a:graphic>
      </p:graphicFrame>
      <p:sp>
        <p:nvSpPr>
          <p:cNvPr id="39975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9974" name="Object 38"/>
          <p:cNvGraphicFramePr>
            <a:graphicFrameLocks noChangeAspect="1"/>
          </p:cNvGraphicFramePr>
          <p:nvPr/>
        </p:nvGraphicFramePr>
        <p:xfrm>
          <a:off x="6172200" y="5715000"/>
          <a:ext cx="2286000" cy="381000"/>
        </p:xfrm>
        <a:graphic>
          <a:graphicData uri="http://schemas.openxmlformats.org/presentationml/2006/ole">
            <p:oleObj spid="_x0000_s39974" name="Equation" r:id="rId8" imgW="1663700" imgH="279400" progId="Equation.DSMT4">
              <p:embed/>
            </p:oleObj>
          </a:graphicData>
        </a:graphic>
      </p:graphicFrame>
      <p:sp>
        <p:nvSpPr>
          <p:cNvPr id="10" name="9 - TextBox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Construction Of A System With Given Forward And Backward Behavior</a:t>
            </a:r>
          </a:p>
          <a:p>
            <a:pPr algn="ctr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Decomposable Pairs Method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1 - Εικόνα" descr="auth_logo_color.jpg"/>
          <p:cNvPicPr/>
          <p:nvPr/>
        </p:nvPicPr>
        <p:blipFill>
          <a:blip r:embed="rId3" cstate="print">
            <a:lum bright="82000" contrast="-40000"/>
          </a:blip>
          <a:stretch>
            <a:fillRect/>
          </a:stretch>
        </p:blipFill>
        <p:spPr>
          <a:xfrm>
            <a:off x="990600" y="838200"/>
            <a:ext cx="6934200" cy="5715000"/>
          </a:xfrm>
          <a:prstGeom prst="rect">
            <a:avLst/>
          </a:prstGeom>
        </p:spPr>
      </p:pic>
      <p:sp>
        <p:nvSpPr>
          <p:cNvPr id="2" name="1 - TextBox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Construction Of A System With Given Forward And Backward Behavior</a:t>
            </a:r>
          </a:p>
          <a:p>
            <a:pPr algn="ctr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Decomposable Pairs Method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961" name="Object 1"/>
          <p:cNvGraphicFramePr>
            <a:graphicFrameLocks noChangeAspect="1"/>
          </p:cNvGraphicFramePr>
          <p:nvPr/>
        </p:nvGraphicFramePr>
        <p:xfrm>
          <a:off x="304800" y="1447800"/>
          <a:ext cx="4572000" cy="1524000"/>
        </p:xfrm>
        <a:graphic>
          <a:graphicData uri="http://schemas.openxmlformats.org/presentationml/2006/ole">
            <p:oleObj spid="_x0000_s40961" name="Equation" r:id="rId4" imgW="3086100" imgH="1219200" progId="Equation.DSMT4">
              <p:embed/>
            </p:oleObj>
          </a:graphicData>
        </a:graphic>
      </p:graphicFrame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304800" y="4267200"/>
          <a:ext cx="4677508" cy="1295400"/>
        </p:xfrm>
        <a:graphic>
          <a:graphicData uri="http://schemas.openxmlformats.org/presentationml/2006/ole">
            <p:oleObj spid="_x0000_s40963" name="Equation" r:id="rId5" imgW="3771900" imgH="889000" progId="Equation.DSMT4">
              <p:embed/>
            </p:oleObj>
          </a:graphicData>
        </a:graphic>
      </p:graphicFrame>
      <p:sp>
        <p:nvSpPr>
          <p:cNvPr id="7" name="6 - TextBox"/>
          <p:cNvSpPr txBox="1"/>
          <p:nvPr/>
        </p:nvSpPr>
        <p:spPr>
          <a:xfrm>
            <a:off x="228600" y="914400"/>
            <a:ext cx="5996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Example: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 want to find a system with this given behavior: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228600" y="1371600"/>
            <a:ext cx="16514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Forward behavior</a:t>
            </a:r>
            <a:endParaRPr lang="en-US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152400" y="1295400"/>
            <a:ext cx="4724400" cy="1752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228600" y="3886200"/>
            <a:ext cx="17876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Backward behavior</a:t>
            </a:r>
            <a:endParaRPr lang="en-US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152400" y="3886200"/>
            <a:ext cx="4876800" cy="167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14 - Ευθύγραμμο βέλος σύνδεσης"/>
          <p:cNvCxnSpPr/>
          <p:nvPr/>
        </p:nvCxnSpPr>
        <p:spPr>
          <a:xfrm>
            <a:off x="4876800" y="2133600"/>
            <a:ext cx="1219200" cy="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965" name="Object 5"/>
          <p:cNvGraphicFramePr>
            <a:graphicFrameLocks noChangeAspect="1"/>
          </p:cNvGraphicFramePr>
          <p:nvPr/>
        </p:nvGraphicFramePr>
        <p:xfrm>
          <a:off x="6172200" y="1447800"/>
          <a:ext cx="2067560" cy="838200"/>
        </p:xfrm>
        <a:graphic>
          <a:graphicData uri="http://schemas.openxmlformats.org/presentationml/2006/ole">
            <p:oleObj spid="_x0000_s40965" name="Equation" r:id="rId6" imgW="1752600" imgH="711200" progId="Equation.DSMT4">
              <p:embed/>
            </p:oleObj>
          </a:graphicData>
        </a:graphic>
      </p:graphicFrame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967" name="Object 7"/>
          <p:cNvGraphicFramePr>
            <a:graphicFrameLocks noChangeAspect="1"/>
          </p:cNvGraphicFramePr>
          <p:nvPr/>
        </p:nvGraphicFramePr>
        <p:xfrm>
          <a:off x="6553200" y="2514600"/>
          <a:ext cx="1007706" cy="609600"/>
        </p:xfrm>
        <a:graphic>
          <a:graphicData uri="http://schemas.openxmlformats.org/presentationml/2006/ole">
            <p:oleObj spid="_x0000_s40967" name="Equation" r:id="rId7" imgW="774364" imgH="457002" progId="Equation.DSMT4">
              <p:embed/>
            </p:oleObj>
          </a:graphicData>
        </a:graphic>
      </p:graphicFrame>
      <p:sp>
        <p:nvSpPr>
          <p:cNvPr id="21" name="20 - TextBox"/>
          <p:cNvSpPr txBox="1"/>
          <p:nvPr/>
        </p:nvSpPr>
        <p:spPr>
          <a:xfrm>
            <a:off x="5105400" y="1752600"/>
            <a:ext cx="79380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Step 1</a:t>
            </a:r>
            <a:endParaRPr lang="en-US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21 - Ευθύγραμμο βέλος σύνδεσης"/>
          <p:cNvCxnSpPr/>
          <p:nvPr/>
        </p:nvCxnSpPr>
        <p:spPr>
          <a:xfrm>
            <a:off x="5029200" y="4800600"/>
            <a:ext cx="1066800" cy="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- TextBox"/>
          <p:cNvSpPr txBox="1"/>
          <p:nvPr/>
        </p:nvSpPr>
        <p:spPr>
          <a:xfrm>
            <a:off x="5105400" y="4419600"/>
            <a:ext cx="76815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Step 2</a:t>
            </a:r>
            <a:endParaRPr lang="en-US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969" name="Object 9"/>
          <p:cNvGraphicFramePr>
            <a:graphicFrameLocks noChangeAspect="1"/>
          </p:cNvGraphicFramePr>
          <p:nvPr/>
        </p:nvGraphicFramePr>
        <p:xfrm>
          <a:off x="6248400" y="4114800"/>
          <a:ext cx="2596896" cy="914400"/>
        </p:xfrm>
        <a:graphic>
          <a:graphicData uri="http://schemas.openxmlformats.org/presentationml/2006/ole">
            <p:oleObj spid="_x0000_s40969" name="Equation" r:id="rId8" imgW="2032000" imgH="711200" progId="Equation.DSMT4">
              <p:embed/>
            </p:oleObj>
          </a:graphicData>
        </a:graphic>
      </p:graphicFrame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971" name="Object 11"/>
          <p:cNvGraphicFramePr>
            <a:graphicFrameLocks noChangeAspect="1"/>
          </p:cNvGraphicFramePr>
          <p:nvPr/>
        </p:nvGraphicFramePr>
        <p:xfrm>
          <a:off x="6629400" y="5181600"/>
          <a:ext cx="1426463" cy="990600"/>
        </p:xfrm>
        <a:graphic>
          <a:graphicData uri="http://schemas.openxmlformats.org/presentationml/2006/ole">
            <p:oleObj spid="_x0000_s40971" name="Equation" r:id="rId9" imgW="1028254" imgH="710891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1 - Εικόνα" descr="auth_logo_color.jpg"/>
          <p:cNvPicPr/>
          <p:nvPr/>
        </p:nvPicPr>
        <p:blipFill>
          <a:blip r:embed="rId3" cstate="print">
            <a:lum bright="82000" contrast="-40000"/>
          </a:blip>
          <a:stretch>
            <a:fillRect/>
          </a:stretch>
        </p:blipFill>
        <p:spPr>
          <a:xfrm>
            <a:off x="990600" y="762000"/>
            <a:ext cx="6934200" cy="5715000"/>
          </a:xfrm>
          <a:prstGeom prst="rect">
            <a:avLst/>
          </a:prstGeom>
        </p:spPr>
      </p:pic>
      <p:sp>
        <p:nvSpPr>
          <p:cNvPr id="2" name="1 - TextBox"/>
          <p:cNvSpPr txBox="1"/>
          <p:nvPr/>
        </p:nvSpPr>
        <p:spPr>
          <a:xfrm>
            <a:off x="0" y="6858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Step 3</a:t>
            </a:r>
            <a:r>
              <a:rPr lang="en-US" sz="2000" b="1" i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Find q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228600" y="1295400"/>
            <a:ext cx="6974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q=1				    does not have full column rank.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985" name="Object 1"/>
          <p:cNvGraphicFramePr>
            <a:graphicFrameLocks noChangeAspect="1"/>
          </p:cNvGraphicFramePr>
          <p:nvPr/>
        </p:nvGraphicFramePr>
        <p:xfrm>
          <a:off x="1143000" y="1066800"/>
          <a:ext cx="2983992" cy="838200"/>
        </p:xfrm>
        <a:graphic>
          <a:graphicData uri="http://schemas.openxmlformats.org/presentationml/2006/ole">
            <p:oleObj spid="_x0000_s41985" name="Equation" r:id="rId4" imgW="2540000" imgH="711200" progId="Equation.DSMT4">
              <p:embed/>
            </p:oleObj>
          </a:graphicData>
        </a:graphic>
      </p:graphicFrame>
      <p:sp>
        <p:nvSpPr>
          <p:cNvPr id="6" name="5 - TextBox"/>
          <p:cNvSpPr txBox="1"/>
          <p:nvPr/>
        </p:nvSpPr>
        <p:spPr>
          <a:xfrm>
            <a:off x="304800" y="2286000"/>
            <a:ext cx="7225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q=2				    	        has full column rank.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1371600" y="1828800"/>
          <a:ext cx="4038600" cy="1371600"/>
        </p:xfrm>
        <a:graphic>
          <a:graphicData uri="http://schemas.openxmlformats.org/presentationml/2006/ole">
            <p:oleObj spid="_x0000_s41987" name="Equation" r:id="rId5" imgW="2869920" imgH="1371600" progId="Equation.DSMT4">
              <p:embed/>
            </p:oleObj>
          </a:graphicData>
        </a:graphic>
      </p:graphicFrame>
      <p:sp>
        <p:nvSpPr>
          <p:cNvPr id="10" name="9 - TextBox"/>
          <p:cNvSpPr txBox="1"/>
          <p:nvPr/>
        </p:nvSpPr>
        <p:spPr>
          <a:xfrm>
            <a:off x="0" y="32004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Step 4: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Find Matrix V, such that	has full column rank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989" name="Object 5"/>
          <p:cNvGraphicFramePr>
            <a:graphicFrameLocks noChangeAspect="1"/>
          </p:cNvGraphicFramePr>
          <p:nvPr/>
        </p:nvGraphicFramePr>
        <p:xfrm>
          <a:off x="4876800" y="3124200"/>
          <a:ext cx="457200" cy="622300"/>
        </p:xfrm>
        <a:graphic>
          <a:graphicData uri="http://schemas.openxmlformats.org/presentationml/2006/ole">
            <p:oleObj spid="_x0000_s41989" name="Equation" r:id="rId6" imgW="342751" imgH="457002" progId="Equation.DSMT4">
              <p:embed/>
            </p:oleObj>
          </a:graphicData>
        </a:graphic>
      </p:graphicFrame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993" name="Object 9"/>
          <p:cNvGraphicFramePr>
            <a:graphicFrameLocks noChangeAspect="1"/>
          </p:cNvGraphicFramePr>
          <p:nvPr/>
        </p:nvGraphicFramePr>
        <p:xfrm>
          <a:off x="762001" y="5562600"/>
          <a:ext cx="3581400" cy="825500"/>
        </p:xfrm>
        <a:graphic>
          <a:graphicData uri="http://schemas.openxmlformats.org/presentationml/2006/ole">
            <p:oleObj spid="_x0000_s41993" name="Equation" r:id="rId7" imgW="1701720" imgH="482400" progId="Equation.DSMT4">
              <p:embed/>
            </p:oleObj>
          </a:graphicData>
        </a:graphic>
      </p:graphicFrame>
      <p:sp>
        <p:nvSpPr>
          <p:cNvPr id="20" name="19 - TextBox"/>
          <p:cNvSpPr txBox="1"/>
          <p:nvPr/>
        </p:nvSpPr>
        <p:spPr>
          <a:xfrm>
            <a:off x="0" y="48768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Step 5: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Compute 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21 - TextBox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Construction Of A System With Given Forward And Backward Behavior</a:t>
            </a:r>
          </a:p>
          <a:p>
            <a:pPr algn="ctr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Decomposable Pairs Method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10"/>
          <p:cNvGraphicFramePr>
            <a:graphicFrameLocks noChangeAspect="1"/>
          </p:cNvGraphicFramePr>
          <p:nvPr/>
        </p:nvGraphicFramePr>
        <p:xfrm>
          <a:off x="304800" y="3886200"/>
          <a:ext cx="1390650" cy="638175"/>
        </p:xfrm>
        <a:graphic>
          <a:graphicData uri="http://schemas.openxmlformats.org/presentationml/2006/ole">
            <p:oleObj spid="_x0000_s41994" name="Equation" r:id="rId8" imgW="1397000" imgH="711200" progId="Equation.DSMT4">
              <p:embed/>
            </p:oleObj>
          </a:graphicData>
        </a:graphic>
      </p:graphicFrame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1996" name="Object 12"/>
          <p:cNvGraphicFramePr>
            <a:graphicFrameLocks noChangeAspect="1"/>
          </p:cNvGraphicFramePr>
          <p:nvPr/>
        </p:nvGraphicFramePr>
        <p:xfrm>
          <a:off x="2667000" y="3581400"/>
          <a:ext cx="2286000" cy="1247775"/>
        </p:xfrm>
        <a:graphic>
          <a:graphicData uri="http://schemas.openxmlformats.org/presentationml/2006/ole">
            <p:oleObj spid="_x0000_s41996" name="Equation" r:id="rId9" imgW="1955800" imgH="1371600" progId="Equation.DSMT4">
              <p:embed/>
            </p:oleObj>
          </a:graphicData>
        </a:graphic>
      </p:graphicFrame>
      <p:cxnSp>
        <p:nvCxnSpPr>
          <p:cNvPr id="28" name="27 - Ευθύγραμμο βέλος σύνδεσης"/>
          <p:cNvCxnSpPr/>
          <p:nvPr/>
        </p:nvCxnSpPr>
        <p:spPr>
          <a:xfrm>
            <a:off x="1905000" y="41910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998" name="Object 14"/>
          <p:cNvGraphicFramePr>
            <a:graphicFrameLocks noChangeAspect="1"/>
          </p:cNvGraphicFramePr>
          <p:nvPr/>
        </p:nvGraphicFramePr>
        <p:xfrm>
          <a:off x="4267200" y="5181600"/>
          <a:ext cx="2133600" cy="1524000"/>
        </p:xfrm>
        <a:graphic>
          <a:graphicData uri="http://schemas.openxmlformats.org/presentationml/2006/ole">
            <p:oleObj spid="_x0000_s41998" name="Equation" r:id="rId10" imgW="2057400" imgH="1879560" progId="Equation.DSMT4">
              <p:embed/>
            </p:oleObj>
          </a:graphicData>
        </a:graphic>
      </p:graphicFrame>
      <p:cxnSp>
        <p:nvCxnSpPr>
          <p:cNvPr id="25" name="24 - Ευθεία γραμμή σύνδεσης"/>
          <p:cNvCxnSpPr/>
          <p:nvPr/>
        </p:nvCxnSpPr>
        <p:spPr>
          <a:xfrm>
            <a:off x="3048000" y="1066800"/>
            <a:ext cx="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- Ευθεία γραμμή σύνδεσης"/>
          <p:cNvCxnSpPr/>
          <p:nvPr/>
        </p:nvCxnSpPr>
        <p:spPr>
          <a:xfrm>
            <a:off x="4114800" y="1905000"/>
            <a:ext cx="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- Ευθεία γραμμή σύνδεσης"/>
          <p:cNvCxnSpPr/>
          <p:nvPr/>
        </p:nvCxnSpPr>
        <p:spPr>
          <a:xfrm>
            <a:off x="3352800" y="2514600"/>
            <a:ext cx="190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- Ευθεία γραμμή σύνδεσης"/>
          <p:cNvCxnSpPr/>
          <p:nvPr/>
        </p:nvCxnSpPr>
        <p:spPr>
          <a:xfrm>
            <a:off x="3276600" y="4191000"/>
            <a:ext cx="16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1 - Εικόνα" descr="auth_logo_color.jpg"/>
          <p:cNvPicPr/>
          <p:nvPr/>
        </p:nvPicPr>
        <p:blipFill>
          <a:blip r:embed="rId3" cstate="print">
            <a:lum bright="82000" contrast="-40000"/>
          </a:blip>
          <a:stretch>
            <a:fillRect/>
          </a:stretch>
        </p:blipFill>
        <p:spPr>
          <a:xfrm>
            <a:off x="990600" y="838200"/>
            <a:ext cx="6934200" cy="5715000"/>
          </a:xfrm>
          <a:prstGeom prst="rect">
            <a:avLst/>
          </a:prstGeom>
        </p:spPr>
      </p:pic>
      <p:sp>
        <p:nvSpPr>
          <p:cNvPr id="2" name="1 - TextBox"/>
          <p:cNvSpPr txBox="1"/>
          <p:nvPr/>
        </p:nvSpPr>
        <p:spPr>
          <a:xfrm>
            <a:off x="0" y="838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Step 6: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Find A(</a:t>
            </a:r>
            <a:r>
              <a:rPr lang="el-GR" b="1" i="1" dirty="0" smtClean="0">
                <a:latin typeface="Times New Roman" pitchFamily="18" charset="0"/>
                <a:cs typeface="Times New Roman" pitchFamily="18" charset="0"/>
              </a:rPr>
              <a:t>σ)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3009" name="Object 1"/>
          <p:cNvGraphicFramePr>
            <a:graphicFrameLocks noChangeAspect="1"/>
          </p:cNvGraphicFramePr>
          <p:nvPr/>
        </p:nvGraphicFramePr>
        <p:xfrm>
          <a:off x="1752600" y="1371600"/>
          <a:ext cx="5486400" cy="762000"/>
        </p:xfrm>
        <a:graphic>
          <a:graphicData uri="http://schemas.openxmlformats.org/presentationml/2006/ole">
            <p:oleObj spid="_x0000_s43009" name="Equation" r:id="rId4" imgW="3238500" imgH="482600" progId="Equation.DSMT4">
              <p:embed/>
            </p:oleObj>
          </a:graphicData>
        </a:graphic>
      </p:graphicFrame>
      <p:sp>
        <p:nvSpPr>
          <p:cNvPr id="7" name="6 - TextBox"/>
          <p:cNvSpPr txBox="1"/>
          <p:nvPr/>
        </p:nvSpPr>
        <p:spPr>
          <a:xfrm>
            <a:off x="304800" y="4114800"/>
            <a:ext cx="637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With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304800" y="5105400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dual matrix         has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3011" name="Object 3"/>
          <p:cNvGraphicFramePr>
            <a:graphicFrameLocks noChangeAspect="1"/>
          </p:cNvGraphicFramePr>
          <p:nvPr/>
        </p:nvGraphicFramePr>
        <p:xfrm>
          <a:off x="1905000" y="5105400"/>
          <a:ext cx="422950" cy="381000"/>
        </p:xfrm>
        <a:graphic>
          <a:graphicData uri="http://schemas.openxmlformats.org/presentationml/2006/ole">
            <p:oleObj spid="_x0000_s43011" name="Equation" r:id="rId5" imgW="355320" imgH="241200" progId="Equation.DSMT4">
              <p:embed/>
            </p:oleObj>
          </a:graphicData>
        </a:graphic>
      </p:graphicFrame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3012" name="Object 4"/>
          <p:cNvGraphicFramePr>
            <a:graphicFrameLocks noChangeAspect="1"/>
          </p:cNvGraphicFramePr>
          <p:nvPr/>
        </p:nvGraphicFramePr>
        <p:xfrm>
          <a:off x="6324600" y="4876800"/>
          <a:ext cx="1905000" cy="838200"/>
        </p:xfrm>
        <a:graphic>
          <a:graphicData uri="http://schemas.openxmlformats.org/presentationml/2006/ole">
            <p:oleObj spid="_x0000_s43012" name="Equation" r:id="rId6" imgW="1459866" imgH="710891" progId="Equation.DSMT4">
              <p:embed/>
            </p:oleObj>
          </a:graphicData>
        </a:graphic>
      </p:graphicFrame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3014" name="Object 6"/>
          <p:cNvGraphicFramePr>
            <a:graphicFrameLocks noChangeAspect="1"/>
          </p:cNvGraphicFramePr>
          <p:nvPr/>
        </p:nvGraphicFramePr>
        <p:xfrm>
          <a:off x="990600" y="5638800"/>
          <a:ext cx="2833817" cy="1219200"/>
        </p:xfrm>
        <a:graphic>
          <a:graphicData uri="http://schemas.openxmlformats.org/presentationml/2006/ole">
            <p:oleObj spid="_x0000_s43014" name="Equation" r:id="rId7" imgW="2451100" imgH="1066800" progId="Equation.DSMT4">
              <p:embed/>
            </p:oleObj>
          </a:graphicData>
        </a:graphic>
      </p:graphicFrame>
      <p:cxnSp>
        <p:nvCxnSpPr>
          <p:cNvPr id="18" name="17 - Ευθύγραμμο βέλος σύνδεσης"/>
          <p:cNvCxnSpPr/>
          <p:nvPr/>
        </p:nvCxnSpPr>
        <p:spPr>
          <a:xfrm>
            <a:off x="5791200" y="53340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- Ευθύγραμμο βέλος σύνδεσης"/>
          <p:cNvCxnSpPr/>
          <p:nvPr/>
        </p:nvCxnSpPr>
        <p:spPr>
          <a:xfrm>
            <a:off x="8305800" y="52578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- Ευθύγραμμο βέλος σύνδεσης"/>
          <p:cNvCxnSpPr/>
          <p:nvPr/>
        </p:nvCxnSpPr>
        <p:spPr>
          <a:xfrm>
            <a:off x="304800" y="62484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- TextBox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Construction Of A System With Given Forward And Backward Behavior</a:t>
            </a:r>
          </a:p>
          <a:p>
            <a:pPr algn="ctr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Decomposable Pairs Method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7"/>
          <p:cNvGraphicFramePr>
            <a:graphicFrameLocks noChangeAspect="1"/>
          </p:cNvGraphicFramePr>
          <p:nvPr/>
        </p:nvGraphicFramePr>
        <p:xfrm>
          <a:off x="1600200" y="2209800"/>
          <a:ext cx="6019800" cy="1524000"/>
        </p:xfrm>
        <a:graphic>
          <a:graphicData uri="http://schemas.openxmlformats.org/presentationml/2006/ole">
            <p:oleObj spid="_x0000_s43015" name="Equation" r:id="rId8" imgW="5143500" imgH="1244600" progId="Equation.DSMT4">
              <p:embed/>
            </p:oleObj>
          </a:graphicData>
        </a:graphic>
      </p:graphicFrame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3017" name="Object 9"/>
          <p:cNvGraphicFramePr>
            <a:graphicFrameLocks noChangeAspect="1"/>
          </p:cNvGraphicFramePr>
          <p:nvPr/>
        </p:nvGraphicFramePr>
        <p:xfrm>
          <a:off x="990600" y="4038600"/>
          <a:ext cx="2810107" cy="533400"/>
        </p:xfrm>
        <a:graphic>
          <a:graphicData uri="http://schemas.openxmlformats.org/presentationml/2006/ole">
            <p:oleObj spid="_x0000_s43017" name="Equation" r:id="rId9" imgW="2057400" imgH="393700" progId="Equation.DSMT4">
              <p:embed/>
            </p:oleObj>
          </a:graphicData>
        </a:graphic>
      </p:graphicFrame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3019" name="Object 11"/>
          <p:cNvGraphicFramePr>
            <a:graphicFrameLocks noChangeAspect="1"/>
          </p:cNvGraphicFramePr>
          <p:nvPr/>
        </p:nvGraphicFramePr>
        <p:xfrm>
          <a:off x="2743200" y="5029200"/>
          <a:ext cx="2971800" cy="509807"/>
        </p:xfrm>
        <a:graphic>
          <a:graphicData uri="http://schemas.openxmlformats.org/presentationml/2006/ole">
            <p:oleObj spid="_x0000_s43019" name="Equation" r:id="rId10" imgW="2273300" imgH="393700" progId="Equation.DSMT4">
              <p:embed/>
            </p:oleObj>
          </a:graphicData>
        </a:graphic>
      </p:graphicFrame>
      <p:sp>
        <p:nvSpPr>
          <p:cNvPr id="4302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12"/>
          <p:cNvGraphicFramePr>
            <a:graphicFrameLocks noChangeAspect="1"/>
          </p:cNvGraphicFramePr>
          <p:nvPr/>
        </p:nvGraphicFramePr>
        <p:xfrm>
          <a:off x="5105399" y="3810000"/>
          <a:ext cx="2182091" cy="1143000"/>
        </p:xfrm>
        <a:graphic>
          <a:graphicData uri="http://schemas.openxmlformats.org/presentationml/2006/ole">
            <p:oleObj spid="_x0000_s43020" name="Equation" r:id="rId11" imgW="1866600" imgH="977760" progId="Equation.DSMT4">
              <p:embed/>
            </p:oleObj>
          </a:graphicData>
        </a:graphic>
      </p:graphicFrame>
      <p:sp>
        <p:nvSpPr>
          <p:cNvPr id="25" name="24 - Ορθογώνιο"/>
          <p:cNvSpPr/>
          <p:nvPr/>
        </p:nvSpPr>
        <p:spPr>
          <a:xfrm>
            <a:off x="3048000" y="4114800"/>
            <a:ext cx="762000" cy="304800"/>
          </a:xfrm>
          <a:prstGeom prst="rect">
            <a:avLst/>
          </a:prstGeom>
          <a:noFill/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26 - Ευθύγραμμο βέλος σύνδεσης"/>
          <p:cNvCxnSpPr>
            <a:stCxn id="25" idx="3"/>
          </p:cNvCxnSpPr>
          <p:nvPr/>
        </p:nvCxnSpPr>
        <p:spPr>
          <a:xfrm>
            <a:off x="3810000" y="4267200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- Ορθογώνιο"/>
          <p:cNvSpPr/>
          <p:nvPr/>
        </p:nvSpPr>
        <p:spPr>
          <a:xfrm>
            <a:off x="5029200" y="3810000"/>
            <a:ext cx="2362200" cy="1143000"/>
          </a:xfrm>
          <a:prstGeom prst="rect">
            <a:avLst/>
          </a:prstGeom>
          <a:noFill/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 - Εικόνα" descr="auth_logo_color.jpg"/>
          <p:cNvPicPr/>
          <p:nvPr/>
        </p:nvPicPr>
        <p:blipFill>
          <a:blip r:embed="rId3" cstate="print">
            <a:lum bright="82000" contrast="-40000"/>
          </a:blip>
          <a:stretch>
            <a:fillRect/>
          </a:stretch>
        </p:blipFill>
        <p:spPr>
          <a:xfrm>
            <a:off x="990600" y="838200"/>
            <a:ext cx="6934200" cy="5715000"/>
          </a:xfrm>
          <a:prstGeom prst="rect">
            <a:avLst/>
          </a:prstGeom>
        </p:spPr>
      </p:pic>
      <p:sp>
        <p:nvSpPr>
          <p:cNvPr id="15" name="14 - Ορθογώνιο"/>
          <p:cNvSpPr/>
          <p:nvPr/>
        </p:nvSpPr>
        <p:spPr>
          <a:xfrm>
            <a:off x="0" y="1143000"/>
            <a:ext cx="9144000" cy="411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4037" name="Object 5"/>
          <p:cNvGraphicFramePr>
            <a:graphicFrameLocks noChangeAspect="1"/>
          </p:cNvGraphicFramePr>
          <p:nvPr/>
        </p:nvGraphicFramePr>
        <p:xfrm>
          <a:off x="3242361" y="1371600"/>
          <a:ext cx="1979828" cy="1295400"/>
        </p:xfrm>
        <a:graphic>
          <a:graphicData uri="http://schemas.openxmlformats.org/presentationml/2006/ole">
            <p:oleObj spid="_x0000_s44037" name="Equation" r:id="rId4" imgW="1612800" imgH="1066680" progId="Equation.DSMT4">
              <p:embed/>
            </p:oleObj>
          </a:graphicData>
        </a:graphic>
      </p:graphicFrame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4038" name="Object 6"/>
          <p:cNvGraphicFramePr>
            <a:graphicFrameLocks noChangeAspect="1"/>
          </p:cNvGraphicFramePr>
          <p:nvPr/>
        </p:nvGraphicFramePr>
        <p:xfrm>
          <a:off x="1676400" y="2895600"/>
          <a:ext cx="2826512" cy="990600"/>
        </p:xfrm>
        <a:graphic>
          <a:graphicData uri="http://schemas.openxmlformats.org/presentationml/2006/ole">
            <p:oleObj spid="_x0000_s44038" name="Equation" r:id="rId5" imgW="2044700" imgH="711200" progId="Equation.DSMT4">
              <p:embed/>
            </p:oleObj>
          </a:graphicData>
        </a:graphic>
      </p:graphicFrame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4040" name="Object 8"/>
          <p:cNvGraphicFramePr>
            <a:graphicFrameLocks noChangeAspect="1"/>
          </p:cNvGraphicFramePr>
          <p:nvPr/>
        </p:nvGraphicFramePr>
        <p:xfrm>
          <a:off x="1600200" y="4191000"/>
          <a:ext cx="3108960" cy="914400"/>
        </p:xfrm>
        <a:graphic>
          <a:graphicData uri="http://schemas.openxmlformats.org/presentationml/2006/ole">
            <p:oleObj spid="_x0000_s44040" name="Equation" r:id="rId6" imgW="2438400" imgH="711200" progId="Equation.DSMT4">
              <p:embed/>
            </p:oleObj>
          </a:graphicData>
        </a:graphic>
      </p:graphicFrame>
      <p:sp>
        <p:nvSpPr>
          <p:cNvPr id="11" name="10 - TextBox"/>
          <p:cNvSpPr txBox="1"/>
          <p:nvPr/>
        </p:nvSpPr>
        <p:spPr>
          <a:xfrm>
            <a:off x="0" y="6858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Checking the results</a:t>
            </a:r>
            <a:endParaRPr lang="en-US" sz="20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Construction Of A System With Given Forward And Backward Behavior</a:t>
            </a:r>
          </a:p>
          <a:p>
            <a:pPr algn="ctr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Decomposable Pairs Method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9"/>
          <p:cNvGraphicFramePr>
            <a:graphicFrameLocks noChangeAspect="1"/>
          </p:cNvGraphicFramePr>
          <p:nvPr/>
        </p:nvGraphicFramePr>
        <p:xfrm>
          <a:off x="5257800" y="3048000"/>
          <a:ext cx="1452145" cy="698500"/>
        </p:xfrm>
        <a:graphic>
          <a:graphicData uri="http://schemas.openxmlformats.org/presentationml/2006/ole">
            <p:oleObj spid="_x0000_s44041" name="Equation" r:id="rId7" imgW="1002960" imgH="482400" progId="Equation.DSMT4">
              <p:embed/>
            </p:oleObj>
          </a:graphicData>
        </a:graphic>
      </p:graphicFrame>
      <p:graphicFrame>
        <p:nvGraphicFramePr>
          <p:cNvPr id="44042" name="Object 10"/>
          <p:cNvGraphicFramePr>
            <a:graphicFrameLocks noChangeAspect="1"/>
          </p:cNvGraphicFramePr>
          <p:nvPr/>
        </p:nvGraphicFramePr>
        <p:xfrm>
          <a:off x="5257800" y="4152900"/>
          <a:ext cx="1524000" cy="990600"/>
        </p:xfrm>
        <a:graphic>
          <a:graphicData uri="http://schemas.openxmlformats.org/presentationml/2006/ole">
            <p:oleObj spid="_x0000_s44042" name="Equation" r:id="rId8" imgW="1066680" imgH="7110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 - Εικόνα" descr="auth_logo_color.jpg"/>
          <p:cNvPicPr/>
          <p:nvPr/>
        </p:nvPicPr>
        <p:blipFill>
          <a:blip r:embed="rId2" cstate="print">
            <a:lum bright="82000" contrast="-40000"/>
          </a:blip>
          <a:stretch>
            <a:fillRect/>
          </a:stretch>
        </p:blipFill>
        <p:spPr>
          <a:xfrm>
            <a:off x="990600" y="838200"/>
            <a:ext cx="6934200" cy="5715000"/>
          </a:xfrm>
          <a:prstGeom prst="rect">
            <a:avLst/>
          </a:prstGeom>
        </p:spPr>
      </p:pic>
      <p:sp>
        <p:nvSpPr>
          <p:cNvPr id="2" name="1 - TextBox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Conclusions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0" y="533400"/>
            <a:ext cx="9144000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 constructed methods of creating a system with given behavior.</a:t>
            </a:r>
          </a:p>
          <a:p>
            <a:pPr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 provide an algorithm in </a:t>
            </a:r>
            <a:r>
              <a:rPr lang="en-US" b="1" dirty="0" err="1" smtClean="0">
                <a:latin typeface="Tiger Expert" pitchFamily="18" charset="0"/>
                <a:cs typeface="Times New Roman" pitchFamily="18" charset="0"/>
              </a:rPr>
              <a:t>M</a:t>
            </a:r>
            <a:r>
              <a:rPr lang="en-US" b="1" dirty="0" err="1" smtClean="0">
                <a:latin typeface="Tiger Expert" pitchFamily="18" charset="0"/>
                <a:cs typeface="Times New Roman" pitchFamily="18" charset="0"/>
              </a:rPr>
              <a:t>athematica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the solution of this problem.</a:t>
            </a:r>
          </a:p>
          <a:p>
            <a:pPr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 give a solution for the case of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f.e.ds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at zero for algorithm 31.</a:t>
            </a:r>
          </a:p>
          <a:p>
            <a:pPr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examples confirm the correctness of our methods.</a:t>
            </a:r>
          </a:p>
          <a:p>
            <a:pPr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the algorithms presented by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Gohberg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it is assumed that the whole spectral information will be given. We have seen that even when this is not the case, our algorithms still function, but with complications (e.g. extra behavior)</a:t>
            </a:r>
          </a:p>
          <a:p>
            <a:pPr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was done for the case of square systems, It can be generalized for the case of non-square matrices A(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σ)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4572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  <a:cs typeface="Times New Roman" pitchFamily="18" charset="0"/>
              </a:rPr>
              <a:t>THANK YOU FOR YOUR TIME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Baskerville Old Fac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1 - Εικόνα" descr="auth_logo_color.jpg"/>
          <p:cNvPicPr/>
          <p:nvPr/>
        </p:nvPicPr>
        <p:blipFill>
          <a:blip r:embed="rId3" cstate="print">
            <a:lum bright="82000" contrast="-40000"/>
          </a:blip>
          <a:stretch>
            <a:fillRect/>
          </a:stretch>
        </p:blipFill>
        <p:spPr>
          <a:xfrm>
            <a:off x="990600" y="838200"/>
            <a:ext cx="6934200" cy="5715000"/>
          </a:xfrm>
          <a:prstGeom prst="rect">
            <a:avLst/>
          </a:prstGeom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609600"/>
            <a:ext cx="60708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We define the behavior B of 		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(1)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as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6385" name="Object 1"/>
          <p:cNvGraphicFramePr>
            <a:graphicFrameLocks noChangeAspect="1"/>
          </p:cNvGraphicFramePr>
          <p:nvPr/>
        </p:nvGraphicFramePr>
        <p:xfrm>
          <a:off x="1143000" y="1066800"/>
          <a:ext cx="5965825" cy="533400"/>
        </p:xfrm>
        <a:graphic>
          <a:graphicData uri="http://schemas.openxmlformats.org/presentationml/2006/ole">
            <p:oleObj spid="_x0000_s16385" name="Equation" r:id="rId4" imgW="3340080" imgH="279360" progId="Equation.DSMT4">
              <p:embed/>
            </p:oleObj>
          </a:graphicData>
        </a:graphic>
      </p:graphicFrame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3200400" y="609600"/>
          <a:ext cx="1905000" cy="425738"/>
        </p:xfrm>
        <a:graphic>
          <a:graphicData uri="http://schemas.openxmlformats.org/presentationml/2006/ole">
            <p:oleObj spid="_x0000_s16388" name="Equation" r:id="rId5" imgW="888614" imgH="203112" progId="Equation.DSMT4">
              <p:embed/>
            </p:oleObj>
          </a:graphicData>
        </a:graphic>
      </p:graphicFrame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44958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5486400"/>
            <a:ext cx="8077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394" name="Object 10"/>
          <p:cNvGraphicFramePr>
            <a:graphicFrameLocks noChangeAspect="1"/>
          </p:cNvGraphicFramePr>
          <p:nvPr/>
        </p:nvGraphicFramePr>
        <p:xfrm>
          <a:off x="2479675" y="3124200"/>
          <a:ext cx="3973513" cy="838200"/>
        </p:xfrm>
        <a:graphic>
          <a:graphicData uri="http://schemas.openxmlformats.org/presentationml/2006/ole">
            <p:oleObj spid="_x0000_s16394" name="Equation" r:id="rId8" imgW="2336760" imgH="507960" progId="Equation.DSMT4">
              <p:embed/>
            </p:oleObj>
          </a:graphicData>
        </a:graphic>
      </p:graphicFrame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3400" y="4038600"/>
            <a:ext cx="7315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14 - Ευθεία γραμμή σύνδεσης"/>
          <p:cNvCxnSpPr/>
          <p:nvPr/>
        </p:nvCxnSpPr>
        <p:spPr>
          <a:xfrm>
            <a:off x="0" y="1676400"/>
            <a:ext cx="9144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Ορθογώνιο"/>
          <p:cNvSpPr/>
          <p:nvPr/>
        </p:nvSpPr>
        <p:spPr>
          <a:xfrm>
            <a:off x="4800600" y="4038600"/>
            <a:ext cx="3352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called the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Smith Form of A(</a:t>
            </a:r>
            <a:r>
              <a:rPr lang="el-G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σ)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533400" y="5943600"/>
            <a:ext cx="7162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terms 	  are called </a:t>
            </a:r>
            <a:r>
              <a:rPr lang="en-US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finite elementary divisors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A(</a:t>
            </a:r>
            <a:r>
              <a:rPr lang="el-G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σ)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at 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11"/>
          <p:cNvGraphicFramePr>
            <a:graphicFrameLocks noChangeAspect="1"/>
          </p:cNvGraphicFramePr>
          <p:nvPr/>
        </p:nvGraphicFramePr>
        <p:xfrm>
          <a:off x="1981200" y="6172200"/>
          <a:ext cx="914400" cy="381000"/>
        </p:xfrm>
        <a:graphic>
          <a:graphicData uri="http://schemas.openxmlformats.org/presentationml/2006/ole">
            <p:oleObj spid="_x0000_s16395" name="Equation" r:id="rId10" imgW="596641" imgH="253890" progId="Equation.DSMT4">
              <p:embed/>
            </p:oleObj>
          </a:graphicData>
        </a:graphic>
      </p:graphicFrame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397" name="Object 13"/>
          <p:cNvGraphicFramePr>
            <a:graphicFrameLocks noChangeAspect="1"/>
          </p:cNvGraphicFramePr>
          <p:nvPr/>
        </p:nvGraphicFramePr>
        <p:xfrm>
          <a:off x="7239000" y="6248400"/>
          <a:ext cx="457200" cy="321276"/>
        </p:xfrm>
        <a:graphic>
          <a:graphicData uri="http://schemas.openxmlformats.org/presentationml/2006/ole">
            <p:oleObj spid="_x0000_s16397" name="Equation" r:id="rId11" imgW="355446" imgH="228501" progId="Equation.DSMT4">
              <p:embed/>
            </p:oleObj>
          </a:graphicData>
        </a:graphic>
      </p:graphicFrame>
      <p:sp>
        <p:nvSpPr>
          <p:cNvPr id="51" name="50 - TextBox"/>
          <p:cNvSpPr txBox="1"/>
          <p:nvPr/>
        </p:nvSpPr>
        <p:spPr>
          <a:xfrm>
            <a:off x="0" y="1752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SMITH FORMS</a:t>
            </a:r>
            <a:endParaRPr lang="en-US" sz="2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431" name="Object 47"/>
          <p:cNvGraphicFramePr>
            <a:graphicFrameLocks noChangeAspect="1"/>
          </p:cNvGraphicFramePr>
          <p:nvPr/>
        </p:nvGraphicFramePr>
        <p:xfrm>
          <a:off x="385763" y="2214563"/>
          <a:ext cx="7462837" cy="971550"/>
        </p:xfrm>
        <a:graphic>
          <a:graphicData uri="http://schemas.openxmlformats.org/presentationml/2006/ole">
            <p:oleObj spid="_x0000_s16431" name="Έγγραφο" r:id="rId12" imgW="5943785" imgH="803429" progId="Word.Document.12">
              <p:embed/>
            </p:oleObj>
          </a:graphicData>
        </a:graphic>
      </p:graphicFrame>
      <p:sp>
        <p:nvSpPr>
          <p:cNvPr id="16433" name="Rectangle 4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432" name="Object 48"/>
          <p:cNvGraphicFramePr>
            <a:graphicFrameLocks noChangeAspect="1"/>
          </p:cNvGraphicFramePr>
          <p:nvPr/>
        </p:nvGraphicFramePr>
        <p:xfrm>
          <a:off x="2895600" y="5791200"/>
          <a:ext cx="2489200" cy="457200"/>
        </p:xfrm>
        <a:graphic>
          <a:graphicData uri="http://schemas.openxmlformats.org/presentationml/2006/ole">
            <p:oleObj spid="_x0000_s16432" name="Equation" r:id="rId13" imgW="1396394" imgH="266584" progId="Equation.DSMT4">
              <p:embed/>
            </p:oleObj>
          </a:graphicData>
        </a:graphic>
      </p:graphicFrame>
      <p:graphicFrame>
        <p:nvGraphicFramePr>
          <p:cNvPr id="16436" name="Object 52"/>
          <p:cNvGraphicFramePr>
            <a:graphicFrameLocks noChangeAspect="1"/>
          </p:cNvGraphicFramePr>
          <p:nvPr/>
        </p:nvGraphicFramePr>
        <p:xfrm>
          <a:off x="5833269" y="5867400"/>
          <a:ext cx="6621462" cy="485775"/>
        </p:xfrm>
        <a:graphic>
          <a:graphicData uri="http://schemas.openxmlformats.org/presentationml/2006/ole">
            <p:oleObj spid="_x0000_s16436" name="Έγγραφο" r:id="rId14" imgW="5943785" imgH="440554" progId="Word.Document.12">
              <p:embed/>
            </p:oleObj>
          </a:graphicData>
        </a:graphic>
      </p:graphicFrame>
      <p:sp>
        <p:nvSpPr>
          <p:cNvPr id="26" name="25 - TextBox"/>
          <p:cNvSpPr txBox="1"/>
          <p:nvPr/>
        </p:nvSpPr>
        <p:spPr>
          <a:xfrm>
            <a:off x="0" y="3429000"/>
            <a:ext cx="14318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deg[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detT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(s)]=0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27 - Ευθύγραμμο βέλος σύνδεσης"/>
          <p:cNvCxnSpPr/>
          <p:nvPr/>
        </p:nvCxnSpPr>
        <p:spPr>
          <a:xfrm flipH="1">
            <a:off x="914400" y="2971800"/>
            <a:ext cx="1143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- Ευθεία γραμμή σύνδεσης"/>
          <p:cNvCxnSpPr/>
          <p:nvPr/>
        </p:nvCxnSpPr>
        <p:spPr>
          <a:xfrm>
            <a:off x="838200" y="2971800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BEHAVIOR OF THE SYSTEM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1 - Εικόνα" descr="auth_logo_color.jpg"/>
          <p:cNvPicPr/>
          <p:nvPr/>
        </p:nvPicPr>
        <p:blipFill>
          <a:blip r:embed="rId3" cstate="print">
            <a:lum bright="82000" contrast="-40000"/>
          </a:blip>
          <a:stretch>
            <a:fillRect/>
          </a:stretch>
        </p:blipFill>
        <p:spPr>
          <a:xfrm>
            <a:off x="990600" y="838200"/>
            <a:ext cx="6934200" cy="5715000"/>
          </a:xfrm>
          <a:prstGeom prst="rect">
            <a:avLst/>
          </a:prstGeom>
        </p:spPr>
      </p:pic>
      <p:sp>
        <p:nvSpPr>
          <p:cNvPr id="26" name="25 - Ορθογώνιο"/>
          <p:cNvSpPr/>
          <p:nvPr/>
        </p:nvSpPr>
        <p:spPr>
          <a:xfrm>
            <a:off x="152400" y="457200"/>
            <a:ext cx="8610600" cy="1600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1 - TextBox"/>
          <p:cNvSpPr txBox="1"/>
          <p:nvPr/>
        </p:nvSpPr>
        <p:spPr>
          <a:xfrm>
            <a:off x="0" y="2209800"/>
            <a:ext cx="8402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Similarly, we can define				having no poles or zeros at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409" name="Object 1"/>
          <p:cNvGraphicFramePr>
            <a:graphicFrameLocks noChangeAspect="1"/>
          </p:cNvGraphicFramePr>
          <p:nvPr/>
        </p:nvGraphicFramePr>
        <p:xfrm>
          <a:off x="2514600" y="2209800"/>
          <a:ext cx="2915478" cy="381000"/>
        </p:xfrm>
        <a:graphic>
          <a:graphicData uri="http://schemas.openxmlformats.org/presentationml/2006/ole">
            <p:oleObj spid="_x0000_s17409" name="Equation" r:id="rId4" imgW="1688367" imgH="241195" progId="Equation.DSMT4">
              <p:embed/>
            </p:oleObj>
          </a:graphicData>
        </a:graphic>
      </p:graphicFrame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8229600" y="2209800"/>
          <a:ext cx="609600" cy="381001"/>
        </p:xfrm>
        <a:graphic>
          <a:graphicData uri="http://schemas.openxmlformats.org/presentationml/2006/ole">
            <p:oleObj spid="_x0000_s17412" name="Equation" r:id="rId5" imgW="431613" imgH="228501" progId="Equation.DSMT4">
              <p:embed/>
            </p:oleObj>
          </a:graphicData>
        </a:graphic>
      </p:graphicFrame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414" name="Object 6"/>
          <p:cNvGraphicFramePr>
            <a:graphicFrameLocks noChangeAspect="1"/>
          </p:cNvGraphicFramePr>
          <p:nvPr/>
        </p:nvGraphicFramePr>
        <p:xfrm>
          <a:off x="561975" y="2667000"/>
          <a:ext cx="8096250" cy="533400"/>
        </p:xfrm>
        <a:graphic>
          <a:graphicData uri="http://schemas.openxmlformats.org/presentationml/2006/ole">
            <p:oleObj spid="_x0000_s17414" name="Equation" r:id="rId6" imgW="5003640" imgH="279360" progId="Equation.DSMT4">
              <p:embed/>
            </p:oleObj>
          </a:graphicData>
        </a:graphic>
      </p:graphicFrame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416" name="Object 8"/>
          <p:cNvGraphicFramePr>
            <a:graphicFrameLocks noChangeAspect="1"/>
          </p:cNvGraphicFramePr>
          <p:nvPr/>
        </p:nvGraphicFramePr>
        <p:xfrm>
          <a:off x="228600" y="838200"/>
          <a:ext cx="2286001" cy="838200"/>
        </p:xfrm>
        <a:graphic>
          <a:graphicData uri="http://schemas.openxmlformats.org/presentationml/2006/ole">
            <p:oleObj spid="_x0000_s17416" name="Equation" r:id="rId7" imgW="1295280" imgH="482400" progId="Equation.DSMT4">
              <p:embed/>
            </p:oleObj>
          </a:graphicData>
        </a:graphic>
      </p:graphicFrame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418" name="Object 10"/>
          <p:cNvGraphicFramePr>
            <a:graphicFrameLocks noChangeAspect="1"/>
          </p:cNvGraphicFramePr>
          <p:nvPr/>
        </p:nvGraphicFramePr>
        <p:xfrm>
          <a:off x="3200400" y="762000"/>
          <a:ext cx="4893501" cy="1219200"/>
        </p:xfrm>
        <a:graphic>
          <a:graphicData uri="http://schemas.openxmlformats.org/presentationml/2006/ole">
            <p:oleObj spid="_x0000_s17418" name="Equation" r:id="rId8" imgW="2781000" imgH="685800" progId="Equation.DSMT4">
              <p:embed/>
            </p:oleObj>
          </a:graphicData>
        </a:graphic>
      </p:graphicFrame>
      <p:sp>
        <p:nvSpPr>
          <p:cNvPr id="14" name="13 - TextBox"/>
          <p:cNvSpPr txBox="1"/>
          <p:nvPr/>
        </p:nvSpPr>
        <p:spPr>
          <a:xfrm>
            <a:off x="228600" y="381000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15 - Ευθύγραμμο βέλος σύνδεσης"/>
          <p:cNvCxnSpPr/>
          <p:nvPr/>
        </p:nvCxnSpPr>
        <p:spPr>
          <a:xfrm>
            <a:off x="2514600" y="1219200"/>
            <a:ext cx="609600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17"/>
          <p:cNvGraphicFramePr>
            <a:graphicFrameLocks noChangeAspect="1"/>
          </p:cNvGraphicFramePr>
          <p:nvPr/>
        </p:nvGraphicFramePr>
        <p:xfrm>
          <a:off x="228600" y="3276600"/>
          <a:ext cx="782320" cy="355600"/>
        </p:xfrm>
        <a:graphic>
          <a:graphicData uri="http://schemas.openxmlformats.org/presentationml/2006/ole">
            <p:oleObj spid="_x0000_s17425" name="Equation" r:id="rId9" imgW="558720" imgH="253800" progId="Equation.DSMT4">
              <p:embed/>
            </p:oleObj>
          </a:graphicData>
        </a:graphic>
      </p:graphicFrame>
      <p:sp>
        <p:nvSpPr>
          <p:cNvPr id="24" name="23 - TextBox"/>
          <p:cNvSpPr txBox="1"/>
          <p:nvPr/>
        </p:nvSpPr>
        <p:spPr>
          <a:xfrm>
            <a:off x="1066800" y="3276600"/>
            <a:ext cx="4333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called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Smith Form at the local point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426" name="Object 18"/>
          <p:cNvGraphicFramePr>
            <a:graphicFrameLocks noChangeAspect="1"/>
          </p:cNvGraphicFramePr>
          <p:nvPr/>
        </p:nvGraphicFramePr>
        <p:xfrm>
          <a:off x="5257800" y="3200400"/>
          <a:ext cx="381000" cy="489857"/>
        </p:xfrm>
        <a:graphic>
          <a:graphicData uri="http://schemas.openxmlformats.org/presentationml/2006/ole">
            <p:oleObj spid="_x0000_s17426" name="Equation" r:id="rId10" imgW="177480" imgH="228600" progId="Equation.DSMT4">
              <p:embed/>
            </p:oleObj>
          </a:graphicData>
        </a:graphic>
      </p:graphicFrame>
      <p:sp>
        <p:nvSpPr>
          <p:cNvPr id="22" name="21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SMITH FORMS</a:t>
            </a:r>
            <a:endParaRPr lang="en-US" sz="2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24 - Έλλειψη"/>
          <p:cNvSpPr/>
          <p:nvPr/>
        </p:nvSpPr>
        <p:spPr>
          <a:xfrm>
            <a:off x="3657600" y="1219200"/>
            <a:ext cx="3810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1 - Εικόνα" descr="auth_logo_color.jpg"/>
          <p:cNvPicPr/>
          <p:nvPr/>
        </p:nvPicPr>
        <p:blipFill>
          <a:blip r:embed="rId3" cstate="print">
            <a:lum bright="82000" contrast="-40000"/>
          </a:blip>
          <a:stretch>
            <a:fillRect/>
          </a:stretch>
        </p:blipFill>
        <p:spPr>
          <a:xfrm>
            <a:off x="990600" y="838200"/>
            <a:ext cx="6934200" cy="5715000"/>
          </a:xfrm>
          <a:prstGeom prst="rect">
            <a:avLst/>
          </a:prstGeom>
        </p:spPr>
      </p:pic>
      <p:graphicFrame>
        <p:nvGraphicFramePr>
          <p:cNvPr id="2" name="Object 11"/>
          <p:cNvGraphicFramePr>
            <a:graphicFrameLocks noChangeAspect="1"/>
          </p:cNvGraphicFramePr>
          <p:nvPr/>
        </p:nvGraphicFramePr>
        <p:xfrm>
          <a:off x="228600" y="914400"/>
          <a:ext cx="9296400" cy="1843088"/>
        </p:xfrm>
        <a:graphic>
          <a:graphicData uri="http://schemas.openxmlformats.org/presentationml/2006/ole">
            <p:oleObj spid="_x0000_s46082" name="Έγγραφο" r:id="rId4" imgW="5943785" imgH="1295400" progId="Word.Document.12">
              <p:embed/>
            </p:oleObj>
          </a:graphicData>
        </a:graphic>
      </p:graphicFrame>
      <p:graphicFrame>
        <p:nvGraphicFramePr>
          <p:cNvPr id="3" name="Object 12"/>
          <p:cNvGraphicFramePr>
            <a:graphicFrameLocks noChangeAspect="1"/>
          </p:cNvGraphicFramePr>
          <p:nvPr/>
        </p:nvGraphicFramePr>
        <p:xfrm>
          <a:off x="228600" y="2895600"/>
          <a:ext cx="1572768" cy="304800"/>
        </p:xfrm>
        <a:graphic>
          <a:graphicData uri="http://schemas.openxmlformats.org/presentationml/2006/ole">
            <p:oleObj spid="_x0000_s46083" name="Equation" r:id="rId5" imgW="1244600" imgH="228600" progId="Equation.DSMT4">
              <p:embed/>
            </p:oleObj>
          </a:graphicData>
        </a:graphic>
      </p:graphicFrame>
      <p:graphicFrame>
        <p:nvGraphicFramePr>
          <p:cNvPr id="4" name="Object 14"/>
          <p:cNvGraphicFramePr>
            <a:graphicFrameLocks noChangeAspect="1"/>
          </p:cNvGraphicFramePr>
          <p:nvPr/>
        </p:nvGraphicFramePr>
        <p:xfrm>
          <a:off x="228600" y="3352800"/>
          <a:ext cx="1658112" cy="304800"/>
        </p:xfrm>
        <a:graphic>
          <a:graphicData uri="http://schemas.openxmlformats.org/presentationml/2006/ole">
            <p:oleObj spid="_x0000_s46084" name="Equation" r:id="rId6" imgW="1295400" imgH="228600" progId="Equation.DSMT4">
              <p:embed/>
            </p:oleObj>
          </a:graphicData>
        </a:graphic>
      </p:graphicFrame>
      <p:sp>
        <p:nvSpPr>
          <p:cNvPr id="5" name="4 - Ορθογώνιο"/>
          <p:cNvSpPr/>
          <p:nvPr/>
        </p:nvSpPr>
        <p:spPr>
          <a:xfrm>
            <a:off x="0" y="4572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Smith form of </a:t>
            </a:r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 at infinity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16"/>
          <p:cNvGraphicFramePr>
            <a:graphicFrameLocks noChangeAspect="1"/>
          </p:cNvGraphicFramePr>
          <p:nvPr/>
        </p:nvGraphicFramePr>
        <p:xfrm>
          <a:off x="228600" y="2514600"/>
          <a:ext cx="536448" cy="304800"/>
        </p:xfrm>
        <a:graphic>
          <a:graphicData uri="http://schemas.openxmlformats.org/presentationml/2006/ole">
            <p:oleObj spid="_x0000_s46085" name="Equation" r:id="rId7" imgW="406224" imgH="228501" progId="Equation.DSMT4">
              <p:embed/>
            </p:oleObj>
          </a:graphicData>
        </a:graphic>
      </p:graphicFrame>
      <p:graphicFrame>
        <p:nvGraphicFramePr>
          <p:cNvPr id="46086" name="Object 6"/>
          <p:cNvGraphicFramePr>
            <a:graphicFrameLocks noChangeAspect="1"/>
          </p:cNvGraphicFramePr>
          <p:nvPr/>
        </p:nvGraphicFramePr>
        <p:xfrm>
          <a:off x="228600" y="3733800"/>
          <a:ext cx="838200" cy="381000"/>
        </p:xfrm>
        <a:graphic>
          <a:graphicData uri="http://schemas.openxmlformats.org/presentationml/2006/ole">
            <p:oleObj spid="_x0000_s46086" name="Equation" r:id="rId8" imgW="558720" imgH="253800" progId="Equation.DSMT4">
              <p:embed/>
            </p:oleObj>
          </a:graphicData>
        </a:graphic>
      </p:graphicFrame>
      <p:sp>
        <p:nvSpPr>
          <p:cNvPr id="8" name="7 - TextBox"/>
          <p:cNvSpPr txBox="1"/>
          <p:nvPr/>
        </p:nvSpPr>
        <p:spPr>
          <a:xfrm>
            <a:off x="1143000" y="3733800"/>
            <a:ext cx="4233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called the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Smith Form at infinity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A(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σ)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SMITH FORMS</a:t>
            </a:r>
            <a:endParaRPr lang="en-US" sz="2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1 - Εικόνα" descr="auth_logo_color.jpg"/>
          <p:cNvPicPr/>
          <p:nvPr/>
        </p:nvPicPr>
        <p:blipFill>
          <a:blip r:embed="rId3" cstate="print">
            <a:lum bright="82000" contrast="-40000"/>
          </a:blip>
          <a:stretch>
            <a:fillRect/>
          </a:stretch>
        </p:blipFill>
        <p:spPr>
          <a:xfrm>
            <a:off x="990600" y="838200"/>
            <a:ext cx="6934200" cy="5715000"/>
          </a:xfrm>
          <a:prstGeom prst="rect">
            <a:avLst/>
          </a:prstGeom>
        </p:spPr>
      </p:pic>
      <p:sp>
        <p:nvSpPr>
          <p:cNvPr id="21" name="20 - Ορθογώνιο"/>
          <p:cNvSpPr/>
          <p:nvPr/>
        </p:nvSpPr>
        <p:spPr>
          <a:xfrm>
            <a:off x="0" y="4114800"/>
            <a:ext cx="9144000" cy="1447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685800"/>
            <a:ext cx="86164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Definition 13 [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Vardulakis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1991]: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The dual polynomial matrix of	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is defined as: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433" name="Object 1"/>
          <p:cNvGraphicFramePr>
            <a:graphicFrameLocks noChangeAspect="1"/>
          </p:cNvGraphicFramePr>
          <p:nvPr/>
        </p:nvGraphicFramePr>
        <p:xfrm>
          <a:off x="6172200" y="685800"/>
          <a:ext cx="990600" cy="381000"/>
        </p:xfrm>
        <a:graphic>
          <a:graphicData uri="http://schemas.openxmlformats.org/presentationml/2006/ole">
            <p:oleObj spid="_x0000_s18433" name="Equation" r:id="rId4" imgW="774364" imgH="228501" progId="Equation.DSMT4">
              <p:embed/>
            </p:oleObj>
          </a:graphicData>
        </a:graphic>
      </p:graphicFrame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1600200" y="1143000"/>
          <a:ext cx="4724400" cy="609600"/>
        </p:xfrm>
        <a:graphic>
          <a:graphicData uri="http://schemas.openxmlformats.org/presentationml/2006/ole">
            <p:oleObj spid="_x0000_s18436" name="Equation" r:id="rId5" imgW="2552700" imgH="393700" progId="Equation.DSMT4">
              <p:embed/>
            </p:oleObj>
          </a:graphicData>
        </a:graphic>
      </p:graphicFrame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438" name="Object 6"/>
          <p:cNvGraphicFramePr>
            <a:graphicFrameLocks noChangeAspect="1"/>
          </p:cNvGraphicFramePr>
          <p:nvPr/>
        </p:nvGraphicFramePr>
        <p:xfrm>
          <a:off x="280988" y="2362200"/>
          <a:ext cx="5962650" cy="457200"/>
        </p:xfrm>
        <a:graphic>
          <a:graphicData uri="http://schemas.openxmlformats.org/presentationml/2006/ole">
            <p:oleObj spid="_x0000_s18438" name="Equation" r:id="rId6" imgW="3606480" imgH="279360" progId="Equation.DSMT4">
              <p:embed/>
            </p:oleObj>
          </a:graphicData>
        </a:graphic>
      </p:graphicFrame>
      <p:sp>
        <p:nvSpPr>
          <p:cNvPr id="9" name="8 - TextBox"/>
          <p:cNvSpPr txBox="1"/>
          <p:nvPr/>
        </p:nvSpPr>
        <p:spPr>
          <a:xfrm>
            <a:off x="304800" y="1981200"/>
            <a:ext cx="4559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Smith Form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the Dual Matrix at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zero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16 - TextBox"/>
          <p:cNvSpPr txBox="1"/>
          <p:nvPr/>
        </p:nvSpPr>
        <p:spPr>
          <a:xfrm>
            <a:off x="0" y="3352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terms       are called the finite elementary divisors of           at zero and are the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infinite elementary divisors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of A(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σ)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447" name="Object 15"/>
          <p:cNvGraphicFramePr>
            <a:graphicFrameLocks noChangeAspect="1"/>
          </p:cNvGraphicFramePr>
          <p:nvPr/>
        </p:nvGraphicFramePr>
        <p:xfrm>
          <a:off x="1066800" y="3352800"/>
          <a:ext cx="371061" cy="304800"/>
        </p:xfrm>
        <a:graphic>
          <a:graphicData uri="http://schemas.openxmlformats.org/presentationml/2006/ole">
            <p:oleObj spid="_x0000_s18447" name="Equation" r:id="rId7" imgW="253780" imgH="215713" progId="Equation.DSMT4">
              <p:embed/>
            </p:oleObj>
          </a:graphicData>
        </a:graphic>
      </p:graphicFrame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449" name="Object 17"/>
          <p:cNvGraphicFramePr>
            <a:graphicFrameLocks noChangeAspect="1"/>
          </p:cNvGraphicFramePr>
          <p:nvPr/>
        </p:nvGraphicFramePr>
        <p:xfrm>
          <a:off x="5334000" y="3352800"/>
          <a:ext cx="533400" cy="341923"/>
        </p:xfrm>
        <a:graphic>
          <a:graphicData uri="http://schemas.openxmlformats.org/presentationml/2006/ole">
            <p:oleObj spid="_x0000_s18449" name="Equation" r:id="rId8" imgW="368300" imgH="228600" progId="Equation.DSMT4">
              <p:embed/>
            </p:oleObj>
          </a:graphicData>
        </a:graphic>
      </p:graphicFrame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20"/>
          <p:cNvGraphicFramePr>
            <a:graphicFrameLocks noChangeAspect="1"/>
          </p:cNvGraphicFramePr>
          <p:nvPr/>
        </p:nvGraphicFramePr>
        <p:xfrm>
          <a:off x="7620000" y="2286000"/>
          <a:ext cx="895350" cy="609600"/>
        </p:xfrm>
        <a:graphic>
          <a:graphicData uri="http://schemas.openxmlformats.org/presentationml/2006/ole">
            <p:oleObj spid="_x0000_s18452" name="Equation" r:id="rId9" imgW="660113" imgH="444307" progId="Equation.DSMT4">
              <p:embed/>
            </p:oleObj>
          </a:graphicData>
        </a:graphic>
      </p:graphicFrame>
      <p:sp>
        <p:nvSpPr>
          <p:cNvPr id="18" name="17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SMITH FORMS</a:t>
            </a:r>
            <a:endParaRPr lang="en-US" sz="2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451" name="Object 19"/>
          <p:cNvGraphicFramePr>
            <a:graphicFrameLocks noChangeAspect="1"/>
          </p:cNvGraphicFramePr>
          <p:nvPr/>
        </p:nvGraphicFramePr>
        <p:xfrm>
          <a:off x="457200" y="4724400"/>
          <a:ext cx="8305800" cy="808533"/>
        </p:xfrm>
        <a:graphic>
          <a:graphicData uri="http://schemas.openxmlformats.org/presentationml/2006/ole">
            <p:oleObj spid="_x0000_s18451" name="Equation" r:id="rId10" imgW="4330700" imgH="393700" progId="Equation.DSMT4">
              <p:embed/>
            </p:oleObj>
          </a:graphicData>
        </a:graphic>
      </p:graphicFrame>
      <p:sp>
        <p:nvSpPr>
          <p:cNvPr id="19" name="18 - TextBox"/>
          <p:cNvSpPr txBox="1"/>
          <p:nvPr/>
        </p:nvSpPr>
        <p:spPr>
          <a:xfrm>
            <a:off x="0" y="4114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Relation between the Smith form of A(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σ)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at infinity and the Smith form of its dual system at zero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1 - Εικόνα" descr="auth_logo_color.jpg"/>
          <p:cNvPicPr/>
          <p:nvPr/>
        </p:nvPicPr>
        <p:blipFill>
          <a:blip r:embed="rId3" cstate="print">
            <a:lum bright="82000" contrast="-40000"/>
          </a:blip>
          <a:stretch>
            <a:fillRect/>
          </a:stretch>
        </p:blipFill>
        <p:spPr>
          <a:xfrm>
            <a:off x="990600" y="838200"/>
            <a:ext cx="6934200" cy="5715000"/>
          </a:xfrm>
          <a:prstGeom prst="rect">
            <a:avLst/>
          </a:prstGeom>
        </p:spPr>
      </p:pic>
      <p:sp>
        <p:nvSpPr>
          <p:cNvPr id="28" name="27 - Ορθογώνιο"/>
          <p:cNvSpPr/>
          <p:nvPr/>
        </p:nvSpPr>
        <p:spPr>
          <a:xfrm>
            <a:off x="381000" y="1600200"/>
            <a:ext cx="5867400" cy="2362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-223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Finite Jordan Pairs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1" y="609600"/>
          <a:ext cx="3352800" cy="609600"/>
        </p:xfrm>
        <a:graphic>
          <a:graphicData uri="http://schemas.openxmlformats.org/presentationml/2006/ole">
            <p:oleObj spid="_x0000_s19458" name="Equation" r:id="rId4" imgW="1473200" imgH="304800" progId="Equation.DSMT4">
              <p:embed/>
            </p:oleObj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3429000" y="685800"/>
          <a:ext cx="5157787" cy="1057275"/>
        </p:xfrm>
        <a:graphic>
          <a:graphicData uri="http://schemas.openxmlformats.org/presentationml/2006/ole">
            <p:oleObj spid="_x0000_s19460" name="Έγγραφο" r:id="rId5" imgW="5943785" imgH="1215871" progId="Word.Document.12">
              <p:embed/>
            </p:oleObj>
          </a:graphicData>
        </a:graphic>
      </p:graphicFrame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381000" y="1676400"/>
          <a:ext cx="5072062" cy="1524000"/>
        </p:xfrm>
        <a:graphic>
          <a:graphicData uri="http://schemas.openxmlformats.org/presentationml/2006/ole">
            <p:oleObj spid="_x0000_s19461" name="Equation" r:id="rId6" imgW="2717640" imgH="1015920" progId="Equation.DSMT4">
              <p:embed/>
            </p:oleObj>
          </a:graphicData>
        </a:graphic>
      </p:graphicFrame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463" name="Object 7"/>
          <p:cNvGraphicFramePr>
            <a:graphicFrameLocks noChangeAspect="1"/>
          </p:cNvGraphicFramePr>
          <p:nvPr/>
        </p:nvGraphicFramePr>
        <p:xfrm>
          <a:off x="457200" y="3200400"/>
          <a:ext cx="5726112" cy="685800"/>
        </p:xfrm>
        <a:graphic>
          <a:graphicData uri="http://schemas.openxmlformats.org/presentationml/2006/ole">
            <p:oleObj spid="_x0000_s19463" name="Equation" r:id="rId7" imgW="4165560" imgH="431640" progId="Equation.DSMT4">
              <p:embed/>
            </p:oleObj>
          </a:graphicData>
        </a:graphic>
      </p:graphicFrame>
      <p:sp>
        <p:nvSpPr>
          <p:cNvPr id="10" name="9 - TextBox"/>
          <p:cNvSpPr txBox="1"/>
          <p:nvPr/>
        </p:nvSpPr>
        <p:spPr>
          <a:xfrm>
            <a:off x="0" y="4191000"/>
            <a:ext cx="7621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Taking a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F.J.P.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every zero of A(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we create the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finite spectral pair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A(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σ)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465" name="Object 9"/>
          <p:cNvGraphicFramePr>
            <a:graphicFrameLocks noChangeAspect="1"/>
          </p:cNvGraphicFramePr>
          <p:nvPr/>
        </p:nvGraphicFramePr>
        <p:xfrm>
          <a:off x="228600" y="4572000"/>
          <a:ext cx="3452648" cy="685800"/>
        </p:xfrm>
        <a:graphic>
          <a:graphicData uri="http://schemas.openxmlformats.org/presentationml/2006/ole">
            <p:oleObj spid="_x0000_s19465" name="Equation" r:id="rId8" imgW="1397000" imgH="279400" progId="Equation.DSMT4">
              <p:embed/>
            </p:oleObj>
          </a:graphicData>
        </a:graphic>
      </p:graphicFrame>
      <p:cxnSp>
        <p:nvCxnSpPr>
          <p:cNvPr id="14" name="13 - Ευθεία γραμμή σύνδεσης"/>
          <p:cNvCxnSpPr/>
          <p:nvPr/>
        </p:nvCxnSpPr>
        <p:spPr>
          <a:xfrm>
            <a:off x="1066800" y="518160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- Ευθύγραμμο βέλος σύνδεσης"/>
          <p:cNvCxnSpPr/>
          <p:nvPr/>
        </p:nvCxnSpPr>
        <p:spPr>
          <a:xfrm>
            <a:off x="1066800" y="5562600"/>
            <a:ext cx="2057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467" name="Object 11"/>
          <p:cNvGraphicFramePr>
            <a:graphicFrameLocks noChangeAspect="1"/>
          </p:cNvGraphicFramePr>
          <p:nvPr/>
        </p:nvGraphicFramePr>
        <p:xfrm>
          <a:off x="3276600" y="5334000"/>
          <a:ext cx="2073729" cy="457200"/>
        </p:xfrm>
        <a:graphic>
          <a:graphicData uri="http://schemas.openxmlformats.org/presentationml/2006/ole">
            <p:oleObj spid="_x0000_s19467" name="Equation" r:id="rId9" imgW="1205977" imgH="253890" progId="Equation.DSMT4">
              <p:embed/>
            </p:oleObj>
          </a:graphicData>
        </a:graphic>
      </p:graphicFrame>
      <p:cxnSp>
        <p:nvCxnSpPr>
          <p:cNvPr id="20" name="19 - Ευθεία γραμμή σύνδεσης"/>
          <p:cNvCxnSpPr/>
          <p:nvPr/>
        </p:nvCxnSpPr>
        <p:spPr>
          <a:xfrm>
            <a:off x="2362200" y="5181600"/>
            <a:ext cx="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- Ευθύγραμμο βέλος σύνδεσης"/>
          <p:cNvCxnSpPr/>
          <p:nvPr/>
        </p:nvCxnSpPr>
        <p:spPr>
          <a:xfrm>
            <a:off x="2362200" y="60960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469" name="Object 13"/>
          <p:cNvGraphicFramePr>
            <a:graphicFrameLocks noChangeAspect="1"/>
          </p:cNvGraphicFramePr>
          <p:nvPr/>
        </p:nvGraphicFramePr>
        <p:xfrm>
          <a:off x="3276600" y="5867400"/>
          <a:ext cx="3086100" cy="457200"/>
        </p:xfrm>
        <a:graphic>
          <a:graphicData uri="http://schemas.openxmlformats.org/presentationml/2006/ole">
            <p:oleObj spid="_x0000_s19469" name="Equation" r:id="rId10" imgW="1790700" imgH="254000" progId="Equation.DSMT4">
              <p:embed/>
            </p:oleObj>
          </a:graphicData>
        </a:graphic>
      </p:graphicFrame>
      <p:cxnSp>
        <p:nvCxnSpPr>
          <p:cNvPr id="23" name="22 - Ευθύγραμμο βέλος σύνδεσης"/>
          <p:cNvCxnSpPr/>
          <p:nvPr/>
        </p:nvCxnSpPr>
        <p:spPr>
          <a:xfrm>
            <a:off x="2133600" y="1066800"/>
            <a:ext cx="4267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14"/>
          <p:cNvGraphicFramePr>
            <a:graphicFrameLocks noChangeAspect="1"/>
          </p:cNvGraphicFramePr>
          <p:nvPr/>
        </p:nvGraphicFramePr>
        <p:xfrm>
          <a:off x="228600" y="6400800"/>
          <a:ext cx="1981200" cy="457200"/>
        </p:xfrm>
        <a:graphic>
          <a:graphicData uri="http://schemas.openxmlformats.org/presentationml/2006/ole">
            <p:oleObj spid="_x0000_s19470" name="Equation" r:id="rId11" imgW="1155600" imgH="228600" progId="Equation.DSMT4">
              <p:embed/>
            </p:oleObj>
          </a:graphicData>
        </a:graphic>
      </p:graphicFrame>
      <p:sp>
        <p:nvSpPr>
          <p:cNvPr id="24" name="23 - TextBox"/>
          <p:cNvSpPr txBox="1"/>
          <p:nvPr/>
        </p:nvSpPr>
        <p:spPr>
          <a:xfrm>
            <a:off x="2362200" y="6488668"/>
            <a:ext cx="615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total number of finite zeros of A(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σ)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counting multiplicities)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471" name="Object 15"/>
          <p:cNvGraphicFramePr>
            <a:graphicFrameLocks noChangeAspect="1"/>
          </p:cNvGraphicFramePr>
          <p:nvPr/>
        </p:nvGraphicFramePr>
        <p:xfrm>
          <a:off x="6477000" y="1219200"/>
          <a:ext cx="1913283" cy="1676400"/>
        </p:xfrm>
        <a:graphic>
          <a:graphicData uri="http://schemas.openxmlformats.org/presentationml/2006/ole">
            <p:oleObj spid="_x0000_s19471" name="Equation" r:id="rId12" imgW="1333440" imgH="1168200" progId="Equation.DSMT4">
              <p:embed/>
            </p:oleObj>
          </a:graphicData>
        </a:graphic>
      </p:graphicFrame>
      <p:sp>
        <p:nvSpPr>
          <p:cNvPr id="26" name="25 - TextBox"/>
          <p:cNvSpPr txBox="1"/>
          <p:nvPr/>
        </p:nvSpPr>
        <p:spPr>
          <a:xfrm>
            <a:off x="0" y="381000"/>
            <a:ext cx="1845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pair of matrices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1 - Εικόνα" descr="auth_logo_color.jpg"/>
          <p:cNvPicPr/>
          <p:nvPr/>
        </p:nvPicPr>
        <p:blipFill>
          <a:blip r:embed="rId3" cstate="print">
            <a:lum bright="82000" contrast="-40000"/>
          </a:blip>
          <a:stretch>
            <a:fillRect/>
          </a:stretch>
        </p:blipFill>
        <p:spPr>
          <a:xfrm>
            <a:off x="990600" y="838200"/>
            <a:ext cx="6934200" cy="5715000"/>
          </a:xfrm>
          <a:prstGeom prst="rect">
            <a:avLst/>
          </a:prstGeom>
        </p:spPr>
      </p:pic>
      <p:sp>
        <p:nvSpPr>
          <p:cNvPr id="27" name="26 - Ορθογώνιο"/>
          <p:cNvSpPr/>
          <p:nvPr/>
        </p:nvSpPr>
        <p:spPr>
          <a:xfrm>
            <a:off x="381000" y="4953000"/>
            <a:ext cx="4648200" cy="1600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24 - Ορθογώνιο"/>
          <p:cNvSpPr/>
          <p:nvPr/>
        </p:nvSpPr>
        <p:spPr>
          <a:xfrm>
            <a:off x="0" y="381000"/>
            <a:ext cx="9144000" cy="32004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- Ορθογώνιο"/>
          <p:cNvSpPr/>
          <p:nvPr/>
        </p:nvSpPr>
        <p:spPr>
          <a:xfrm>
            <a:off x="0" y="43434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Taking a F.J.P. of the dual matrix          for each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f.e.d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at    s=0     we create an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infinite spectral pair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A(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σ)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which satisfies: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481" name="Object 1"/>
          <p:cNvGraphicFramePr>
            <a:graphicFrameLocks noChangeAspect="1"/>
          </p:cNvGraphicFramePr>
          <p:nvPr/>
        </p:nvGraphicFramePr>
        <p:xfrm>
          <a:off x="3124200" y="4343400"/>
          <a:ext cx="475488" cy="381000"/>
        </p:xfrm>
        <a:graphic>
          <a:graphicData uri="http://schemas.openxmlformats.org/presentationml/2006/ole">
            <p:oleObj spid="_x0000_s20481" name="Equation" r:id="rId4" imgW="368300" imgH="228600" progId="Equation.DSMT4">
              <p:embed/>
            </p:oleObj>
          </a:graphicData>
        </a:graphic>
      </p:graphicFrame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403225" y="5029200"/>
          <a:ext cx="2624138" cy="533400"/>
        </p:xfrm>
        <a:graphic>
          <a:graphicData uri="http://schemas.openxmlformats.org/presentationml/2006/ole">
            <p:oleObj spid="_x0000_s20485" name="Equation" r:id="rId5" imgW="1536480" imgH="317160" progId="Equation.DSMT4">
              <p:embed/>
            </p:oleObj>
          </a:graphicData>
        </a:graphic>
      </p:graphicFrame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487" name="Object 7"/>
          <p:cNvGraphicFramePr>
            <a:graphicFrameLocks noChangeAspect="1"/>
          </p:cNvGraphicFramePr>
          <p:nvPr/>
        </p:nvGraphicFramePr>
        <p:xfrm>
          <a:off x="374650" y="5638800"/>
          <a:ext cx="2527300" cy="731838"/>
        </p:xfrm>
        <a:graphic>
          <a:graphicData uri="http://schemas.openxmlformats.org/presentationml/2006/ole">
            <p:oleObj spid="_x0000_s20487" name="Equation" r:id="rId6" imgW="1168200" imgH="431640" progId="Equation.DSMT4">
              <p:embed/>
            </p:oleObj>
          </a:graphicData>
        </a:graphic>
      </p:graphicFrame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489" name="Object 9"/>
          <p:cNvGraphicFramePr>
            <a:graphicFrameLocks noChangeAspect="1"/>
          </p:cNvGraphicFramePr>
          <p:nvPr/>
        </p:nvGraphicFramePr>
        <p:xfrm>
          <a:off x="6172200" y="5029200"/>
          <a:ext cx="894945" cy="609600"/>
        </p:xfrm>
        <a:graphic>
          <a:graphicData uri="http://schemas.openxmlformats.org/presentationml/2006/ole">
            <p:oleObj spid="_x0000_s20489" name="Equation" r:id="rId7" imgW="660113" imgH="444307" progId="Equation.DSMT4">
              <p:embed/>
            </p:oleObj>
          </a:graphicData>
        </a:graphic>
      </p:graphicFrame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10"/>
          <p:cNvGraphicFramePr>
            <a:graphicFrameLocks noChangeAspect="1"/>
          </p:cNvGraphicFramePr>
          <p:nvPr/>
        </p:nvGraphicFramePr>
        <p:xfrm>
          <a:off x="1524000" y="457200"/>
          <a:ext cx="6019800" cy="914400"/>
        </p:xfrm>
        <a:graphic>
          <a:graphicData uri="http://schemas.openxmlformats.org/presentationml/2006/ole">
            <p:oleObj spid="_x0000_s20490" name="Equation" r:id="rId8" imgW="3327120" imgH="660240" progId="Equation.DSMT4">
              <p:embed/>
            </p:oleObj>
          </a:graphicData>
        </a:graphic>
      </p:graphicFrame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492" name="Object 12"/>
          <p:cNvGraphicFramePr>
            <a:graphicFrameLocks noChangeAspect="1"/>
          </p:cNvGraphicFramePr>
          <p:nvPr/>
        </p:nvGraphicFramePr>
        <p:xfrm>
          <a:off x="685800" y="1371600"/>
          <a:ext cx="1077913" cy="609600"/>
        </p:xfrm>
        <a:graphic>
          <a:graphicData uri="http://schemas.openxmlformats.org/presentationml/2006/ole">
            <p:oleObj spid="_x0000_s20492" name="Equation" r:id="rId9" imgW="825480" imgH="457200" progId="Equation.DSMT4">
              <p:embed/>
            </p:oleObj>
          </a:graphicData>
        </a:graphic>
      </p:graphicFrame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494" name="Object 14"/>
          <p:cNvGraphicFramePr>
            <a:graphicFrameLocks noChangeAspect="1"/>
          </p:cNvGraphicFramePr>
          <p:nvPr/>
        </p:nvGraphicFramePr>
        <p:xfrm>
          <a:off x="2057400" y="1371600"/>
          <a:ext cx="1147763" cy="609600"/>
        </p:xfrm>
        <a:graphic>
          <a:graphicData uri="http://schemas.openxmlformats.org/presentationml/2006/ole">
            <p:oleObj spid="_x0000_s20494" name="Equation" r:id="rId10" imgW="876240" imgH="457200" progId="Equation.DSMT4">
              <p:embed/>
            </p:oleObj>
          </a:graphicData>
        </a:graphic>
      </p:graphicFrame>
      <p:graphicFrame>
        <p:nvGraphicFramePr>
          <p:cNvPr id="20496" name="Object 16"/>
          <p:cNvGraphicFramePr>
            <a:graphicFrameLocks noChangeAspect="1"/>
          </p:cNvGraphicFramePr>
          <p:nvPr/>
        </p:nvGraphicFramePr>
        <p:xfrm>
          <a:off x="882650" y="2362200"/>
          <a:ext cx="2378075" cy="1143000"/>
        </p:xfrm>
        <a:graphic>
          <a:graphicData uri="http://schemas.openxmlformats.org/presentationml/2006/ole">
            <p:oleObj spid="_x0000_s20496" name="Equation" r:id="rId11" imgW="1866600" imgH="914400" progId="Equation.DSMT4">
              <p:embed/>
            </p:oleObj>
          </a:graphicData>
        </a:graphic>
      </p:graphicFrame>
      <p:graphicFrame>
        <p:nvGraphicFramePr>
          <p:cNvPr id="20497" name="Object 17"/>
          <p:cNvGraphicFramePr>
            <a:graphicFrameLocks noChangeAspect="1"/>
          </p:cNvGraphicFramePr>
          <p:nvPr/>
        </p:nvGraphicFramePr>
        <p:xfrm>
          <a:off x="4157663" y="2590800"/>
          <a:ext cx="3251200" cy="609600"/>
        </p:xfrm>
        <a:graphic>
          <a:graphicData uri="http://schemas.openxmlformats.org/presentationml/2006/ole">
            <p:oleObj spid="_x0000_s20497" name="Equation" r:id="rId12" imgW="2438280" imgH="457200" progId="Equation.DSMT4">
              <p:embed/>
            </p:oleObj>
          </a:graphicData>
        </a:graphic>
      </p:graphicFrame>
      <p:sp>
        <p:nvSpPr>
          <p:cNvPr id="21" name="20 - Ορθογώνιο"/>
          <p:cNvSpPr/>
          <p:nvPr/>
        </p:nvSpPr>
        <p:spPr>
          <a:xfrm>
            <a:off x="533400" y="1295400"/>
            <a:ext cx="2971800" cy="762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21 - TextBox"/>
          <p:cNvSpPr txBox="1"/>
          <p:nvPr/>
        </p:nvSpPr>
        <p:spPr>
          <a:xfrm>
            <a:off x="3886200" y="14478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a Jordan Pair corresponding to the zero s=-1. It satisfies: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22 - TextBox"/>
          <p:cNvSpPr txBox="1"/>
          <p:nvPr/>
        </p:nvSpPr>
        <p:spPr>
          <a:xfrm>
            <a:off x="381000" y="609600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0" y="-223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Finite Jordan Pairs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0" y="36576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Inf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inite Jordan Pairs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28 - TextBox"/>
          <p:cNvSpPr txBox="1"/>
          <p:nvPr/>
        </p:nvSpPr>
        <p:spPr>
          <a:xfrm>
            <a:off x="457200" y="4038600"/>
            <a:ext cx="8409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Finite Jordan pair of the dual matrix            for s=0 is an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Infinite Jordan Pair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A(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σ)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498" name="Object 18"/>
          <p:cNvGraphicFramePr>
            <a:graphicFrameLocks noChangeAspect="1"/>
          </p:cNvGraphicFramePr>
          <p:nvPr/>
        </p:nvGraphicFramePr>
        <p:xfrm>
          <a:off x="4191000" y="4038600"/>
          <a:ext cx="476250" cy="381000"/>
        </p:xfrm>
        <a:graphic>
          <a:graphicData uri="http://schemas.openxmlformats.org/presentationml/2006/ole">
            <p:oleObj spid="_x0000_s20498" name="Equation" r:id="rId13" imgW="36830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" grpId="0"/>
      <p:bldP spid="26" grpId="0"/>
      <p:bldP spid="2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2135</TotalTime>
  <Words>1480</Words>
  <Application>Microsoft Office PowerPoint</Application>
  <PresentationFormat>Προβολή στην οθόνη (4:3)</PresentationFormat>
  <Paragraphs>207</Paragraphs>
  <Slides>37</Slides>
  <Notes>0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37</vt:i4>
      </vt:variant>
    </vt:vector>
  </HeadingPairs>
  <TitlesOfParts>
    <vt:vector size="40" baseType="lpstr">
      <vt:lpstr>Ροή</vt:lpstr>
      <vt:lpstr>Equation</vt:lpstr>
      <vt:lpstr>Έγγραφο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Διαφάνεια 37</vt:lpstr>
    </vt:vector>
  </TitlesOfParts>
  <Company>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lazaros</dc:creator>
  <cp:lastModifiedBy>lazaros</cp:lastModifiedBy>
  <cp:revision>197</cp:revision>
  <dcterms:created xsi:type="dcterms:W3CDTF">2012-12-28T16:37:35Z</dcterms:created>
  <dcterms:modified xsi:type="dcterms:W3CDTF">2013-03-29T10:09:07Z</dcterms:modified>
</cp:coreProperties>
</file>