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Lst>
  <p:notesMasterIdLst>
    <p:notesMasterId r:id="rId30"/>
  </p:notesMasterIdLst>
  <p:handoutMasterIdLst>
    <p:handoutMasterId r:id="rId31"/>
  </p:handoutMasterIdLst>
  <p:sldIdLst>
    <p:sldId id="256" r:id="rId2"/>
    <p:sldId id="400" r:id="rId3"/>
    <p:sldId id="365" r:id="rId4"/>
    <p:sldId id="355" r:id="rId5"/>
    <p:sldId id="429" r:id="rId6"/>
    <p:sldId id="362" r:id="rId7"/>
    <p:sldId id="428" r:id="rId8"/>
    <p:sldId id="357" r:id="rId9"/>
    <p:sldId id="364" r:id="rId10"/>
    <p:sldId id="368" r:id="rId11"/>
    <p:sldId id="426" r:id="rId12"/>
    <p:sldId id="369" r:id="rId13"/>
    <p:sldId id="370" r:id="rId14"/>
    <p:sldId id="437" r:id="rId15"/>
    <p:sldId id="371" r:id="rId16"/>
    <p:sldId id="372" r:id="rId17"/>
    <p:sldId id="439" r:id="rId18"/>
    <p:sldId id="373" r:id="rId19"/>
    <p:sldId id="431" r:id="rId20"/>
    <p:sldId id="432" r:id="rId21"/>
    <p:sldId id="433" r:id="rId22"/>
    <p:sldId id="435" r:id="rId23"/>
    <p:sldId id="436" r:id="rId24"/>
    <p:sldId id="438" r:id="rId25"/>
    <p:sldId id="395" r:id="rId26"/>
    <p:sldId id="396" r:id="rId27"/>
    <p:sldId id="397" r:id="rId28"/>
    <p:sldId id="354" r:id="rId29"/>
  </p:sldIdLst>
  <p:sldSz cx="9144000" cy="6858000" type="screen4x3"/>
  <p:notesSz cx="6799263" cy="9875838"/>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CCCC"/>
    <a:srgbClr val="000066"/>
    <a:srgbClr val="660066"/>
    <a:srgbClr val="0066FF"/>
    <a:srgbClr val="EBEBFF"/>
    <a:srgbClr val="CCCCFF"/>
    <a:srgbClr val="C6D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4" autoAdjust="0"/>
    <p:restoredTop sz="99673" autoAdjust="0"/>
  </p:normalViewPr>
  <p:slideViewPr>
    <p:cSldViewPr>
      <p:cViewPr>
        <p:scale>
          <a:sx n="100" d="100"/>
          <a:sy n="100" d="100"/>
        </p:scale>
        <p:origin x="-966"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16"/>
    </p:cViewPr>
  </p:sorterViewPr>
  <p:notesViewPr>
    <p:cSldViewPr>
      <p:cViewPr varScale="1">
        <p:scale>
          <a:sx n="67" d="100"/>
          <a:sy n="67" d="100"/>
        </p:scale>
        <p:origin x="-2052" y="-96"/>
      </p:cViewPr>
      <p:guideLst>
        <p:guide orient="horz" pos="3111"/>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emf"/><Relationship Id="rId6" Type="http://schemas.openxmlformats.org/officeDocument/2006/relationships/image" Target="../media/image21.emf"/><Relationship Id="rId5" Type="http://schemas.openxmlformats.org/officeDocument/2006/relationships/image" Target="../media/image20.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emf"/><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hdr" sz="quarter"/>
          </p:nvPr>
        </p:nvSpPr>
        <p:spPr bwMode="auto">
          <a:xfrm>
            <a:off x="0" y="0"/>
            <a:ext cx="2945813" cy="49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54" tIns="43977" rIns="87954" bIns="43977" numCol="1" anchor="t" anchorCtr="0" compatLnSpc="1">
            <a:prstTxWarp prst="textNoShape">
              <a:avLst/>
            </a:prstTxWarp>
          </a:bodyPr>
          <a:lstStyle>
            <a:lvl1pPr defTabSz="879349" eaLnBrk="1" hangingPunct="1">
              <a:defRPr sz="1100" b="0"/>
            </a:lvl1pPr>
          </a:lstStyle>
          <a:p>
            <a:endParaRPr lang="en-US"/>
          </a:p>
        </p:txBody>
      </p:sp>
      <p:sp>
        <p:nvSpPr>
          <p:cNvPr id="262147" name="Rectangle 3"/>
          <p:cNvSpPr>
            <a:spLocks noGrp="1" noChangeArrowheads="1"/>
          </p:cNvSpPr>
          <p:nvPr>
            <p:ph type="dt" sz="quarter" idx="1"/>
          </p:nvPr>
        </p:nvSpPr>
        <p:spPr bwMode="auto">
          <a:xfrm>
            <a:off x="3851847" y="0"/>
            <a:ext cx="2945813" cy="49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54" tIns="43977" rIns="87954" bIns="43977" numCol="1" anchor="t" anchorCtr="0" compatLnSpc="1">
            <a:prstTxWarp prst="textNoShape">
              <a:avLst/>
            </a:prstTxWarp>
          </a:bodyPr>
          <a:lstStyle>
            <a:lvl1pPr algn="r" defTabSz="879349" eaLnBrk="1" hangingPunct="1">
              <a:defRPr sz="1100" b="0"/>
            </a:lvl1pPr>
          </a:lstStyle>
          <a:p>
            <a:endParaRPr lang="en-US"/>
          </a:p>
        </p:txBody>
      </p:sp>
      <p:sp>
        <p:nvSpPr>
          <p:cNvPr id="262148" name="Rectangle 4"/>
          <p:cNvSpPr>
            <a:spLocks noGrp="1" noChangeArrowheads="1"/>
          </p:cNvSpPr>
          <p:nvPr>
            <p:ph type="ftr" sz="quarter" idx="2"/>
          </p:nvPr>
        </p:nvSpPr>
        <p:spPr bwMode="auto">
          <a:xfrm>
            <a:off x="0" y="9381092"/>
            <a:ext cx="2945813" cy="49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54" tIns="43977" rIns="87954" bIns="43977" numCol="1" anchor="b" anchorCtr="0" compatLnSpc="1">
            <a:prstTxWarp prst="textNoShape">
              <a:avLst/>
            </a:prstTxWarp>
          </a:bodyPr>
          <a:lstStyle>
            <a:lvl1pPr defTabSz="879349" eaLnBrk="1" hangingPunct="1">
              <a:defRPr sz="1100" b="0"/>
            </a:lvl1pPr>
          </a:lstStyle>
          <a:p>
            <a:endParaRPr lang="en-US"/>
          </a:p>
        </p:txBody>
      </p:sp>
      <p:sp>
        <p:nvSpPr>
          <p:cNvPr id="262149" name="Rectangle 5"/>
          <p:cNvSpPr>
            <a:spLocks noGrp="1" noChangeArrowheads="1"/>
          </p:cNvSpPr>
          <p:nvPr>
            <p:ph type="sldNum" sz="quarter" idx="3"/>
          </p:nvPr>
        </p:nvSpPr>
        <p:spPr bwMode="auto">
          <a:xfrm>
            <a:off x="3851847" y="9381092"/>
            <a:ext cx="2945813" cy="49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54" tIns="43977" rIns="87954" bIns="43977" numCol="1" anchor="b" anchorCtr="0" compatLnSpc="1">
            <a:prstTxWarp prst="textNoShape">
              <a:avLst/>
            </a:prstTxWarp>
          </a:bodyPr>
          <a:lstStyle>
            <a:lvl1pPr algn="r" defTabSz="879349" eaLnBrk="1" hangingPunct="1">
              <a:defRPr sz="1100" b="0"/>
            </a:lvl1pPr>
          </a:lstStyle>
          <a:p>
            <a:fld id="{0D463ECF-F5FA-4B3E-B3C8-72BA17D75935}" type="slidenum">
              <a:rPr lang="en-US"/>
              <a:pPr/>
              <a:t>‹#›</a:t>
            </a:fld>
            <a:endParaRPr lang="en-US"/>
          </a:p>
        </p:txBody>
      </p:sp>
    </p:spTree>
    <p:extLst>
      <p:ext uri="{BB962C8B-B14F-4D97-AF65-F5344CB8AC3E}">
        <p14:creationId xmlns:p14="http://schemas.microsoft.com/office/powerpoint/2010/main" val="4255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0" y="0"/>
            <a:ext cx="2945813" cy="49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54" tIns="43977" rIns="87954" bIns="43977" numCol="1" anchor="t" anchorCtr="0" compatLnSpc="1">
            <a:prstTxWarp prst="textNoShape">
              <a:avLst/>
            </a:prstTxWarp>
          </a:bodyPr>
          <a:lstStyle>
            <a:lvl1pPr defTabSz="879349" eaLnBrk="1" hangingPunct="1">
              <a:defRPr sz="1100" b="0"/>
            </a:lvl1pPr>
          </a:lstStyle>
          <a:p>
            <a:endParaRPr lang="en-US"/>
          </a:p>
        </p:txBody>
      </p:sp>
      <p:sp>
        <p:nvSpPr>
          <p:cNvPr id="182275" name="Rectangle 3"/>
          <p:cNvSpPr>
            <a:spLocks noGrp="1" noChangeArrowheads="1"/>
          </p:cNvSpPr>
          <p:nvPr>
            <p:ph type="dt" idx="1"/>
          </p:nvPr>
        </p:nvSpPr>
        <p:spPr bwMode="auto">
          <a:xfrm>
            <a:off x="3851847" y="0"/>
            <a:ext cx="2945813" cy="49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54" tIns="43977" rIns="87954" bIns="43977" numCol="1" anchor="t" anchorCtr="0" compatLnSpc="1">
            <a:prstTxWarp prst="textNoShape">
              <a:avLst/>
            </a:prstTxWarp>
          </a:bodyPr>
          <a:lstStyle>
            <a:lvl1pPr algn="r" defTabSz="879349" eaLnBrk="1" hangingPunct="1">
              <a:defRPr sz="1100" b="0"/>
            </a:lvl1pPr>
          </a:lstStyle>
          <a:p>
            <a:endParaRPr lang="en-US"/>
          </a:p>
        </p:txBody>
      </p:sp>
      <p:sp>
        <p:nvSpPr>
          <p:cNvPr id="182276" name="Rectangle 4"/>
          <p:cNvSpPr>
            <a:spLocks noGrp="1" noRot="1" noChangeAspect="1" noChangeArrowheads="1" noTextEdit="1"/>
          </p:cNvSpPr>
          <p:nvPr>
            <p:ph type="sldImg" idx="2"/>
          </p:nvPr>
        </p:nvSpPr>
        <p:spPr bwMode="auto">
          <a:xfrm>
            <a:off x="930275" y="741363"/>
            <a:ext cx="4938713" cy="37036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2277" name="Rectangle 5"/>
          <p:cNvSpPr>
            <a:spLocks noGrp="1" noChangeArrowheads="1"/>
          </p:cNvSpPr>
          <p:nvPr>
            <p:ph type="body" sz="quarter" idx="3"/>
          </p:nvPr>
        </p:nvSpPr>
        <p:spPr bwMode="auto">
          <a:xfrm>
            <a:off x="679927" y="4691342"/>
            <a:ext cx="5439410" cy="4443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54" tIns="43977" rIns="87954" bIns="4397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2278" name="Rectangle 6"/>
          <p:cNvSpPr>
            <a:spLocks noGrp="1" noChangeArrowheads="1"/>
          </p:cNvSpPr>
          <p:nvPr>
            <p:ph type="ftr" sz="quarter" idx="4"/>
          </p:nvPr>
        </p:nvSpPr>
        <p:spPr bwMode="auto">
          <a:xfrm>
            <a:off x="0" y="9381092"/>
            <a:ext cx="2945813" cy="49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54" tIns="43977" rIns="87954" bIns="43977" numCol="1" anchor="b" anchorCtr="0" compatLnSpc="1">
            <a:prstTxWarp prst="textNoShape">
              <a:avLst/>
            </a:prstTxWarp>
          </a:bodyPr>
          <a:lstStyle>
            <a:lvl1pPr defTabSz="879349" eaLnBrk="1" hangingPunct="1">
              <a:defRPr sz="1100" b="0"/>
            </a:lvl1pPr>
          </a:lstStyle>
          <a:p>
            <a:endParaRPr lang="en-US"/>
          </a:p>
        </p:txBody>
      </p:sp>
      <p:sp>
        <p:nvSpPr>
          <p:cNvPr id="182279" name="Rectangle 7"/>
          <p:cNvSpPr>
            <a:spLocks noGrp="1" noChangeArrowheads="1"/>
          </p:cNvSpPr>
          <p:nvPr>
            <p:ph type="sldNum" sz="quarter" idx="5"/>
          </p:nvPr>
        </p:nvSpPr>
        <p:spPr bwMode="auto">
          <a:xfrm>
            <a:off x="3851847" y="9381092"/>
            <a:ext cx="2945813" cy="49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54" tIns="43977" rIns="87954" bIns="43977" numCol="1" anchor="b" anchorCtr="0" compatLnSpc="1">
            <a:prstTxWarp prst="textNoShape">
              <a:avLst/>
            </a:prstTxWarp>
          </a:bodyPr>
          <a:lstStyle>
            <a:lvl1pPr algn="r" defTabSz="879349" eaLnBrk="1" hangingPunct="1">
              <a:defRPr sz="1100" b="0"/>
            </a:lvl1pPr>
          </a:lstStyle>
          <a:p>
            <a:fld id="{147452D9-1F0C-47F8-8D9C-9C4C3213AB47}" type="slidenum">
              <a:rPr lang="en-US"/>
              <a:pPr/>
              <a:t>‹#›</a:t>
            </a:fld>
            <a:endParaRPr lang="en-US"/>
          </a:p>
        </p:txBody>
      </p:sp>
    </p:spTree>
    <p:extLst>
      <p:ext uri="{BB962C8B-B14F-4D97-AF65-F5344CB8AC3E}">
        <p14:creationId xmlns:p14="http://schemas.microsoft.com/office/powerpoint/2010/main" val="23182349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3E0AAA-DDAF-45FA-A868-1DEF6D73171F}" type="slidenum">
              <a:rPr lang="en-US"/>
              <a:pPr/>
              <a:t>4</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pPr>
              <a:lnSpc>
                <a:spcPct val="90000"/>
              </a:lnSpc>
            </a:pPr>
            <a:r>
              <a:rPr lang="el-GR" sz="900"/>
              <a:t>Οι Κυψέλες Καυσίμου (Fuel Cells) είναι ηλεκτροχημικές συσκευές που μετατρέπουν τη χημική ενέργεια του καυσίμου απ’ ευθείας σε ηλεκτρική ενέργεια. </a:t>
            </a:r>
            <a:endParaRPr lang="en-US" sz="900"/>
          </a:p>
          <a:p>
            <a:pPr>
              <a:lnSpc>
                <a:spcPct val="90000"/>
              </a:lnSpc>
            </a:pPr>
            <a:endParaRPr lang="en-US" sz="900"/>
          </a:p>
          <a:p>
            <a:pPr>
              <a:lnSpc>
                <a:spcPct val="90000"/>
              </a:lnSpc>
            </a:pPr>
            <a:r>
              <a:rPr lang="el-GR" sz="900"/>
              <a:t>Η τεχνολογία των κυψελών καυσίμου βασίζεται στη χημική αντίδραση δημιουργίας του νερού από υδρογόνο και οξυγόνο. είναι ηλεκτρολυτικά κελιά στα οποία παράγεται ενέργεια. Πιο συγκεκριμένα μέσω της ηλεκτροχημικής αντίδρασης του υδρογόνου με το οξυγόνο παράγεται νερό και ελευθερώνεται ηλεκτρική ενέργεια και θερμότητα.</a:t>
            </a:r>
            <a:endParaRPr lang="en-US" sz="900"/>
          </a:p>
          <a:p>
            <a:pPr>
              <a:lnSpc>
                <a:spcPct val="90000"/>
              </a:lnSpc>
            </a:pPr>
            <a:endParaRPr lang="en-US" sz="900"/>
          </a:p>
          <a:p>
            <a:pPr>
              <a:lnSpc>
                <a:spcPct val="90000"/>
              </a:lnSpc>
            </a:pPr>
            <a:r>
              <a:rPr lang="el-GR" sz="900"/>
              <a:t>Η κυψέλη καυσίμου παρομοιάζεται με έναν συσσωρευτή αφού περιέχει ηλεκτρόδια (άνοδος και κάθοδος) διαχωρισμένα από έναν ηλεκτρολύτη. Η διαφορά της είναι η συνεχής παροχή της ηλεκτρικής ενέργειας. Το καύσιμο και το οξειδωτικό μέσο, το οποίο είναι συνήθως οξυγόνο, παρέχονται αδιάκοπα στην κυψέλη καυσίμου από εξωτερική πηγή. </a:t>
            </a:r>
            <a:endParaRPr lang="en-US" sz="900"/>
          </a:p>
          <a:p>
            <a:pPr>
              <a:lnSpc>
                <a:spcPct val="90000"/>
              </a:lnSpc>
            </a:pPr>
            <a:endParaRPr lang="en-US" sz="900"/>
          </a:p>
          <a:p>
            <a:pPr>
              <a:lnSpc>
                <a:spcPct val="90000"/>
              </a:lnSpc>
            </a:pPr>
            <a:r>
              <a:rPr lang="el-GR" sz="900"/>
              <a:t>Οι κυψέλες καυσίμου είναι εξώθερμες διατάξεις, παράγοντας θερμότητα ως υποπροϊόν της χημικής αντίδρασης </a:t>
            </a:r>
            <a:endParaRPr lang="en-US" sz="900"/>
          </a:p>
          <a:p>
            <a:pPr>
              <a:lnSpc>
                <a:spcPct val="90000"/>
              </a:lnSpc>
            </a:pPr>
            <a:endParaRPr lang="en-US" sz="900"/>
          </a:p>
          <a:p>
            <a:pPr>
              <a:lnSpc>
                <a:spcPct val="90000"/>
              </a:lnSpc>
            </a:pPr>
            <a:r>
              <a:rPr lang="el-GR" sz="900"/>
              <a:t>Η διαφορά της με τις συμβατικές θερμικές μηχανές, είναι ότι η κυψέλη καυσίμου μετατρέπει την χημική ενέργεια απευθείας σε ηλεκτρική ενέργεια, χωρίς να μεσολαβεί η μετατροπή της σε μηχανική ενέργεια. </a:t>
            </a:r>
            <a:endParaRPr lang="en-US" sz="900"/>
          </a:p>
          <a:p>
            <a:pPr>
              <a:lnSpc>
                <a:spcPct val="90000"/>
              </a:lnSpc>
            </a:pPr>
            <a:endParaRPr lang="en-US" sz="900"/>
          </a:p>
          <a:p>
            <a:pPr>
              <a:lnSpc>
                <a:spcPct val="90000"/>
              </a:lnSpc>
            </a:pPr>
            <a:r>
              <a:rPr lang="el-GR" sz="1000"/>
              <a:t>Τα βασικά δομικά συστατικά ενός κελιού καυσίμου είναι η άνοδος, ο ηλεκτρολύτης και η κάθοδος, </a:t>
            </a:r>
          </a:p>
          <a:p>
            <a:pPr>
              <a:lnSpc>
                <a:spcPct val="90000"/>
              </a:lnSpc>
            </a:pPr>
            <a:endParaRPr lang="el-GR" sz="1000"/>
          </a:p>
          <a:p>
            <a:pPr>
              <a:lnSpc>
                <a:spcPct val="90000"/>
              </a:lnSpc>
            </a:pPr>
            <a:r>
              <a:rPr lang="el-GR" sz="1000"/>
              <a:t>Η ηλεκτροχημική αντίδραση συμβαίνει ανάμεσα στο ηλεκτρόδιο και στον ηλεκτρολύτη γι’ αυτό είναι σημαντικό να υπάρχουν πολλές περιοχές που να μπορεί η ουσία που αντιδρά να έρχεται σε επαφή και με το ηλεκτρόδιο και με τον ηλεκτρολύτη ταυτόχρονα. </a:t>
            </a:r>
            <a:endParaRPr lang="en-US"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E714-395D-4694-A311-02B0FFDF7454}" type="slidenum">
              <a:rPr lang="en-US"/>
              <a:pPr/>
              <a:t>23</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l-GR"/>
              <a:t>χρειάζεται κάποιος χρόνος μέχρι να μεταφερθούν νέα μόρια καυσίμου και να απομακρυνθούν τα προϊόντα της αντίδρασης, λόγω επικράτησης φαινομένων διάχυσης. Στις PEMFC η υγρή φάση του νερού μπορεί να προκαλέσει πρόβλημα και επιπλέον η απομάκρυνση των προϊόντων συνήθως είναι πιο αργή. Οι απώλειες αυτές έχουν μικρή τιμή για μικρή πυκνότητα ρεύματος αλλά γίνονται σημαντικές όταν οι κυψέλες λειτουργούν πρακτικά σε υψηλές πυκνότητες ρεύματος.</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A8A1F6-569B-4DFE-90F4-5483787FB4B6}" type="slidenum">
              <a:rPr lang="en-US"/>
              <a:pPr/>
              <a:t>26</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l-GR"/>
              <a:t>Τα αποτελέσματα της μαθηματικής προσομοίωσης έδειξαν σημαντικές βελτιώσεις στον χειρισμό ενός σύνθετου προβλήματος ελέγχου, </a:t>
            </a:r>
          </a:p>
          <a:p>
            <a:r>
              <a:rPr lang="el-GR"/>
              <a:t>που μπορούν να οδηγήσουν στην πιο αποτελεσματική χρήση των συστημάτων κυψελών καύσιμου. </a:t>
            </a:r>
          </a:p>
          <a:p>
            <a:r>
              <a:rPr lang="el-GR"/>
              <a:t>Επιπρόσθετα το </a:t>
            </a:r>
            <a:r>
              <a:rPr lang="en-US"/>
              <a:t>MPC</a:t>
            </a:r>
            <a:r>
              <a:rPr lang="el-GR"/>
              <a:t> σχήμα συνδυάζει δύο αντικρουόμενους στόχους και μπορεί να οδηγήσει με ασφάλεια σε μια λειτουργική περιοχή </a:t>
            </a:r>
          </a:p>
          <a:p>
            <a:r>
              <a:rPr lang="el-GR"/>
              <a:t>στην οποία μεγιστοποιείται η ισχύς για το δεδομένου μεγέθους κελί καυσίμου.</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D7BDA1-07A5-450B-87EE-0B102AE5352A}" type="slidenum">
              <a:rPr lang="en-US"/>
              <a:pPr/>
              <a:t>5</a:t>
            </a:fld>
            <a:endParaRPr lang="en-US"/>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r>
              <a:rPr lang="el-GR"/>
              <a:t>Ξεκινώντας από το κέντρο προς τα άκρα, ο ηλεκτρολύτης αποτελείται από στερεά πολυμερή μεμβράνη. </a:t>
            </a:r>
            <a:endParaRPr lang="en-US"/>
          </a:p>
          <a:p>
            <a:r>
              <a:rPr lang="el-GR"/>
              <a:t>Τα ηλεκτρόδια έχουν καταλυτική επιφάνεια και ακολουθεί το στρώμα διάχυσης αερίων. </a:t>
            </a:r>
            <a:endParaRPr lang="en-US"/>
          </a:p>
          <a:p>
            <a:r>
              <a:rPr lang="el-GR"/>
              <a:t>Η κυψέλη καυσίμου τελειώνει με τις διπολικές πλάκες ανόδου και καθόδου, από τις οποίες εισέρχονται και εξέρχονται τα αντιδρώντα και τα προϊόντα των αντιδράσεων. </a:t>
            </a:r>
            <a:endParaRPr lang="en-US"/>
          </a:p>
          <a:p>
            <a:r>
              <a:rPr lang="el-GR"/>
              <a:t>Η δομή και λειτουργία των επιμέρους στοιχείων της κυψέλης καυσίμου, αναλύεται στην συνέχεια </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4ED0B-6E88-418E-AE19-40085FA8CAC7}" type="slidenum">
              <a:rPr lang="en-US"/>
              <a:pPr/>
              <a:t>6</a:t>
            </a:fld>
            <a:endParaRPr lang="en-US"/>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r>
              <a:rPr lang="el-GR"/>
              <a:t>H σε σειρά σύνδεση των κυψελών καυσίμου, δημιουργεί μια συστοιχία. </a:t>
            </a:r>
          </a:p>
          <a:p>
            <a:r>
              <a:rPr lang="el-GR"/>
              <a:t>Η παραγόμενη τάση εξαρτάται από τον αριθμό κυψελών, ενώ το ρεύμα εξαρτάται από το εμβαδό των ηλεκτροδίων, των κυψελών καυσίμου. </a:t>
            </a:r>
          </a:p>
          <a:p>
            <a:r>
              <a:rPr lang="el-GR"/>
              <a:t>Σε κάθε μεμονωμένη κυψέλη αναπτύσσεται διαφορά δυναμικού ανάμεσα στην άνοδο και στην κάθοδο περίπου 0.7Volt.</a:t>
            </a:r>
          </a:p>
          <a:p>
            <a:r>
              <a:rPr lang="el-GR"/>
              <a:t>Συνδέοντας σε σειρά κελια καυσίμου, παίρνουμε την επιθυμητή τάση της συστοιχίας.</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5236DA-6C51-41B3-B7B4-7D3F9FED093F}" type="slidenum">
              <a:rPr lang="en-US"/>
              <a:pPr/>
              <a:t>7</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r>
              <a:rPr lang="el-GR" sz="1000"/>
              <a:t>Τα δύο ηλεκτρόδια διαχωρίζονται από μία μεμβράνη, η οποία έχει το ρόλο του ηλεκτρολύτη. Μεταξύ αυτής της μεμβράνης και των ηλεκτροδίων υπάρχει ένα στρώμα καταλύτη. Συνοπτικά, η διαδικασία παραγωγής ηλεκτρισμού περιγράφεται από τα παρακάτω επιμέρους στάδια.</a:t>
            </a:r>
            <a:endParaRPr lang="en-US" sz="1000"/>
          </a:p>
          <a:p>
            <a:r>
              <a:rPr lang="el-GR" sz="1000"/>
              <a:t>- Το υδρογόνο τροφοδοτεί την άνοδο της κυψέλης, το αρνητικό ηλεκτρόδιο, το οποίο ερχόμενο σε επαφή με τον καταλύτη διαχωρίζεται σε θετικά φορτισμένα ιόντα υδρογόνου και ηλεκτρόνια. Η άνοδος και ο καταλύτης είναι τέτοιας κατασκευής ώστε η διάχυση των ατόμων του υδρογόνου να γίνεται με ομογενή τρόπο. </a:t>
            </a:r>
          </a:p>
          <a:p>
            <a:r>
              <a:rPr lang="el-GR" sz="1000"/>
              <a:t>- Τα ηλεκτρόνια τα οποία απελευθερωθήκαν μεταφέρονται μέσω εξωτερικού ηλεκτρικού κυκλώματος προς την κάθοδο δημιουργώντας ηλεκτρισμό αφού η μεμβράνη αποτρέπει τη διέλευση τους μέσω αυτής. Για αυτό το λόγο η άνοδος και ο καταλύτης επιλέγονται να είναι αγώγιμα υλικά. </a:t>
            </a:r>
          </a:p>
          <a:p>
            <a:r>
              <a:rPr lang="el-GR" sz="1000"/>
              <a:t>- Στη συνέχεια, το ατομικό πλέον υδρογόνο, εξαιτίας της διαφοράς συγκεντρώσεως περνάει δια μέσου μιας μεμβράνης στην κάθοδο ενώ αντιθέτως, η δίοδος των ηλεκτρονίων παρεμποδίζεται από τη μεμβράνη. Τα θετικά φορτισμένα ιόντα του υδρογόνου (στην ουσία αναφερόμαστε σε μεμονωμένα πρωτόνια) διαπερνούν τη μεμβράνη και ενώνονται με το οξυγόνου το οποίο τροφοδοτεί την κάθοδο, το θετικά φορτισμένο ηλεκτρόδιο. </a:t>
            </a:r>
          </a:p>
          <a:p>
            <a:r>
              <a:rPr lang="el-GR" sz="1000"/>
              <a:t>- Στην πλευρά της καθόδου, για την ολοκλήρωση της αντίδρασης σχηματισμού ενός μορίου νερού απαιτούνται δύο ηλεκτρόνια, τα οποία αποδεσμεύτηκαν στην άνοδο. Για να μπορέσουν τα ηλεκτρόνια να περάσουν στην πλευρά της καθόδου, εξαναγκάζονται να διέλθουν από ένα εξωτερικό κύκλωμα. </a:t>
            </a:r>
          </a:p>
          <a:p>
            <a:r>
              <a:rPr lang="el-GR" sz="1000"/>
              <a:t>- Στο σχηματισμό του νερού συμμετέχουν εκτός των μορίων του οξυγόνου και των ιόντων του υδρογόνου, τα ηλεκτρόνια τα οποία διοχετεύτηκαν μέσω του εξωτερικού ηλεκτρικού κυκλώματος στην κάθοδο, στην αρχή της διαδικασίας.</a:t>
            </a:r>
            <a:endParaRPr lang="en-US" sz="1000"/>
          </a:p>
          <a:p>
            <a:endParaRPr lang="en-US"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36B04-C0DA-4F9D-A237-BF52538ED40B}" type="slidenum">
              <a:rPr lang="en-US"/>
              <a:pPr/>
              <a:t>11</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l-GR"/>
              <a:t>Όταν το σύστημα βρίσκεται σε κανονική λειτουργία υπάρχουν μεταβολές στο απαιτούμενο φορτίο στις οποίες πρέπει να προσαρμόζεται. </a:t>
            </a:r>
          </a:p>
          <a:p>
            <a:r>
              <a:rPr lang="el-GR"/>
              <a:t>Η απόδοση του συστήματος εκφράζεται από την χαρακτηριστική καμπύλη τάσης-ρεύματος. </a:t>
            </a:r>
          </a:p>
          <a:p>
            <a:r>
              <a:rPr lang="el-GR"/>
              <a:t>Επομένως για να είναι βέλτιστη η απόδοση η χαρακτηριστική τάσης-ρεύματος πρέπει να παραμένει σε συγκεκριμένο επίπεδο.</a:t>
            </a:r>
            <a:r>
              <a:rPr lang="en-US"/>
              <a:t> </a:t>
            </a:r>
            <a:endParaRPr lang="el-GR"/>
          </a:p>
          <a:p>
            <a:endParaRPr lang="el-GR"/>
          </a:p>
          <a:p>
            <a:r>
              <a:rPr lang="el-GR"/>
              <a:t>Οι παράμετροι πρέπει να ελέγχονται για να διασφαλίζεται η γρήγορη μεταβατική απόκριση του συστήματος, να γίνεται με σταθερό τρόπο η έναρξη λειτουργίας και να μπορεί το σύστημα να σταματήσει την λειτουργία </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278CD2-ED3D-421B-AFBE-94C1400B068A}" type="slidenum">
              <a:rPr lang="en-US"/>
              <a:pPr/>
              <a:t>15</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l-GR"/>
              <a:t>Η ωμική πτώση τάσης είναι γραμμική συνάρτηση του ρεύματος για συγκεκριμένη θερμοκρασία και είναι ο κύριος παράγοντας της πτώσης της τάσης, καθώς η τυπική λειτουργία του κελιού καυσίμου βρίσκεται σε αυτή την περιοχή.</a:t>
            </a:r>
            <a:endParaRPr lang="en-US"/>
          </a:p>
          <a:p>
            <a:endParaRPr 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E714-395D-4694-A311-02B0FFDF7454}" type="slidenum">
              <a:rPr lang="en-US"/>
              <a:pPr/>
              <a:t>16</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l-GR"/>
              <a:t>χρειάζεται κάποιος χρόνος μέχρι να μεταφερθούν νέα μόρια καυσίμου και να απομακρυνθούν τα προϊόντα της αντίδρασης, λόγω επικράτησης φαινομένων διάχυσης. Στις PEMFC η υγρή φάση του νερού μπορεί να προκαλέσει πρόβλημα και επιπλέον η απομάκρυνση των προϊόντων συνήθως είναι πιο αργή. Οι απώλειες αυτές έχουν μικρή τιμή για μικρή πυκνότητα ρεύματος αλλά γίνονται σημαντικές όταν οι κυψέλες λειτουργούν πρακτικά σε υψηλές πυκνότητες ρεύματος.</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36B04-C0DA-4F9D-A237-BF52538ED40B}" type="slidenum">
              <a:rPr lang="en-US"/>
              <a:pPr/>
              <a:t>20</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l-GR"/>
              <a:t>Όταν το σύστημα βρίσκεται σε κανονική λειτουργία υπάρχουν μεταβολές στο απαιτούμενο φορτίο στις οποίες πρέπει να προσαρμόζεται. </a:t>
            </a:r>
          </a:p>
          <a:p>
            <a:r>
              <a:rPr lang="el-GR"/>
              <a:t>Η απόδοση του συστήματος εκφράζεται από την χαρακτηριστική καμπύλη τάσης-ρεύματος. </a:t>
            </a:r>
          </a:p>
          <a:p>
            <a:r>
              <a:rPr lang="el-GR"/>
              <a:t>Επομένως για να είναι βέλτιστη η απόδοση η χαρακτηριστική τάσης-ρεύματος πρέπει να παραμένει σε συγκεκριμένο επίπεδο.</a:t>
            </a:r>
            <a:r>
              <a:rPr lang="en-US"/>
              <a:t> </a:t>
            </a:r>
            <a:endParaRPr lang="el-GR"/>
          </a:p>
          <a:p>
            <a:endParaRPr lang="el-GR"/>
          </a:p>
          <a:p>
            <a:r>
              <a:rPr lang="el-GR"/>
              <a:t>Οι παράμετροι πρέπει να ελέγχονται για να διασφαλίζεται η γρήγορη μεταβατική απόκριση του συστήματος, να γίνεται με σταθερό τρόπο η έναρξη λειτουργίας και να μπορεί το σύστημα να σταματήσει την λειτουργία </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278CD2-ED3D-421B-AFBE-94C1400B068A}" type="slidenum">
              <a:rPr lang="en-US"/>
              <a:pPr/>
              <a:t>22</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l-GR"/>
              <a:t>Η ωμική πτώση τάσης είναι γραμμική συνάρτηση του ρεύματος για συγκεκριμένη θερμοκρασία και είναι ο κύριος παράγοντας της πτώσης της τάσης, καθώς η τυπική λειτουργία του κελιού καυσίμου βρίσκεται σε αυτή την περιοχή.</a:t>
            </a:r>
            <a:endParaRPr lang="en-US"/>
          </a:p>
          <a:p>
            <a:endParaRPr lang="en-US"/>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ChangeArrowheads="1"/>
          </p:cNvSpPr>
          <p:nvPr/>
        </p:nvSpPr>
        <p:spPr bwMode="hidden">
          <a:xfrm>
            <a:off x="0" y="0"/>
            <a:ext cx="1143000" cy="6858000"/>
          </a:xfrm>
          <a:prstGeom prst="rect">
            <a:avLst/>
          </a:prstGeom>
          <a:gradFill rotWithShape="0">
            <a:gsLst>
              <a:gs pos="0">
                <a:srgbClr val="EBEBFF"/>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b="0">
              <a:latin typeface="Times New Roman" pitchFamily="18" charset="0"/>
            </a:endParaRPr>
          </a:p>
        </p:txBody>
      </p:sp>
      <p:sp>
        <p:nvSpPr>
          <p:cNvPr id="7172" name="Rectangle 4"/>
          <p:cNvSpPr>
            <a:spLocks noChangeArrowheads="1"/>
          </p:cNvSpPr>
          <p:nvPr/>
        </p:nvSpPr>
        <p:spPr bwMode="hidden">
          <a:xfrm>
            <a:off x="1716088" y="2038350"/>
            <a:ext cx="7427912" cy="19240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b="0">
              <a:latin typeface="Times New Roman" pitchFamily="18" charset="0"/>
            </a:endParaRPr>
          </a:p>
        </p:txBody>
      </p:sp>
      <p:sp>
        <p:nvSpPr>
          <p:cNvPr id="7184" name="Rectangle 16"/>
          <p:cNvSpPr>
            <a:spLocks noGrp="1" noChangeArrowheads="1"/>
          </p:cNvSpPr>
          <p:nvPr>
            <p:ph type="dt" sz="half" idx="2"/>
          </p:nvPr>
        </p:nvSpPr>
        <p:spPr bwMode="auto">
          <a:xfrm>
            <a:off x="457200" y="6248400"/>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vl1pPr>
          </a:lstStyle>
          <a:p>
            <a:endParaRPr lang="en-US"/>
          </a:p>
        </p:txBody>
      </p:sp>
      <p:sp>
        <p:nvSpPr>
          <p:cNvPr id="7187" name="Rectangle 19"/>
          <p:cNvSpPr>
            <a:spLocks noGrp="1" noChangeArrowheads="1"/>
          </p:cNvSpPr>
          <p:nvPr>
            <p:ph type="ctrTitle"/>
          </p:nvPr>
        </p:nvSpPr>
        <p:spPr>
          <a:xfrm>
            <a:off x="2971800" y="2133600"/>
            <a:ext cx="6019800" cy="1752600"/>
          </a:xfrm>
        </p:spPr>
        <p:txBody>
          <a:bodyPr/>
          <a:lstStyle>
            <a:lvl1pPr>
              <a:defRPr sz="2500">
                <a:solidFill>
                  <a:srgbClr val="FFFFFF"/>
                </a:solidFill>
                <a:latin typeface="Arial" charset="0"/>
              </a:defRPr>
            </a:lvl1pPr>
          </a:lstStyle>
          <a:p>
            <a:pPr lvl="0"/>
            <a:r>
              <a:rPr lang="en-US" noProof="0" smtClean="0"/>
              <a:t>Click to edit Master title style</a:t>
            </a:r>
          </a:p>
        </p:txBody>
      </p:sp>
      <p:sp>
        <p:nvSpPr>
          <p:cNvPr id="7188" name="Rectangle 20"/>
          <p:cNvSpPr>
            <a:spLocks noGrp="1" noChangeArrowheads="1"/>
          </p:cNvSpPr>
          <p:nvPr>
            <p:ph type="subTitle" idx="1"/>
          </p:nvPr>
        </p:nvSpPr>
        <p:spPr>
          <a:xfrm>
            <a:off x="1828800" y="4191000"/>
            <a:ext cx="7239000" cy="1143000"/>
          </a:xfrm>
        </p:spPr>
        <p:txBody>
          <a:bodyPr/>
          <a:lstStyle>
            <a:lvl1pPr marL="0" indent="0">
              <a:buFont typeface="Wingdings" pitchFamily="2" charset="2"/>
              <a:buNone/>
              <a:defRPr sz="1600"/>
            </a:lvl1pPr>
          </a:lstStyle>
          <a:p>
            <a:pPr lvl="0"/>
            <a:r>
              <a:rPr lang="en-US" noProof="0" smtClean="0"/>
              <a:t>Click to edit Master subtitle style</a:t>
            </a:r>
          </a:p>
        </p:txBody>
      </p:sp>
      <p:graphicFrame>
        <p:nvGraphicFramePr>
          <p:cNvPr id="7206" name="Group 38"/>
          <p:cNvGraphicFramePr>
            <a:graphicFrameLocks noGrp="1"/>
          </p:cNvGraphicFramePr>
          <p:nvPr userDrawn="1"/>
        </p:nvGraphicFramePr>
        <p:xfrm>
          <a:off x="1371600" y="0"/>
          <a:ext cx="5867400" cy="1036638"/>
        </p:xfrm>
        <a:graphic>
          <a:graphicData uri="http://schemas.openxmlformats.org/drawingml/2006/table">
            <a:tbl>
              <a:tblPr/>
              <a:tblGrid>
                <a:gridCol w="5867400"/>
              </a:tblGrid>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Α</a:t>
                      </a:r>
                      <a:r>
                        <a:rPr kumimoji="0" lang="en-GB" sz="1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ΡΙΣΤΟΤΕΛΕΙΟ</a:t>
                      </a:r>
                      <a:r>
                        <a:rPr kumimoji="0" lang="en-GB" sz="11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Π</a:t>
                      </a:r>
                      <a:r>
                        <a:rPr kumimoji="0" lang="en-GB" sz="1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ΑΝΕΠΙΣΤΗΜΙΟ</a:t>
                      </a:r>
                      <a:r>
                        <a:rPr kumimoji="0" lang="en-GB" sz="11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Θ</a:t>
                      </a:r>
                      <a:r>
                        <a:rPr kumimoji="0" lang="en-GB" sz="1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ΕΣΣΑΛΟΝΙΚΗΣ</a:t>
                      </a:r>
                      <a:endParaRPr kumimoji="0" lang="en-GB" sz="15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cap="flat">
                      <a:noFill/>
                    </a:lnL>
                    <a:lnR cap="flat">
                      <a:noFill/>
                    </a:lnR>
                    <a:lnT cap="flat">
                      <a:noFill/>
                    </a:lnT>
                    <a:lnB>
                      <a:noFill/>
                    </a:lnB>
                    <a:lnTlToBr>
                      <a:noFill/>
                    </a:lnTlToBr>
                    <a:lnBlToTr>
                      <a:noFill/>
                    </a:lnBlToTr>
                    <a:noFill/>
                  </a:tcPr>
                </a:tc>
              </a:tr>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Τ</a:t>
                      </a:r>
                      <a:r>
                        <a:rPr kumimoji="0" lang="en-GB" sz="9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ΜΗΜΑ</a:t>
                      </a:r>
                      <a:r>
                        <a:rPr kumimoji="0" lang="en-GB" sz="1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Μ</a:t>
                      </a:r>
                      <a:r>
                        <a:rPr kumimoji="0" lang="en-GB" sz="9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ΑΘΗΜΑΤΙΚΩΝ</a:t>
                      </a:r>
                      <a:endParaRPr kumimoji="0" lang="en-GB" sz="15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cap="flat">
                      <a:noFill/>
                    </a:lnL>
                    <a:lnR cap="flat">
                      <a:noFill/>
                    </a:lnR>
                    <a:lnT>
                      <a:noFill/>
                    </a:lnT>
                    <a:lnB>
                      <a:noFill/>
                    </a:lnB>
                    <a:lnTlToBr>
                      <a:noFill/>
                    </a:lnTlToBr>
                    <a:lnBlToTr>
                      <a:noFill/>
                    </a:lnBlToTr>
                    <a:noFill/>
                  </a:tcPr>
                </a:tc>
              </a:tr>
              <a:tr h="4572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Μ</a:t>
                      </a:r>
                      <a:r>
                        <a:rPr kumimoji="0" lang="el-GR" sz="9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ΕΤΑΠΤΥΧΙΑΚΟ</a:t>
                      </a:r>
                      <a:r>
                        <a:rPr kumimoji="0" lang="el-GR" sz="1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Π</a:t>
                      </a:r>
                      <a:r>
                        <a:rPr kumimoji="0" lang="el-GR" sz="9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ΡΟΓΡΑΜΜΑ</a:t>
                      </a:r>
                      <a:r>
                        <a:rPr kumimoji="0" lang="el-GR" sz="1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Σ</a:t>
                      </a:r>
                      <a:r>
                        <a:rPr kumimoji="0" lang="el-GR" sz="9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ΠΟΥΔΩΝ</a:t>
                      </a:r>
                      <a:endParaRPr kumimoji="0" lang="en-US" sz="9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“ΘΕΩΡΗΤΙΚΗ ΠΛΗΡΟΦΟΡΙΚΗ ΚΑΙ ΘΕΩΡΙΑ ΣΥΣΤΗΜΑΤΩΝ ΚΑΙ ΕΛΕΓΧΟΥ ”</a:t>
                      </a:r>
                      <a:endParaRPr kumimoji="0" lang="el-GR" sz="15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cap="flat">
                      <a:noFill/>
                    </a:lnL>
                    <a:lnR cap="flat">
                      <a:noFill/>
                    </a:lnR>
                    <a:lnT>
                      <a:noFill/>
                    </a:lnT>
                    <a:lnB cap="flat">
                      <a:noFill/>
                    </a:lnB>
                    <a:lnTlToBr>
                      <a:noFill/>
                    </a:lnTlToBr>
                    <a:lnBlToTr>
                      <a:noFill/>
                    </a:lnBlToTr>
                    <a:noFill/>
                  </a:tcPr>
                </a:tc>
              </a:tr>
            </a:tbl>
          </a:graphicData>
        </a:graphic>
      </p:graphicFrame>
      <p:grpSp>
        <p:nvGrpSpPr>
          <p:cNvPr id="7173" name="Group 5"/>
          <p:cNvGrpSpPr>
            <a:grpSpLocks/>
          </p:cNvGrpSpPr>
          <p:nvPr/>
        </p:nvGrpSpPr>
        <p:grpSpPr bwMode="auto">
          <a:xfrm>
            <a:off x="0" y="1414463"/>
            <a:ext cx="2867025" cy="3157537"/>
            <a:chOff x="0" y="672"/>
            <a:chExt cx="1806" cy="1989"/>
          </a:xfrm>
        </p:grpSpPr>
        <p:sp>
          <p:nvSpPr>
            <p:cNvPr id="7174" name="Rectangle 6"/>
            <p:cNvSpPr>
              <a:spLocks noChangeArrowheads="1"/>
            </p:cNvSpPr>
            <p:nvPr userDrawn="1"/>
          </p:nvSpPr>
          <p:spPr bwMode="auto">
            <a:xfrm>
              <a:off x="361" y="2257"/>
              <a:ext cx="363" cy="404"/>
            </a:xfrm>
            <a:prstGeom prst="rect">
              <a:avLst/>
            </a:prstGeom>
            <a:solidFill>
              <a:schemeClr val="accent2"/>
            </a:solidFill>
            <a:ln>
              <a:noFill/>
            </a:ln>
            <a:effectLst>
              <a:outerShdw dist="71842" dir="2700000" algn="ctr" rotWithShape="0">
                <a:srgbClr val="C6DCE8"/>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b="0">
                <a:latin typeface="Times New Roman" pitchFamily="18" charset="0"/>
              </a:endParaRPr>
            </a:p>
          </p:txBody>
        </p:sp>
        <p:sp>
          <p:nvSpPr>
            <p:cNvPr id="7175" name="Rectangle 7"/>
            <p:cNvSpPr>
              <a:spLocks noChangeArrowheads="1"/>
            </p:cNvSpPr>
            <p:nvPr userDrawn="1"/>
          </p:nvSpPr>
          <p:spPr bwMode="auto">
            <a:xfrm>
              <a:off x="1081" y="1065"/>
              <a:ext cx="362" cy="405"/>
            </a:xfrm>
            <a:prstGeom prst="rect">
              <a:avLst/>
            </a:prstGeom>
            <a:solidFill>
              <a:schemeClr val="folHlink"/>
            </a:solidFill>
            <a:ln>
              <a:noFill/>
            </a:ln>
            <a:effectLst>
              <a:outerShdw dist="107763" dir="13500000" algn="ctr" rotWithShape="0">
                <a:srgbClr val="C6DCE8">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b="0">
                <a:latin typeface="Times New Roman" pitchFamily="18" charset="0"/>
              </a:endParaRPr>
            </a:p>
          </p:txBody>
        </p:sp>
        <p:sp>
          <p:nvSpPr>
            <p:cNvPr id="7176" name="Rectangle 8"/>
            <p:cNvSpPr>
              <a:spLocks noChangeArrowheads="1"/>
            </p:cNvSpPr>
            <p:nvPr userDrawn="1"/>
          </p:nvSpPr>
          <p:spPr bwMode="auto">
            <a:xfrm>
              <a:off x="1437" y="672"/>
              <a:ext cx="369" cy="400"/>
            </a:xfrm>
            <a:prstGeom prst="rect">
              <a:avLst/>
            </a:prstGeom>
            <a:solidFill>
              <a:schemeClr val="folHlink"/>
            </a:solidFill>
            <a:ln>
              <a:noFill/>
            </a:ln>
            <a:effectLst>
              <a:outerShdw dist="107763" dir="13500000" algn="ctr" rotWithShape="0">
                <a:srgbClr val="C6DCE8">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b="0">
                <a:latin typeface="Times New Roman" pitchFamily="18" charset="0"/>
              </a:endParaRPr>
            </a:p>
          </p:txBody>
        </p:sp>
        <p:sp>
          <p:nvSpPr>
            <p:cNvPr id="7177"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b="0">
                <a:latin typeface="Times New Roman" pitchFamily="18" charset="0"/>
              </a:endParaRPr>
            </a:p>
          </p:txBody>
        </p:sp>
        <p:sp>
          <p:nvSpPr>
            <p:cNvPr id="7178" name="Rectangle 10"/>
            <p:cNvSpPr>
              <a:spLocks noChangeArrowheads="1"/>
            </p:cNvSpPr>
            <p:nvPr userDrawn="1"/>
          </p:nvSpPr>
          <p:spPr bwMode="auto">
            <a:xfrm>
              <a:off x="1437" y="1065"/>
              <a:ext cx="369" cy="405"/>
            </a:xfrm>
            <a:prstGeom prst="rect">
              <a:avLst/>
            </a:prstGeom>
            <a:solidFill>
              <a:schemeClr val="accent2"/>
            </a:solidFill>
            <a:ln>
              <a:noFill/>
            </a:ln>
            <a:effectLst>
              <a:outerShdw dist="71842" dir="2700000" algn="ctr" rotWithShape="0">
                <a:srgbClr val="C6DCE8"/>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b="0">
                <a:latin typeface="Times New Roman" pitchFamily="18" charset="0"/>
              </a:endParaRPr>
            </a:p>
          </p:txBody>
        </p:sp>
        <p:sp>
          <p:nvSpPr>
            <p:cNvPr id="7179" name="Rectangle 11"/>
            <p:cNvSpPr>
              <a:spLocks noChangeArrowheads="1"/>
            </p:cNvSpPr>
            <p:nvPr userDrawn="1"/>
          </p:nvSpPr>
          <p:spPr bwMode="auto">
            <a:xfrm>
              <a:off x="719" y="1464"/>
              <a:ext cx="368" cy="399"/>
            </a:xfrm>
            <a:prstGeom prst="rect">
              <a:avLst/>
            </a:prstGeom>
            <a:solidFill>
              <a:schemeClr val="folHlink"/>
            </a:solidFill>
            <a:ln>
              <a:noFill/>
            </a:ln>
            <a:effectLst>
              <a:outerShdw dist="107763" dir="13500000" algn="ctr" rotWithShape="0">
                <a:srgbClr val="C6DCE8">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b="0">
                <a:latin typeface="Times New Roman" pitchFamily="18" charset="0"/>
              </a:endParaRPr>
            </a:p>
          </p:txBody>
        </p:sp>
        <p:sp>
          <p:nvSpPr>
            <p:cNvPr id="7180" name="Rectangle 12"/>
            <p:cNvSpPr>
              <a:spLocks noChangeArrowheads="1"/>
            </p:cNvSpPr>
            <p:nvPr userDrawn="1"/>
          </p:nvSpPr>
          <p:spPr bwMode="auto">
            <a:xfrm>
              <a:off x="0" y="1464"/>
              <a:ext cx="367" cy="399"/>
            </a:xfrm>
            <a:prstGeom prst="rect">
              <a:avLst/>
            </a:prstGeom>
            <a:solidFill>
              <a:schemeClr val="bg2"/>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b="0">
                <a:latin typeface="Times New Roman" pitchFamily="18" charset="0"/>
              </a:endParaRPr>
            </a:p>
          </p:txBody>
        </p:sp>
        <p:sp>
          <p:nvSpPr>
            <p:cNvPr id="7181" name="Rectangle 13"/>
            <p:cNvSpPr>
              <a:spLocks noChangeArrowheads="1"/>
            </p:cNvSpPr>
            <p:nvPr userDrawn="1"/>
          </p:nvSpPr>
          <p:spPr bwMode="auto">
            <a:xfrm>
              <a:off x="1081" y="1464"/>
              <a:ext cx="362" cy="399"/>
            </a:xfrm>
            <a:prstGeom prst="rect">
              <a:avLst/>
            </a:prstGeom>
            <a:solidFill>
              <a:schemeClr val="accent2"/>
            </a:solidFill>
            <a:ln>
              <a:noFill/>
            </a:ln>
            <a:effectLst>
              <a:outerShdw dist="71842" dir="2700000" algn="ctr" rotWithShape="0">
                <a:srgbClr val="C6DCE8"/>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b="0">
                <a:latin typeface="Times New Roman" pitchFamily="18" charset="0"/>
              </a:endParaRPr>
            </a:p>
          </p:txBody>
        </p:sp>
        <p:sp>
          <p:nvSpPr>
            <p:cNvPr id="7182" name="Rectangle 14"/>
            <p:cNvSpPr>
              <a:spLocks noChangeArrowheads="1"/>
            </p:cNvSpPr>
            <p:nvPr userDrawn="1"/>
          </p:nvSpPr>
          <p:spPr bwMode="auto">
            <a:xfrm>
              <a:off x="361" y="1857"/>
              <a:ext cx="363" cy="406"/>
            </a:xfrm>
            <a:prstGeom prst="rect">
              <a:avLst/>
            </a:prstGeom>
            <a:solidFill>
              <a:schemeClr val="folHlink"/>
            </a:solidFill>
            <a:ln>
              <a:noFill/>
            </a:ln>
            <a:effectLst>
              <a:outerShdw dist="107763" dir="13500000" algn="ctr" rotWithShape="0">
                <a:srgbClr val="C6DCE8">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b="0">
                <a:latin typeface="Times New Roman" pitchFamily="18" charset="0"/>
              </a:endParaRPr>
            </a:p>
          </p:txBody>
        </p:sp>
        <p:sp>
          <p:nvSpPr>
            <p:cNvPr id="7183" name="Rectangle 15"/>
            <p:cNvSpPr>
              <a:spLocks noChangeArrowheads="1"/>
            </p:cNvSpPr>
            <p:nvPr userDrawn="1"/>
          </p:nvSpPr>
          <p:spPr bwMode="auto">
            <a:xfrm>
              <a:off x="719" y="1857"/>
              <a:ext cx="368" cy="406"/>
            </a:xfrm>
            <a:prstGeom prst="rect">
              <a:avLst/>
            </a:prstGeom>
            <a:solidFill>
              <a:schemeClr val="accent2"/>
            </a:solidFill>
            <a:ln>
              <a:noFill/>
            </a:ln>
            <a:effectLst>
              <a:outerShdw dist="71842" dir="2700000" algn="ctr" rotWithShape="0">
                <a:srgbClr val="C6DCE8"/>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b="0">
                <a:latin typeface="Times New Roman" pitchFamily="18" charset="0"/>
              </a:endParaRPr>
            </a:p>
          </p:txBody>
        </p:sp>
      </p:grpSp>
      <p:pic>
        <p:nvPicPr>
          <p:cNvPr id="7214" name="Picture 4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 y="92075"/>
            <a:ext cx="7620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15" name="1 - Ομάδα"/>
          <p:cNvGrpSpPr>
            <a:grpSpLocks/>
          </p:cNvGrpSpPr>
          <p:nvPr userDrawn="1"/>
        </p:nvGrpSpPr>
        <p:grpSpPr bwMode="auto">
          <a:xfrm rot="7600851">
            <a:off x="-180975" y="2790825"/>
            <a:ext cx="3790950" cy="381000"/>
            <a:chOff x="-19045" y="216550"/>
            <a:chExt cx="9180548" cy="649224"/>
          </a:xfrm>
        </p:grpSpPr>
        <p:grpSp>
          <p:nvGrpSpPr>
            <p:cNvPr id="12" name="11 - Ελεύθερη σχεδίαση"/>
            <p:cNvGrpSpPr>
              <a:grpSpLocks/>
            </p:cNvGrpSpPr>
            <p:nvPr/>
          </p:nvGrpSpPr>
          <p:grpSpPr bwMode="auto">
            <a:xfrm>
              <a:off x="-6124" y="-10242"/>
              <a:ext cx="9137904" cy="1048512"/>
              <a:chOff x="-6096" y="-24384"/>
              <a:chExt cx="9137904" cy="1048512"/>
            </a:xfrm>
          </p:grpSpPr>
          <p:pic>
            <p:nvPicPr>
              <p:cNvPr id="7217" name="11 - Ελεύθερη σχεδίαση"/>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 y="-24384"/>
                <a:ext cx="9137904" cy="1048512"/>
              </a:xfrm>
              <a:prstGeom prst="rect">
                <a:avLst/>
              </a:prstGeom>
              <a:noFill/>
              <a:extLst>
                <a:ext uri="{909E8E84-426E-40DD-AFC4-6F175D3DCCD1}">
                  <a14:hiddenFill xmlns:a14="http://schemas.microsoft.com/office/drawing/2010/main">
                    <a:solidFill>
                      <a:srgbClr val="FFFFFF"/>
                    </a:solidFill>
                  </a14:hiddenFill>
                </a:ext>
              </a:extLst>
            </p:spPr>
          </p:pic>
          <p:sp>
            <p:nvSpPr>
              <p:cNvPr id="7218" name="Text Box 50"/>
              <p:cNvSpPr txBox="1">
                <a:spLocks noChangeArrowheads="1"/>
              </p:cNvSpPr>
              <p:nvPr/>
            </p:nvSpPr>
            <p:spPr bwMode="auto">
              <a:xfrm rot="21435692">
                <a:off x="-29294" y="42167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endParaRPr lang="en-US" b="0">
                  <a:cs typeface="Arial" charset="0"/>
                </a:endParaRPr>
              </a:p>
            </p:txBody>
          </p:sp>
        </p:grpSp>
        <p:grpSp>
          <p:nvGrpSpPr>
            <p:cNvPr id="13" name="12 - Ελεύθερη σχεδίαση"/>
            <p:cNvGrpSpPr>
              <a:grpSpLocks/>
            </p:cNvGrpSpPr>
            <p:nvPr/>
          </p:nvGrpSpPr>
          <p:grpSpPr bwMode="auto">
            <a:xfrm>
              <a:off x="-6124" y="62910"/>
              <a:ext cx="9156192" cy="914400"/>
              <a:chOff x="-6096" y="48768"/>
              <a:chExt cx="9156192" cy="914400"/>
            </a:xfrm>
          </p:grpSpPr>
          <p:pic>
            <p:nvPicPr>
              <p:cNvPr id="7220" name="12 - Ελεύθερη σχεδίαση"/>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 y="48768"/>
                <a:ext cx="9156192" cy="914400"/>
              </a:xfrm>
              <a:prstGeom prst="rect">
                <a:avLst/>
              </a:prstGeom>
              <a:noFill/>
              <a:extLst>
                <a:ext uri="{909E8E84-426E-40DD-AFC4-6F175D3DCCD1}">
                  <a14:hiddenFill xmlns:a14="http://schemas.microsoft.com/office/drawing/2010/main">
                    <a:solidFill>
                      <a:srgbClr val="FFFFFF"/>
                    </a:solidFill>
                  </a14:hiddenFill>
                </a:ext>
              </a:extLst>
            </p:spPr>
          </p:pic>
          <p:sp>
            <p:nvSpPr>
              <p:cNvPr id="7221" name="Text Box 53"/>
              <p:cNvSpPr txBox="1">
                <a:spLocks noChangeArrowheads="1"/>
              </p:cNvSpPr>
              <p:nvPr/>
            </p:nvSpPr>
            <p:spPr bwMode="auto">
              <a:xfrm rot="21435692">
                <a:off x="-21711" y="49536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endParaRPr lang="en-US" b="0">
                  <a:cs typeface="Arial" charset="0"/>
                </a:endParaRPr>
              </a:p>
            </p:txBody>
          </p:sp>
        </p:grpSp>
      </p:gr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F8C07AA-3724-4189-B163-F5A186DC9D73}" type="slidenum">
              <a:rPr lang="en-US"/>
              <a:pPr/>
              <a:t>‹#›</a:t>
            </a:fld>
            <a:endParaRPr lang="en-US"/>
          </a:p>
        </p:txBody>
      </p:sp>
    </p:spTree>
    <p:extLst>
      <p:ext uri="{BB962C8B-B14F-4D97-AF65-F5344CB8AC3E}">
        <p14:creationId xmlns:p14="http://schemas.microsoft.com/office/powerpoint/2010/main" val="3045938162"/>
      </p:ext>
    </p:extLst>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28600"/>
            <a:ext cx="22479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228600"/>
            <a:ext cx="65913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25E2CD2-917A-46AF-95A2-0F291C90E510}" type="slidenum">
              <a:rPr lang="en-US"/>
              <a:pPr/>
              <a:t>‹#›</a:t>
            </a:fld>
            <a:endParaRPr lang="en-US"/>
          </a:p>
        </p:txBody>
      </p:sp>
    </p:spTree>
    <p:extLst>
      <p:ext uri="{BB962C8B-B14F-4D97-AF65-F5344CB8AC3E}">
        <p14:creationId xmlns:p14="http://schemas.microsoft.com/office/powerpoint/2010/main" val="3665658665"/>
      </p:ext>
    </p:extLst>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534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 y="838200"/>
            <a:ext cx="43815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838200"/>
            <a:ext cx="4381500" cy="285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848100"/>
            <a:ext cx="4381500" cy="285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6200" y="6553200"/>
            <a:ext cx="2133600" cy="228600"/>
          </a:xfrm>
        </p:spPr>
        <p:txBody>
          <a:bodyPr/>
          <a:lstStyle>
            <a:lvl1pPr>
              <a:defRPr/>
            </a:lvl1pPr>
          </a:lstStyle>
          <a:p>
            <a:fld id="{E09BC70C-23DA-40CE-987C-30063C15C100}" type="slidenum">
              <a:rPr lang="en-US"/>
              <a:pPr/>
              <a:t>‹#›</a:t>
            </a:fld>
            <a:endParaRPr lang="en-US"/>
          </a:p>
        </p:txBody>
      </p:sp>
    </p:spTree>
    <p:extLst>
      <p:ext uri="{BB962C8B-B14F-4D97-AF65-F5344CB8AC3E}">
        <p14:creationId xmlns:p14="http://schemas.microsoft.com/office/powerpoint/2010/main" val="3438090503"/>
      </p:ext>
    </p:extLst>
  </p:cSld>
  <p:clrMapOvr>
    <a:masterClrMapping/>
  </p:clrMapOvr>
  <p:transition>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228600"/>
            <a:ext cx="8534400" cy="533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6200" y="838200"/>
            <a:ext cx="4381500" cy="285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838200"/>
            <a:ext cx="4381500" cy="285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6200" y="3848100"/>
            <a:ext cx="4381500" cy="285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3848100"/>
            <a:ext cx="4381500" cy="285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6200" y="6553200"/>
            <a:ext cx="2133600" cy="228600"/>
          </a:xfrm>
        </p:spPr>
        <p:txBody>
          <a:bodyPr/>
          <a:lstStyle>
            <a:lvl1pPr>
              <a:defRPr/>
            </a:lvl1pPr>
          </a:lstStyle>
          <a:p>
            <a:fld id="{48CD23E6-DF1D-4748-8C49-283C90021D35}" type="slidenum">
              <a:rPr lang="en-US"/>
              <a:pPr/>
              <a:t>‹#›</a:t>
            </a:fld>
            <a:endParaRPr lang="en-US"/>
          </a:p>
        </p:txBody>
      </p:sp>
    </p:spTree>
    <p:extLst>
      <p:ext uri="{BB962C8B-B14F-4D97-AF65-F5344CB8AC3E}">
        <p14:creationId xmlns:p14="http://schemas.microsoft.com/office/powerpoint/2010/main" val="1498560575"/>
      </p:ext>
    </p:extLst>
  </p:cSld>
  <p:clrMapOvr>
    <a:masterClrMapping/>
  </p:clrMapOvr>
  <p:transition>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5344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838200"/>
            <a:ext cx="43815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838200"/>
            <a:ext cx="4381500" cy="285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848100"/>
            <a:ext cx="4381500" cy="285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6200" y="6553200"/>
            <a:ext cx="2133600" cy="228600"/>
          </a:xfrm>
        </p:spPr>
        <p:txBody>
          <a:bodyPr/>
          <a:lstStyle>
            <a:lvl1pPr>
              <a:defRPr/>
            </a:lvl1pPr>
          </a:lstStyle>
          <a:p>
            <a:fld id="{0A97E77E-9C40-48D7-885F-5275C1B312DD}" type="slidenum">
              <a:rPr lang="en-US"/>
              <a:pPr/>
              <a:t>‹#›</a:t>
            </a:fld>
            <a:endParaRPr lang="en-US"/>
          </a:p>
        </p:txBody>
      </p:sp>
    </p:spTree>
    <p:extLst>
      <p:ext uri="{BB962C8B-B14F-4D97-AF65-F5344CB8AC3E}">
        <p14:creationId xmlns:p14="http://schemas.microsoft.com/office/powerpoint/2010/main" val="2165916096"/>
      </p:ext>
    </p:extLst>
  </p:cSld>
  <p:clrMapOvr>
    <a:masterClrMapping/>
  </p:clrMapOvr>
  <p:transition>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534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 y="838200"/>
            <a:ext cx="43815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838200"/>
            <a:ext cx="43815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6200" y="6553200"/>
            <a:ext cx="2133600" cy="228600"/>
          </a:xfrm>
        </p:spPr>
        <p:txBody>
          <a:bodyPr/>
          <a:lstStyle>
            <a:lvl1pPr>
              <a:defRPr/>
            </a:lvl1pPr>
          </a:lstStyle>
          <a:p>
            <a:fld id="{F3A03B5F-BA23-4AB5-A965-6CDFD74DEFBE}" type="slidenum">
              <a:rPr lang="en-US"/>
              <a:pPr/>
              <a:t>‹#›</a:t>
            </a:fld>
            <a:endParaRPr lang="en-US"/>
          </a:p>
        </p:txBody>
      </p:sp>
    </p:spTree>
    <p:extLst>
      <p:ext uri="{BB962C8B-B14F-4D97-AF65-F5344CB8AC3E}">
        <p14:creationId xmlns:p14="http://schemas.microsoft.com/office/powerpoint/2010/main" val="646432044"/>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9FBF0F0-D18B-4B98-947C-9C8BFF27AEF7}" type="slidenum">
              <a:rPr lang="en-US"/>
              <a:pPr/>
              <a:t>‹#›</a:t>
            </a:fld>
            <a:endParaRPr lang="en-US"/>
          </a:p>
        </p:txBody>
      </p:sp>
    </p:spTree>
    <p:extLst>
      <p:ext uri="{BB962C8B-B14F-4D97-AF65-F5344CB8AC3E}">
        <p14:creationId xmlns:p14="http://schemas.microsoft.com/office/powerpoint/2010/main" val="270660198"/>
      </p:ext>
    </p:extLst>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DCC2FB2-AA3B-4F5F-AB50-4DD5C7705AD5}" type="slidenum">
              <a:rPr lang="en-US"/>
              <a:pPr/>
              <a:t>‹#›</a:t>
            </a:fld>
            <a:endParaRPr lang="en-US"/>
          </a:p>
        </p:txBody>
      </p:sp>
    </p:spTree>
    <p:extLst>
      <p:ext uri="{BB962C8B-B14F-4D97-AF65-F5344CB8AC3E}">
        <p14:creationId xmlns:p14="http://schemas.microsoft.com/office/powerpoint/2010/main" val="3136912328"/>
      </p:ext>
    </p:extLst>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838200"/>
            <a:ext cx="43815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838200"/>
            <a:ext cx="43815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9E22B83-EE12-46DC-B84F-965ECA228403}" type="slidenum">
              <a:rPr lang="en-US"/>
              <a:pPr/>
              <a:t>‹#›</a:t>
            </a:fld>
            <a:endParaRPr lang="en-US"/>
          </a:p>
        </p:txBody>
      </p:sp>
    </p:spTree>
    <p:extLst>
      <p:ext uri="{BB962C8B-B14F-4D97-AF65-F5344CB8AC3E}">
        <p14:creationId xmlns:p14="http://schemas.microsoft.com/office/powerpoint/2010/main" val="3322632468"/>
      </p:ext>
    </p:extLst>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DEDBA12-74B2-4623-9963-90643DEA00A7}" type="slidenum">
              <a:rPr lang="en-US"/>
              <a:pPr/>
              <a:t>‹#›</a:t>
            </a:fld>
            <a:endParaRPr lang="en-US"/>
          </a:p>
        </p:txBody>
      </p:sp>
    </p:spTree>
    <p:extLst>
      <p:ext uri="{BB962C8B-B14F-4D97-AF65-F5344CB8AC3E}">
        <p14:creationId xmlns:p14="http://schemas.microsoft.com/office/powerpoint/2010/main" val="1096083017"/>
      </p:ext>
    </p:extLst>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7E8CBC2-C978-440A-9AC5-1CEB36CD4732}" type="slidenum">
              <a:rPr lang="en-US"/>
              <a:pPr/>
              <a:t>‹#›</a:t>
            </a:fld>
            <a:endParaRPr lang="en-US"/>
          </a:p>
        </p:txBody>
      </p:sp>
    </p:spTree>
    <p:extLst>
      <p:ext uri="{BB962C8B-B14F-4D97-AF65-F5344CB8AC3E}">
        <p14:creationId xmlns:p14="http://schemas.microsoft.com/office/powerpoint/2010/main" val="3847363138"/>
      </p:ext>
    </p:extLst>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EF75BA2-EA40-4874-8992-5585123A7A7C}" type="slidenum">
              <a:rPr lang="en-US"/>
              <a:pPr/>
              <a:t>‹#›</a:t>
            </a:fld>
            <a:endParaRPr lang="en-US"/>
          </a:p>
        </p:txBody>
      </p:sp>
    </p:spTree>
    <p:extLst>
      <p:ext uri="{BB962C8B-B14F-4D97-AF65-F5344CB8AC3E}">
        <p14:creationId xmlns:p14="http://schemas.microsoft.com/office/powerpoint/2010/main" val="3866396596"/>
      </p:ext>
    </p:extLst>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7B90CF8-0CD5-4B46-90B2-56EF2CA7531F}" type="slidenum">
              <a:rPr lang="en-US"/>
              <a:pPr/>
              <a:t>‹#›</a:t>
            </a:fld>
            <a:endParaRPr lang="en-US"/>
          </a:p>
        </p:txBody>
      </p:sp>
    </p:spTree>
    <p:extLst>
      <p:ext uri="{BB962C8B-B14F-4D97-AF65-F5344CB8AC3E}">
        <p14:creationId xmlns:p14="http://schemas.microsoft.com/office/powerpoint/2010/main" val="1513793684"/>
      </p:ext>
    </p:extLst>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6B8D048-8488-45E1-88A1-0750F20C69DE}" type="slidenum">
              <a:rPr lang="en-US"/>
              <a:pPr/>
              <a:t>‹#›</a:t>
            </a:fld>
            <a:endParaRPr lang="en-US"/>
          </a:p>
        </p:txBody>
      </p:sp>
    </p:spTree>
    <p:extLst>
      <p:ext uri="{BB962C8B-B14F-4D97-AF65-F5344CB8AC3E}">
        <p14:creationId xmlns:p14="http://schemas.microsoft.com/office/powerpoint/2010/main" val="3382651266"/>
      </p:ext>
    </p:extLst>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9" name="Rectangle 5"/>
          <p:cNvSpPr>
            <a:spLocks noChangeArrowheads="1"/>
          </p:cNvSpPr>
          <p:nvPr/>
        </p:nvSpPr>
        <p:spPr bwMode="auto">
          <a:xfrm>
            <a:off x="0" y="0"/>
            <a:ext cx="285750" cy="5334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b="0">
              <a:latin typeface="Times New Roman" pitchFamily="18" charset="0"/>
            </a:endParaRPr>
          </a:p>
        </p:txBody>
      </p:sp>
      <p:sp>
        <p:nvSpPr>
          <p:cNvPr id="6150" name="Rectangle 6"/>
          <p:cNvSpPr>
            <a:spLocks noChangeArrowheads="1"/>
          </p:cNvSpPr>
          <p:nvPr/>
        </p:nvSpPr>
        <p:spPr bwMode="auto">
          <a:xfrm>
            <a:off x="412750" y="0"/>
            <a:ext cx="8731250" cy="15240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b="0">
              <a:latin typeface="Times New Roman" pitchFamily="18" charset="0"/>
            </a:endParaRPr>
          </a:p>
        </p:txBody>
      </p:sp>
      <p:sp>
        <p:nvSpPr>
          <p:cNvPr id="6151" name="Rectangle 7"/>
          <p:cNvSpPr>
            <a:spLocks noChangeArrowheads="1"/>
          </p:cNvSpPr>
          <p:nvPr/>
        </p:nvSpPr>
        <p:spPr bwMode="auto">
          <a:xfrm>
            <a:off x="409575" y="134938"/>
            <a:ext cx="138113" cy="1412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0">
              <a:solidFill>
                <a:schemeClr val="hlink"/>
              </a:solidFill>
            </a:endParaRPr>
          </a:p>
        </p:txBody>
      </p:sp>
      <p:sp>
        <p:nvSpPr>
          <p:cNvPr id="6152" name="Rectangle 8"/>
          <p:cNvSpPr>
            <a:spLocks noChangeArrowheads="1"/>
          </p:cNvSpPr>
          <p:nvPr/>
        </p:nvSpPr>
        <p:spPr bwMode="auto">
          <a:xfrm>
            <a:off x="547688" y="0"/>
            <a:ext cx="139700" cy="1381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0">
              <a:solidFill>
                <a:schemeClr val="hlink"/>
              </a:solidFill>
            </a:endParaRPr>
          </a:p>
        </p:txBody>
      </p:sp>
      <p:sp>
        <p:nvSpPr>
          <p:cNvPr id="6153" name="Rectangle 9"/>
          <p:cNvSpPr>
            <a:spLocks noChangeArrowheads="1"/>
          </p:cNvSpPr>
          <p:nvPr/>
        </p:nvSpPr>
        <p:spPr bwMode="auto">
          <a:xfrm>
            <a:off x="547688" y="134938"/>
            <a:ext cx="139700" cy="1412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0">
              <a:solidFill>
                <a:schemeClr val="accent2"/>
              </a:solidFill>
            </a:endParaRPr>
          </a:p>
        </p:txBody>
      </p:sp>
      <p:sp>
        <p:nvSpPr>
          <p:cNvPr id="6154" name="Rectangle 10"/>
          <p:cNvSpPr>
            <a:spLocks noChangeArrowheads="1"/>
          </p:cNvSpPr>
          <p:nvPr/>
        </p:nvSpPr>
        <p:spPr bwMode="auto">
          <a:xfrm>
            <a:off x="274638" y="274638"/>
            <a:ext cx="136525" cy="13811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0">
              <a:solidFill>
                <a:schemeClr val="hlink"/>
              </a:solidFill>
            </a:endParaRPr>
          </a:p>
        </p:txBody>
      </p:sp>
      <p:sp>
        <p:nvSpPr>
          <p:cNvPr id="6155" name="Rectangle 11"/>
          <p:cNvSpPr>
            <a:spLocks noChangeArrowheads="1"/>
          </p:cNvSpPr>
          <p:nvPr/>
        </p:nvSpPr>
        <p:spPr bwMode="auto">
          <a:xfrm>
            <a:off x="131763" y="136525"/>
            <a:ext cx="141287" cy="138113"/>
          </a:xfrm>
          <a:prstGeom prst="rect">
            <a:avLst/>
          </a:prstGeom>
          <a:solidFill>
            <a:schemeClr val="bg2"/>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b="0">
              <a:latin typeface="Times New Roman" pitchFamily="18" charset="0"/>
            </a:endParaRPr>
          </a:p>
        </p:txBody>
      </p:sp>
      <p:sp>
        <p:nvSpPr>
          <p:cNvPr id="6156" name="Rectangle 12"/>
          <p:cNvSpPr>
            <a:spLocks noChangeArrowheads="1"/>
          </p:cNvSpPr>
          <p:nvPr/>
        </p:nvSpPr>
        <p:spPr bwMode="auto">
          <a:xfrm>
            <a:off x="409575" y="271463"/>
            <a:ext cx="138113" cy="1381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0">
              <a:solidFill>
                <a:schemeClr val="accent2"/>
              </a:solidFill>
            </a:endParaRPr>
          </a:p>
        </p:txBody>
      </p:sp>
      <p:sp>
        <p:nvSpPr>
          <p:cNvPr id="6157" name="Rectangle 13"/>
          <p:cNvSpPr>
            <a:spLocks noChangeArrowheads="1"/>
          </p:cNvSpPr>
          <p:nvPr/>
        </p:nvSpPr>
        <p:spPr bwMode="auto">
          <a:xfrm>
            <a:off x="274638" y="409575"/>
            <a:ext cx="136525" cy="1365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0">
              <a:solidFill>
                <a:schemeClr val="accent2"/>
              </a:solidFill>
            </a:endParaRPr>
          </a:p>
        </p:txBody>
      </p:sp>
      <p:sp>
        <p:nvSpPr>
          <p:cNvPr id="6158" name="Rectangle 14"/>
          <p:cNvSpPr>
            <a:spLocks noGrp="1" noChangeArrowheads="1"/>
          </p:cNvSpPr>
          <p:nvPr>
            <p:ph type="title"/>
          </p:nvPr>
        </p:nvSpPr>
        <p:spPr bwMode="auto">
          <a:xfrm>
            <a:off x="533400" y="228600"/>
            <a:ext cx="853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9" name="Rectangle 15"/>
          <p:cNvSpPr>
            <a:spLocks noGrp="1" noChangeArrowheads="1"/>
          </p:cNvSpPr>
          <p:nvPr>
            <p:ph type="body" idx="1"/>
          </p:nvPr>
        </p:nvSpPr>
        <p:spPr bwMode="auto">
          <a:xfrm>
            <a:off x="76200" y="838200"/>
            <a:ext cx="89154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173" name="Picture 29"/>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6200" y="84138"/>
            <a:ext cx="3810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74" name="1 - Ομάδα"/>
          <p:cNvGrpSpPr>
            <a:grpSpLocks/>
          </p:cNvGrpSpPr>
          <p:nvPr userDrawn="1"/>
        </p:nvGrpSpPr>
        <p:grpSpPr bwMode="auto">
          <a:xfrm rot="10800000">
            <a:off x="381000" y="76200"/>
            <a:ext cx="8723313" cy="381000"/>
            <a:chOff x="-19045" y="216550"/>
            <a:chExt cx="9180548" cy="649224"/>
          </a:xfrm>
        </p:grpSpPr>
        <p:grpSp>
          <p:nvGrpSpPr>
            <p:cNvPr id="12" name="11 - Ελεύθερη σχεδίαση"/>
            <p:cNvGrpSpPr>
              <a:grpSpLocks/>
            </p:cNvGrpSpPr>
            <p:nvPr/>
          </p:nvGrpSpPr>
          <p:grpSpPr bwMode="auto">
            <a:xfrm>
              <a:off x="-6124" y="-10242"/>
              <a:ext cx="9137904" cy="1048512"/>
              <a:chOff x="-6096" y="-24384"/>
              <a:chExt cx="9137904" cy="1048512"/>
            </a:xfrm>
          </p:grpSpPr>
          <p:pic>
            <p:nvPicPr>
              <p:cNvPr id="6176" name="11 - Ελεύθερη σχεδίαση"/>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96" y="-24384"/>
                <a:ext cx="9137904" cy="1048512"/>
              </a:xfrm>
              <a:prstGeom prst="rect">
                <a:avLst/>
              </a:prstGeom>
              <a:noFill/>
              <a:extLst>
                <a:ext uri="{909E8E84-426E-40DD-AFC4-6F175D3DCCD1}">
                  <a14:hiddenFill xmlns:a14="http://schemas.microsoft.com/office/drawing/2010/main">
                    <a:solidFill>
                      <a:srgbClr val="FFFFFF"/>
                    </a:solidFill>
                  </a14:hiddenFill>
                </a:ext>
              </a:extLst>
            </p:spPr>
          </p:pic>
          <p:sp>
            <p:nvSpPr>
              <p:cNvPr id="6177" name="Text Box 33"/>
              <p:cNvSpPr txBox="1">
                <a:spLocks noChangeArrowheads="1"/>
              </p:cNvSpPr>
              <p:nvPr/>
            </p:nvSpPr>
            <p:spPr bwMode="auto">
              <a:xfrm rot="21435692">
                <a:off x="-29294" y="42167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endParaRPr lang="en-US" b="0">
                  <a:cs typeface="Arial" charset="0"/>
                </a:endParaRPr>
              </a:p>
            </p:txBody>
          </p:sp>
        </p:grpSp>
        <p:grpSp>
          <p:nvGrpSpPr>
            <p:cNvPr id="13" name="12 - Ελεύθερη σχεδίαση"/>
            <p:cNvGrpSpPr>
              <a:grpSpLocks/>
            </p:cNvGrpSpPr>
            <p:nvPr/>
          </p:nvGrpSpPr>
          <p:grpSpPr bwMode="auto">
            <a:xfrm>
              <a:off x="-6124" y="62910"/>
              <a:ext cx="9156192" cy="914400"/>
              <a:chOff x="-6096" y="48768"/>
              <a:chExt cx="9156192" cy="914400"/>
            </a:xfrm>
          </p:grpSpPr>
          <p:pic>
            <p:nvPicPr>
              <p:cNvPr id="6179" name="12 - Ελεύθερη σχεδίαση"/>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96" y="48768"/>
                <a:ext cx="9156192" cy="914400"/>
              </a:xfrm>
              <a:prstGeom prst="rect">
                <a:avLst/>
              </a:prstGeom>
              <a:noFill/>
              <a:extLst>
                <a:ext uri="{909E8E84-426E-40DD-AFC4-6F175D3DCCD1}">
                  <a14:hiddenFill xmlns:a14="http://schemas.microsoft.com/office/drawing/2010/main">
                    <a:solidFill>
                      <a:srgbClr val="FFFFFF"/>
                    </a:solidFill>
                  </a14:hiddenFill>
                </a:ext>
              </a:extLst>
            </p:spPr>
          </p:pic>
          <p:sp>
            <p:nvSpPr>
              <p:cNvPr id="6180" name="Text Box 36"/>
              <p:cNvSpPr txBox="1">
                <a:spLocks noChangeArrowheads="1"/>
              </p:cNvSpPr>
              <p:nvPr/>
            </p:nvSpPr>
            <p:spPr bwMode="auto">
              <a:xfrm rot="21435692">
                <a:off x="-21711" y="49536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endParaRPr lang="en-US" b="0">
                  <a:cs typeface="Arial" charset="0"/>
                </a:endParaRPr>
              </a:p>
            </p:txBody>
          </p:sp>
        </p:grpSp>
      </p:grpSp>
      <p:grpSp>
        <p:nvGrpSpPr>
          <p:cNvPr id="6182" name="Group 38"/>
          <p:cNvGrpSpPr>
            <a:grpSpLocks/>
          </p:cNvGrpSpPr>
          <p:nvPr userDrawn="1"/>
        </p:nvGrpSpPr>
        <p:grpSpPr bwMode="auto">
          <a:xfrm>
            <a:off x="533400" y="1066800"/>
            <a:ext cx="7467600" cy="5334000"/>
            <a:chOff x="336" y="672"/>
            <a:chExt cx="4704" cy="3360"/>
          </a:xfrm>
        </p:grpSpPr>
        <p:sp>
          <p:nvSpPr>
            <p:cNvPr id="6164" name="Oval 20"/>
            <p:cNvSpPr>
              <a:spLocks noChangeArrowheads="1"/>
            </p:cNvSpPr>
            <p:nvPr userDrawn="1"/>
          </p:nvSpPr>
          <p:spPr bwMode="auto">
            <a:xfrm rot="-2070036">
              <a:off x="1048" y="1523"/>
              <a:ext cx="3408" cy="1632"/>
            </a:xfrm>
            <a:prstGeom prst="ellipse">
              <a:avLst/>
            </a:prstGeom>
            <a:solidFill>
              <a:srgbClr val="EBEB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Oval 21"/>
            <p:cNvSpPr>
              <a:spLocks noChangeArrowheads="1"/>
            </p:cNvSpPr>
            <p:nvPr userDrawn="1"/>
          </p:nvSpPr>
          <p:spPr bwMode="auto">
            <a:xfrm rot="-2070036">
              <a:off x="1392" y="3600"/>
              <a:ext cx="1056" cy="432"/>
            </a:xfrm>
            <a:prstGeom prst="ellipse">
              <a:avLst/>
            </a:prstGeom>
            <a:solidFill>
              <a:srgbClr val="EBEB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Oval 22"/>
            <p:cNvSpPr>
              <a:spLocks noChangeArrowheads="1"/>
            </p:cNvSpPr>
            <p:nvPr userDrawn="1"/>
          </p:nvSpPr>
          <p:spPr bwMode="auto">
            <a:xfrm rot="-2070036">
              <a:off x="336" y="2784"/>
              <a:ext cx="1056" cy="432"/>
            </a:xfrm>
            <a:prstGeom prst="ellipse">
              <a:avLst/>
            </a:prstGeom>
            <a:solidFill>
              <a:srgbClr val="EBEB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Oval 23"/>
            <p:cNvSpPr>
              <a:spLocks noChangeArrowheads="1"/>
            </p:cNvSpPr>
            <p:nvPr userDrawn="1"/>
          </p:nvSpPr>
          <p:spPr bwMode="auto">
            <a:xfrm rot="-2070036">
              <a:off x="2592" y="768"/>
              <a:ext cx="1056" cy="432"/>
            </a:xfrm>
            <a:prstGeom prst="ellipse">
              <a:avLst/>
            </a:prstGeom>
            <a:solidFill>
              <a:srgbClr val="EBEB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Oval 24"/>
            <p:cNvSpPr>
              <a:spLocks noChangeArrowheads="1"/>
            </p:cNvSpPr>
            <p:nvPr userDrawn="1"/>
          </p:nvSpPr>
          <p:spPr bwMode="auto">
            <a:xfrm rot="-2070036">
              <a:off x="3936" y="1824"/>
              <a:ext cx="1056" cy="432"/>
            </a:xfrm>
            <a:prstGeom prst="ellipse">
              <a:avLst/>
            </a:prstGeom>
            <a:solidFill>
              <a:srgbClr val="EBEB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Oval 25"/>
            <p:cNvSpPr>
              <a:spLocks noChangeArrowheads="1"/>
            </p:cNvSpPr>
            <p:nvPr userDrawn="1"/>
          </p:nvSpPr>
          <p:spPr bwMode="auto">
            <a:xfrm rot="-2070036">
              <a:off x="3984" y="672"/>
              <a:ext cx="1056" cy="624"/>
            </a:xfrm>
            <a:prstGeom prst="ellipse">
              <a:avLst/>
            </a:prstGeom>
            <a:solidFill>
              <a:srgbClr val="EBEB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1" name="Oval 37"/>
            <p:cNvSpPr>
              <a:spLocks noChangeArrowheads="1"/>
            </p:cNvSpPr>
            <p:nvPr userDrawn="1"/>
          </p:nvSpPr>
          <p:spPr bwMode="auto">
            <a:xfrm rot="-2070036">
              <a:off x="1152" y="3321"/>
              <a:ext cx="240" cy="144"/>
            </a:xfrm>
            <a:prstGeom prst="ellipse">
              <a:avLst/>
            </a:prstGeom>
            <a:solidFill>
              <a:srgbClr val="EBEB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83" name="Rectangle 39"/>
          <p:cNvSpPr>
            <a:spLocks noGrp="1" noChangeArrowheads="1"/>
          </p:cNvSpPr>
          <p:nvPr>
            <p:ph type="sldNum" sz="quarter" idx="4"/>
          </p:nvPr>
        </p:nvSpPr>
        <p:spPr bwMode="auto">
          <a:xfrm>
            <a:off x="76200" y="6553200"/>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0">
                <a:solidFill>
                  <a:schemeClr val="hlink"/>
                </a:solidFill>
              </a:defRPr>
            </a:lvl1pPr>
          </a:lstStyle>
          <a:p>
            <a:fld id="{2E7AC27C-A51E-4142-9B09-C55A8AB9643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ransition>
    <p:circle/>
  </p:transition>
  <p:hf hdr="0" ftr="0" dt="0"/>
  <p:txStyles>
    <p:titleStyle>
      <a:lvl1pPr algn="l" rtl="0" fontAlgn="base">
        <a:spcBef>
          <a:spcPct val="0"/>
        </a:spcBef>
        <a:spcAft>
          <a:spcPct val="0"/>
        </a:spcAft>
        <a:defRPr sz="2400" b="1">
          <a:solidFill>
            <a:schemeClr val="tx1"/>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b="1">
          <a:solidFill>
            <a:schemeClr val="tx1"/>
          </a:solidFill>
          <a:effectLst>
            <a:outerShdw blurRad="38100" dist="38100" dir="2700000" algn="tl">
              <a:srgbClr val="C0C0C0"/>
            </a:outerShdw>
          </a:effectLst>
          <a:latin typeface="Arial Black" pitchFamily="34" charset="0"/>
        </a:defRPr>
      </a:lvl2pPr>
      <a:lvl3pPr algn="l" rtl="0" fontAlgn="base">
        <a:spcBef>
          <a:spcPct val="0"/>
        </a:spcBef>
        <a:spcAft>
          <a:spcPct val="0"/>
        </a:spcAft>
        <a:defRPr sz="2400" b="1">
          <a:solidFill>
            <a:schemeClr val="tx1"/>
          </a:solidFill>
          <a:effectLst>
            <a:outerShdw blurRad="38100" dist="38100" dir="2700000" algn="tl">
              <a:srgbClr val="C0C0C0"/>
            </a:outerShdw>
          </a:effectLst>
          <a:latin typeface="Arial Black" pitchFamily="34" charset="0"/>
        </a:defRPr>
      </a:lvl3pPr>
      <a:lvl4pPr algn="l" rtl="0" fontAlgn="base">
        <a:spcBef>
          <a:spcPct val="0"/>
        </a:spcBef>
        <a:spcAft>
          <a:spcPct val="0"/>
        </a:spcAft>
        <a:defRPr sz="2400" b="1">
          <a:solidFill>
            <a:schemeClr val="tx1"/>
          </a:solidFill>
          <a:effectLst>
            <a:outerShdw blurRad="38100" dist="38100" dir="2700000" algn="tl">
              <a:srgbClr val="C0C0C0"/>
            </a:outerShdw>
          </a:effectLst>
          <a:latin typeface="Arial Black" pitchFamily="34" charset="0"/>
        </a:defRPr>
      </a:lvl4pPr>
      <a:lvl5pPr algn="l" rtl="0" fontAlgn="base">
        <a:spcBef>
          <a:spcPct val="0"/>
        </a:spcBef>
        <a:spcAft>
          <a:spcPct val="0"/>
        </a:spcAft>
        <a:defRPr sz="2400" b="1">
          <a:solidFill>
            <a:schemeClr val="tx1"/>
          </a:solidFill>
          <a:effectLst>
            <a:outerShdw blurRad="38100" dist="38100" dir="2700000" algn="tl">
              <a:srgbClr val="C0C0C0"/>
            </a:outerShdw>
          </a:effectLst>
          <a:latin typeface="Arial Black" pitchFamily="34" charset="0"/>
        </a:defRPr>
      </a:lvl5pPr>
      <a:lvl6pPr marL="457200" algn="l" rtl="0" fontAlgn="base">
        <a:spcBef>
          <a:spcPct val="0"/>
        </a:spcBef>
        <a:spcAft>
          <a:spcPct val="0"/>
        </a:spcAft>
        <a:defRPr sz="2400" b="1">
          <a:solidFill>
            <a:schemeClr val="tx1"/>
          </a:solidFill>
          <a:effectLst>
            <a:outerShdw blurRad="38100" dist="38100" dir="2700000" algn="tl">
              <a:srgbClr val="C0C0C0"/>
            </a:outerShdw>
          </a:effectLst>
          <a:latin typeface="Arial Black" pitchFamily="34" charset="0"/>
        </a:defRPr>
      </a:lvl6pPr>
      <a:lvl7pPr marL="914400" algn="l" rtl="0" fontAlgn="base">
        <a:spcBef>
          <a:spcPct val="0"/>
        </a:spcBef>
        <a:spcAft>
          <a:spcPct val="0"/>
        </a:spcAft>
        <a:defRPr sz="2400" b="1">
          <a:solidFill>
            <a:schemeClr val="tx1"/>
          </a:solidFill>
          <a:effectLst>
            <a:outerShdw blurRad="38100" dist="38100" dir="2700000" algn="tl">
              <a:srgbClr val="C0C0C0"/>
            </a:outerShdw>
          </a:effectLst>
          <a:latin typeface="Arial Black" pitchFamily="34" charset="0"/>
        </a:defRPr>
      </a:lvl7pPr>
      <a:lvl8pPr marL="1371600" algn="l" rtl="0" fontAlgn="base">
        <a:spcBef>
          <a:spcPct val="0"/>
        </a:spcBef>
        <a:spcAft>
          <a:spcPct val="0"/>
        </a:spcAft>
        <a:defRPr sz="2400" b="1">
          <a:solidFill>
            <a:schemeClr val="tx1"/>
          </a:solidFill>
          <a:effectLst>
            <a:outerShdw blurRad="38100" dist="38100" dir="2700000" algn="tl">
              <a:srgbClr val="C0C0C0"/>
            </a:outerShdw>
          </a:effectLst>
          <a:latin typeface="Arial Black" pitchFamily="34" charset="0"/>
        </a:defRPr>
      </a:lvl8pPr>
      <a:lvl9pPr marL="1828800" algn="l" rtl="0" fontAlgn="base">
        <a:spcBef>
          <a:spcPct val="0"/>
        </a:spcBef>
        <a:spcAft>
          <a:spcPct val="0"/>
        </a:spcAft>
        <a:defRPr sz="2400" b="1">
          <a:solidFill>
            <a:schemeClr val="tx1"/>
          </a:solidFill>
          <a:effectLst>
            <a:outerShdw blurRad="38100" dist="38100" dir="2700000" algn="tl">
              <a:srgbClr val="C0C0C0"/>
            </a:outerShdw>
          </a:effectLst>
          <a:latin typeface="Arial Black" pitchFamily="34" charset="0"/>
        </a:defRPr>
      </a:lvl9pPr>
    </p:titleStyle>
    <p:bodyStyle>
      <a:lvl1pPr marL="342900" indent="-342900" algn="l" rtl="0" fontAlgn="base">
        <a:spcBef>
          <a:spcPct val="20000"/>
        </a:spcBef>
        <a:spcAft>
          <a:spcPct val="0"/>
        </a:spcAft>
        <a:buClr>
          <a:schemeClr val="bg2"/>
        </a:buClr>
        <a:buFont typeface="Wingdings" pitchFamily="2" charset="2"/>
        <a:buChar char="§"/>
        <a:defRPr sz="2000" b="1">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a:solidFill>
            <a:schemeClr val="tx1"/>
          </a:solidFill>
          <a:latin typeface="+mn-lt"/>
        </a:defRPr>
      </a:lvl2pPr>
      <a:lvl3pPr marL="1143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14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10.bin"/><Relationship Id="rId7"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34.png"/><Relationship Id="rId4" Type="http://schemas.openxmlformats.org/officeDocument/2006/relationships/image" Target="../media/image31.emf"/><Relationship Id="rId9" Type="http://schemas.openxmlformats.org/officeDocument/2006/relationships/image" Target="../media/image33.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9.wmf"/><Relationship Id="rId5" Type="http://schemas.openxmlformats.org/officeDocument/2006/relationships/oleObject" Target="../embeddings/oleObject14.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44.emf"/><Relationship Id="rId4" Type="http://schemas.openxmlformats.org/officeDocument/2006/relationships/image" Target="../media/image42.wmf"/></Relationships>
</file>

<file path=ppt/slides/_rels/slide1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8.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9.wmf"/><Relationship Id="rId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oleObject" Target="../embeddings/oleObject4.bin"/><Relationship Id="rId18" Type="http://schemas.openxmlformats.org/officeDocument/2006/relationships/image" Target="../media/image20.wmf"/><Relationship Id="rId3" Type="http://schemas.openxmlformats.org/officeDocument/2006/relationships/notesSlide" Target="../notesSlides/notesSlide4.xml"/><Relationship Id="rId21" Type="http://schemas.openxmlformats.org/officeDocument/2006/relationships/oleObject" Target="../embeddings/oleObject8.bin"/><Relationship Id="rId7" Type="http://schemas.openxmlformats.org/officeDocument/2006/relationships/image" Target="../media/image26.jpeg"/><Relationship Id="rId12" Type="http://schemas.openxmlformats.org/officeDocument/2006/relationships/image" Target="../media/image17.wmf"/><Relationship Id="rId17" Type="http://schemas.openxmlformats.org/officeDocument/2006/relationships/oleObject" Target="../embeddings/oleObject6.bin"/><Relationship Id="rId2" Type="http://schemas.openxmlformats.org/officeDocument/2006/relationships/slideLayout" Target="../slideLayouts/slideLayout4.xml"/><Relationship Id="rId16" Type="http://schemas.openxmlformats.org/officeDocument/2006/relationships/image" Target="../media/image19.wmf"/><Relationship Id="rId20" Type="http://schemas.openxmlformats.org/officeDocument/2006/relationships/image" Target="../media/image21.emf"/><Relationship Id="rId1" Type="http://schemas.openxmlformats.org/officeDocument/2006/relationships/vmlDrawing" Target="../drawings/vmlDrawing2.vml"/><Relationship Id="rId6" Type="http://schemas.openxmlformats.org/officeDocument/2006/relationships/image" Target="../media/image25.png"/><Relationship Id="rId11" Type="http://schemas.openxmlformats.org/officeDocument/2006/relationships/oleObject" Target="../embeddings/oleObject3.bin"/><Relationship Id="rId5" Type="http://schemas.openxmlformats.org/officeDocument/2006/relationships/image" Target="../media/image24.png"/><Relationship Id="rId15" Type="http://schemas.openxmlformats.org/officeDocument/2006/relationships/oleObject" Target="../embeddings/oleObject5.bin"/><Relationship Id="rId10" Type="http://schemas.openxmlformats.org/officeDocument/2006/relationships/image" Target="../media/image16.emf"/><Relationship Id="rId19" Type="http://schemas.openxmlformats.org/officeDocument/2006/relationships/oleObject" Target="../embeddings/oleObject7.bin"/><Relationship Id="rId4" Type="http://schemas.openxmlformats.org/officeDocument/2006/relationships/image" Target="../media/image23.png"/><Relationship Id="rId9" Type="http://schemas.openxmlformats.org/officeDocument/2006/relationships/oleObject" Target="../embeddings/oleObject2.bin"/><Relationship Id="rId14" Type="http://schemas.openxmlformats.org/officeDocument/2006/relationships/image" Target="../media/image18.wmf"/><Relationship Id="rId22" Type="http://schemas.openxmlformats.org/officeDocument/2006/relationships/image" Target="../media/image2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8.emf"/></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p:txBody>
          <a:bodyPr/>
          <a:lstStyle/>
          <a:p>
            <a:r>
              <a:rPr lang="el-GR" sz="2100" dirty="0" smtClean="0"/>
              <a:t>Έλεγχος Θερμοκρασίας με ανεμιστήρα </a:t>
            </a:r>
            <a:br>
              <a:rPr lang="el-GR" sz="2100" dirty="0" smtClean="0"/>
            </a:br>
            <a:r>
              <a:rPr lang="el-GR" sz="2100" dirty="0" smtClean="0"/>
              <a:t>χρησιμοποιώντας την πλατφόρμα μικροελεγκτών </a:t>
            </a:r>
            <a:r>
              <a:rPr lang="en-US" sz="2100" dirty="0" smtClean="0"/>
              <a:t>Arduino</a:t>
            </a:r>
            <a:endParaRPr lang="en-US" sz="2100" dirty="0"/>
          </a:p>
        </p:txBody>
      </p:sp>
      <p:sp>
        <p:nvSpPr>
          <p:cNvPr id="2055" name="Rectangle 7"/>
          <p:cNvSpPr>
            <a:spLocks noGrp="1" noChangeArrowheads="1"/>
          </p:cNvSpPr>
          <p:nvPr>
            <p:ph type="subTitle" idx="1"/>
          </p:nvPr>
        </p:nvSpPr>
        <p:spPr>
          <a:xfrm>
            <a:off x="3810000" y="4318835"/>
            <a:ext cx="3124200" cy="381000"/>
          </a:xfrm>
        </p:spPr>
        <p:txBody>
          <a:bodyPr/>
          <a:lstStyle/>
          <a:p>
            <a:pPr algn="ctr"/>
            <a:r>
              <a:rPr lang="el-GR" sz="2000" dirty="0" smtClean="0"/>
              <a:t>Μάριος Νικηφοράκης</a:t>
            </a:r>
            <a:endParaRPr lang="el-GR" sz="2000" dirty="0"/>
          </a:p>
        </p:txBody>
      </p:sp>
      <p:sp>
        <p:nvSpPr>
          <p:cNvPr id="2058" name="Rectangle 10"/>
          <p:cNvSpPr>
            <a:spLocks noChangeArrowheads="1"/>
          </p:cNvSpPr>
          <p:nvPr/>
        </p:nvSpPr>
        <p:spPr bwMode="auto">
          <a:xfrm>
            <a:off x="609600" y="5638800"/>
            <a:ext cx="41195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l-GR" sz="1600" dirty="0">
                <a:latin typeface="Verdana" pitchFamily="34" charset="0"/>
              </a:rPr>
              <a:t>Επιβλέπων: </a:t>
            </a:r>
            <a:r>
              <a:rPr lang="el-GR" sz="1600" b="0" dirty="0">
                <a:latin typeface="Verdana" pitchFamily="34" charset="0"/>
              </a:rPr>
              <a:t>Νικόλαος Καραμπετάκης</a:t>
            </a:r>
            <a:endParaRPr lang="en-US" sz="1600" b="0" dirty="0">
              <a:latin typeface="Verdana" pitchFamily="34" charset="0"/>
            </a:endParaRPr>
          </a:p>
          <a:p>
            <a:pPr algn="ctr"/>
            <a:r>
              <a:rPr lang="el-GR" sz="1600" b="0" dirty="0">
                <a:latin typeface="Verdana" pitchFamily="34" charset="0"/>
              </a:rPr>
              <a:t>                     </a:t>
            </a:r>
            <a:r>
              <a:rPr lang="el-GR" sz="1600" b="0" dirty="0" smtClean="0">
                <a:latin typeface="Verdana" pitchFamily="34" charset="0"/>
              </a:rPr>
              <a:t>Αν. </a:t>
            </a:r>
            <a:r>
              <a:rPr lang="el-GR" sz="1600" b="0" dirty="0">
                <a:latin typeface="Verdana" pitchFamily="34" charset="0"/>
              </a:rPr>
              <a:t>Καθηγητής Α.Π.Θ.</a:t>
            </a:r>
          </a:p>
        </p:txBody>
      </p:sp>
      <p:sp>
        <p:nvSpPr>
          <p:cNvPr id="2059" name="Rectangle 11"/>
          <p:cNvSpPr>
            <a:spLocks noChangeArrowheads="1"/>
          </p:cNvSpPr>
          <p:nvPr/>
        </p:nvSpPr>
        <p:spPr bwMode="auto">
          <a:xfrm>
            <a:off x="3218710" y="6505982"/>
            <a:ext cx="25827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l-GR" sz="1200" dirty="0">
                <a:latin typeface="Tahoma" pitchFamily="34" charset="0"/>
              </a:rPr>
              <a:t>Θεσσαλονίκη</a:t>
            </a:r>
            <a:r>
              <a:rPr lang="en-GB" sz="1200" dirty="0">
                <a:latin typeface="Tahoma" pitchFamily="34" charset="0"/>
              </a:rPr>
              <a:t>, </a:t>
            </a:r>
            <a:r>
              <a:rPr lang="el-GR" sz="1200" dirty="0" smtClean="0">
                <a:latin typeface="Tahoma" pitchFamily="34" charset="0"/>
              </a:rPr>
              <a:t>Ιανουάριος 2013</a:t>
            </a:r>
            <a:endParaRPr lang="el-GR" sz="1200" dirty="0">
              <a:latin typeface="Tahoma" pitchFamily="34" charset="0"/>
            </a:endParaRPr>
          </a:p>
        </p:txBody>
      </p:sp>
      <p:pic>
        <p:nvPicPr>
          <p:cNvPr id="2063" name="Picture 15" descr="C:\Users\Admrnik\Desktop\Getting_Started_with_Arduino_Page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9156" y="4038600"/>
            <a:ext cx="1249017" cy="9414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68E21F5A-089A-4823-AA3B-88D0652D268E}" type="slidenum">
              <a:rPr lang="en-US"/>
              <a:pPr/>
              <a:t>10</a:t>
            </a:fld>
            <a:endParaRPr lang="en-US"/>
          </a:p>
        </p:txBody>
      </p:sp>
      <p:sp>
        <p:nvSpPr>
          <p:cNvPr id="199682" name="Rectangle 2"/>
          <p:cNvSpPr>
            <a:spLocks noGrp="1" noChangeArrowheads="1"/>
          </p:cNvSpPr>
          <p:nvPr>
            <p:ph type="title"/>
          </p:nvPr>
        </p:nvSpPr>
        <p:spPr/>
        <p:txBody>
          <a:bodyPr/>
          <a:lstStyle/>
          <a:p>
            <a:r>
              <a:rPr lang="el-GR" dirty="0" smtClean="0"/>
              <a:t>Διάγραμμα βαθμίδων ελέγχου στροφών</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920193095"/>
              </p:ext>
            </p:extLst>
          </p:nvPr>
        </p:nvGraphicFramePr>
        <p:xfrm>
          <a:off x="923925" y="976313"/>
          <a:ext cx="7534275" cy="1843087"/>
        </p:xfrm>
        <a:graphic>
          <a:graphicData uri="http://schemas.openxmlformats.org/presentationml/2006/ole">
            <mc:AlternateContent xmlns:mc="http://schemas.openxmlformats.org/markup-compatibility/2006">
              <mc:Choice xmlns:v="urn:schemas-microsoft-com:vml" Requires="v">
                <p:oleObj spid="_x0000_s200057" name="Visio" r:id="rId3" imgW="6336760" imgH="1546554" progId="Visio.Drawing.11">
                  <p:embed/>
                </p:oleObj>
              </mc:Choice>
              <mc:Fallback>
                <p:oleObj name="Visio" r:id="rId3" imgW="6336760" imgH="1546554" progId="Visio.Drawing.11">
                  <p:embed/>
                  <p:pic>
                    <p:nvPicPr>
                      <p:cNvPr id="0" name="Object 1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25" y="976313"/>
                        <a:ext cx="7534275" cy="184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9861" name="Picture 1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467100"/>
            <a:ext cx="540067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8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114055488"/>
              </p:ext>
            </p:extLst>
          </p:nvPr>
        </p:nvGraphicFramePr>
        <p:xfrm>
          <a:off x="600075" y="3743325"/>
          <a:ext cx="3133725" cy="981075"/>
        </p:xfrm>
        <a:graphic>
          <a:graphicData uri="http://schemas.openxmlformats.org/presentationml/2006/ole">
            <mc:AlternateContent xmlns:mc="http://schemas.openxmlformats.org/markup-compatibility/2006">
              <mc:Choice xmlns:v="urn:schemas-microsoft-com:vml" Requires="v">
                <p:oleObj spid="_x0000_s200058" name="Visio" r:id="rId6" imgW="2801296" imgH="874772" progId="Visio.Drawing.11">
                  <p:embed/>
                </p:oleObj>
              </mc:Choice>
              <mc:Fallback>
                <p:oleObj name="Visio" r:id="rId6" imgW="2801296" imgH="874772" progId="Visio.Drawing.11">
                  <p:embed/>
                  <p:pic>
                    <p:nvPicPr>
                      <p:cNvPr id="0" name="Object 1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075" y="3743325"/>
                        <a:ext cx="3133725"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3"/>
          <p:cNvSpPr txBox="1">
            <a:spLocks noChangeArrowheads="1"/>
          </p:cNvSpPr>
          <p:nvPr/>
        </p:nvSpPr>
        <p:spPr bwMode="auto">
          <a:xfrm>
            <a:off x="2895600" y="2971800"/>
            <a:ext cx="3886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Font typeface="Wingdings" pitchFamily="2" charset="2"/>
              <a:buChar char="§"/>
              <a:defRPr sz="2000" b="1">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a:solidFill>
                  <a:schemeClr val="tx1"/>
                </a:solidFill>
                <a:latin typeface="+mn-lt"/>
              </a:defRPr>
            </a:lvl2pPr>
            <a:lvl3pPr marL="1143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14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a:lstStyle>
          <a:p>
            <a:pPr marL="0" indent="0" algn="ctr">
              <a:buNone/>
            </a:pPr>
            <a:r>
              <a:rPr lang="el-GR" sz="1800" dirty="0" smtClean="0"/>
              <a:t>Μελέτη ανοικτού συστήματος</a:t>
            </a:r>
          </a:p>
          <a:p>
            <a:pPr marL="0" indent="0">
              <a:buNone/>
            </a:pPr>
            <a:endParaRPr lang="en-US" sz="500" dirty="0" smtClean="0"/>
          </a:p>
          <a:p>
            <a:pPr marL="0" indent="0">
              <a:buNone/>
            </a:pPr>
            <a:endParaRPr lang="el-GR" sz="1800" dirty="0" smtClean="0"/>
          </a:p>
        </p:txBody>
      </p:sp>
      <p:grpSp>
        <p:nvGrpSpPr>
          <p:cNvPr id="9" name="Group 8"/>
          <p:cNvGrpSpPr/>
          <p:nvPr/>
        </p:nvGrpSpPr>
        <p:grpSpPr>
          <a:xfrm>
            <a:off x="990600" y="4909810"/>
            <a:ext cx="2057400" cy="914400"/>
            <a:chOff x="990600" y="5285267"/>
            <a:chExt cx="2057400" cy="914400"/>
          </a:xfrm>
        </p:grpSpPr>
        <p:sp>
          <p:nvSpPr>
            <p:cNvPr id="8" name="Rounded Rectangle 7"/>
            <p:cNvSpPr/>
            <p:nvPr/>
          </p:nvSpPr>
          <p:spPr bwMode="auto">
            <a:xfrm>
              <a:off x="990600" y="5285267"/>
              <a:ext cx="2057400" cy="9144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530385086"/>
                </p:ext>
              </p:extLst>
            </p:nvPr>
          </p:nvGraphicFramePr>
          <p:xfrm>
            <a:off x="1019175" y="5334000"/>
            <a:ext cx="1952625" cy="733425"/>
          </p:xfrm>
          <a:graphic>
            <a:graphicData uri="http://schemas.openxmlformats.org/presentationml/2006/ole">
              <mc:AlternateContent xmlns:mc="http://schemas.openxmlformats.org/markup-compatibility/2006">
                <mc:Choice xmlns:v="urn:schemas-microsoft-com:vml" Requires="v">
                  <p:oleObj spid="_x0000_s200059" name="Equation" r:id="rId8" imgW="1955800" imgH="736600" progId="Equation.DSMT4">
                    <p:embed/>
                  </p:oleObj>
                </mc:Choice>
                <mc:Fallback>
                  <p:oleObj name="Equation" r:id="rId8" imgW="1955800" imgH="73660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9175" y="5334000"/>
                          <a:ext cx="19526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14" name="Straight Connector 13"/>
          <p:cNvCxnSpPr/>
          <p:nvPr/>
        </p:nvCxnSpPr>
        <p:spPr bwMode="auto">
          <a:xfrm>
            <a:off x="1981200" y="4724400"/>
            <a:ext cx="0" cy="13513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2057400" y="4724400"/>
            <a:ext cx="0" cy="13513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4"/>
          <p:cNvSpPr/>
          <p:nvPr/>
        </p:nvSpPr>
        <p:spPr>
          <a:xfrm>
            <a:off x="1392141" y="5922818"/>
            <a:ext cx="1254318" cy="523220"/>
          </a:xfrm>
          <a:prstGeom prst="rect">
            <a:avLst/>
          </a:prstGeom>
        </p:spPr>
        <p:txBody>
          <a:bodyPr wrap="none">
            <a:spAutoFit/>
          </a:bodyPr>
          <a:lstStyle/>
          <a:p>
            <a:pPr algn="ctr"/>
            <a:r>
              <a:rPr lang="el-GR" sz="1400" dirty="0" smtClean="0"/>
              <a:t>Μαθηματικό </a:t>
            </a:r>
          </a:p>
          <a:p>
            <a:pPr algn="ctr"/>
            <a:r>
              <a:rPr lang="el-GR" sz="1400" dirty="0" smtClean="0"/>
              <a:t>μοντέλο</a:t>
            </a:r>
            <a:endParaRPr lang="en-US" sz="1400" dirty="0"/>
          </a:p>
        </p:txBody>
      </p:sp>
      <p:sp>
        <p:nvSpPr>
          <p:cNvPr id="27" name="Freeform 26"/>
          <p:cNvSpPr/>
          <p:nvPr/>
        </p:nvSpPr>
        <p:spPr>
          <a:xfrm>
            <a:off x="654979" y="3075709"/>
            <a:ext cx="4446957" cy="2852937"/>
          </a:xfrm>
          <a:custGeom>
            <a:avLst/>
            <a:gdLst>
              <a:gd name="connsiteX0" fmla="*/ 352939 w 4446957"/>
              <a:gd name="connsiteY0" fmla="*/ 654627 h 2852937"/>
              <a:gd name="connsiteX1" fmla="*/ 2919494 w 4446957"/>
              <a:gd name="connsiteY1" fmla="*/ 2691246 h 2852937"/>
              <a:gd name="connsiteX2" fmla="*/ 2929885 w 4446957"/>
              <a:gd name="connsiteY2" fmla="*/ 2722418 h 2852937"/>
              <a:gd name="connsiteX3" fmla="*/ 197076 w 4446957"/>
              <a:gd name="connsiteY3" fmla="*/ 633846 h 2852937"/>
              <a:gd name="connsiteX4" fmla="*/ 259421 w 4446957"/>
              <a:gd name="connsiteY4" fmla="*/ 592282 h 2852937"/>
              <a:gd name="connsiteX5" fmla="*/ 72385 w 4446957"/>
              <a:gd name="connsiteY5" fmla="*/ 477982 h 2852937"/>
              <a:gd name="connsiteX6" fmla="*/ 1651803 w 4446957"/>
              <a:gd name="connsiteY6" fmla="*/ 509155 h 2852937"/>
              <a:gd name="connsiteX7" fmla="*/ 4446957 w 4446957"/>
              <a:gd name="connsiteY7" fmla="*/ 0 h 285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6957" h="2852937">
                <a:moveTo>
                  <a:pt x="352939" y="654627"/>
                </a:moveTo>
                <a:lnTo>
                  <a:pt x="2919494" y="2691246"/>
                </a:lnTo>
                <a:cubicBezTo>
                  <a:pt x="3348985" y="3035878"/>
                  <a:pt x="2929885" y="2722418"/>
                  <a:pt x="2929885" y="2722418"/>
                </a:cubicBezTo>
                <a:lnTo>
                  <a:pt x="197076" y="633846"/>
                </a:lnTo>
                <a:cubicBezTo>
                  <a:pt x="-248001" y="278823"/>
                  <a:pt x="280203" y="618259"/>
                  <a:pt x="259421" y="592282"/>
                </a:cubicBezTo>
                <a:cubicBezTo>
                  <a:pt x="238639" y="566305"/>
                  <a:pt x="-159679" y="491836"/>
                  <a:pt x="72385" y="477982"/>
                </a:cubicBezTo>
                <a:cubicBezTo>
                  <a:pt x="304449" y="464128"/>
                  <a:pt x="922708" y="588819"/>
                  <a:pt x="1651803" y="509155"/>
                </a:cubicBezTo>
                <a:cubicBezTo>
                  <a:pt x="2380898" y="429491"/>
                  <a:pt x="4055566" y="36368"/>
                  <a:pt x="4446957" y="0"/>
                </a:cubicBezTo>
              </a:path>
            </a:pathLst>
          </a:custGeom>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CDACD57-BEE6-406A-8D16-732A3058B70C}" type="slidenum">
              <a:rPr lang="en-US"/>
              <a:pPr/>
              <a:t>11</a:t>
            </a:fld>
            <a:endParaRPr lang="en-US" dirty="0"/>
          </a:p>
        </p:txBody>
      </p:sp>
      <p:sp>
        <p:nvSpPr>
          <p:cNvPr id="321538" name="Rectangle 2"/>
          <p:cNvSpPr>
            <a:spLocks noGrp="1" noChangeArrowheads="1"/>
          </p:cNvSpPr>
          <p:nvPr>
            <p:ph type="title"/>
          </p:nvPr>
        </p:nvSpPr>
        <p:spPr/>
        <p:txBody>
          <a:bodyPr/>
          <a:lstStyle/>
          <a:p>
            <a:r>
              <a:rPr lang="el-GR" dirty="0" smtClean="0"/>
              <a:t>Αναγνώριση Συστήματος</a:t>
            </a:r>
            <a:endParaRPr lang="en-US" dirty="0"/>
          </a:p>
        </p:txBody>
      </p:sp>
      <p:sp>
        <p:nvSpPr>
          <p:cNvPr id="321540" name="Rectangle 4"/>
          <p:cNvSpPr>
            <a:spLocks noChangeArrowheads="1"/>
          </p:cNvSpPr>
          <p:nvPr/>
        </p:nvSpPr>
        <p:spPr bwMode="auto">
          <a:xfrm>
            <a:off x="76200" y="838200"/>
            <a:ext cx="8839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dirty="0"/>
              <a:t>Η μοντελοποίηση του άγνωστου για μας συστήματος θα μελετηθεί μέσω κάποιων από τους τύπους μοντέλων που προσφέρει το εργαλείο δηλαδή:</a:t>
            </a:r>
            <a:endParaRPr lang="en-US" dirty="0"/>
          </a:p>
          <a:p>
            <a:pPr lvl="1">
              <a:buClr>
                <a:schemeClr val="bg1">
                  <a:lumMod val="50000"/>
                </a:schemeClr>
              </a:buClr>
            </a:pPr>
            <a:endParaRPr lang="en-US" dirty="0"/>
          </a:p>
          <a:p>
            <a:pPr eaLnBrk="1" hangingPunct="1">
              <a:spcBef>
                <a:spcPct val="20000"/>
              </a:spcBef>
              <a:buClr>
                <a:schemeClr val="bg2"/>
              </a:buClr>
            </a:pPr>
            <a:endParaRPr lang="en-US" b="0" dirty="0"/>
          </a:p>
        </p:txBody>
      </p:sp>
      <p:sp>
        <p:nvSpPr>
          <p:cNvPr id="6" name="Rectangle 5"/>
          <p:cNvSpPr/>
          <p:nvPr/>
        </p:nvSpPr>
        <p:spPr>
          <a:xfrm>
            <a:off x="4191000" y="1676400"/>
            <a:ext cx="4572000" cy="1200329"/>
          </a:xfrm>
          <a:prstGeom prst="rect">
            <a:avLst/>
          </a:prstGeom>
        </p:spPr>
        <p:txBody>
          <a:bodyPr>
            <a:spAutoFit/>
          </a:bodyPr>
          <a:lstStyle/>
          <a:p>
            <a:pPr lvl="0"/>
            <a:r>
              <a:rPr lang="el-GR" dirty="0" smtClean="0"/>
              <a:t>Μη – γραμμικό μοντέλο (non-Linear model)</a:t>
            </a:r>
            <a:endParaRPr lang="en-US" dirty="0" smtClean="0"/>
          </a:p>
          <a:p>
            <a:pPr marL="742950" lvl="1" indent="-285750">
              <a:buClr>
                <a:schemeClr val="bg1">
                  <a:lumMod val="50000"/>
                </a:schemeClr>
              </a:buClr>
              <a:buFont typeface="Wingdings" pitchFamily="2" charset="2"/>
              <a:buChar char="§"/>
            </a:pPr>
            <a:r>
              <a:rPr lang="el-GR" dirty="0" smtClean="0"/>
              <a:t>ARX</a:t>
            </a:r>
            <a:endParaRPr lang="en-US" dirty="0" smtClean="0"/>
          </a:p>
          <a:p>
            <a:pPr marL="742950" lvl="1" indent="-285750">
              <a:buClr>
                <a:schemeClr val="bg1">
                  <a:lumMod val="50000"/>
                </a:schemeClr>
              </a:buClr>
              <a:buFont typeface="Wingdings" pitchFamily="2" charset="2"/>
              <a:buChar char="§"/>
            </a:pPr>
            <a:r>
              <a:rPr lang="el-GR" dirty="0" smtClean="0"/>
              <a:t>Hammerstein - Wiener</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17584926"/>
              </p:ext>
            </p:extLst>
          </p:nvPr>
        </p:nvGraphicFramePr>
        <p:xfrm>
          <a:off x="152400" y="3271537"/>
          <a:ext cx="8686800" cy="3169920"/>
        </p:xfrm>
        <a:graphic>
          <a:graphicData uri="http://schemas.openxmlformats.org/drawingml/2006/table">
            <a:tbl>
              <a:tblPr firstRow="1" firstCol="1" bandRow="1">
                <a:tableStyleId>{5C22544A-7EE6-4342-B048-85BDC9FD1C3A}</a:tableStyleId>
              </a:tblPr>
              <a:tblGrid>
                <a:gridCol w="1475117"/>
                <a:gridCol w="2294626"/>
                <a:gridCol w="2744990"/>
                <a:gridCol w="2172067"/>
              </a:tblGrid>
              <a:tr h="0">
                <a:tc>
                  <a:txBody>
                    <a:bodyPr/>
                    <a:lstStyle/>
                    <a:p>
                      <a:pPr marL="0" marR="0" algn="ctr">
                        <a:spcBef>
                          <a:spcPts val="0"/>
                        </a:spcBef>
                        <a:spcAft>
                          <a:spcPts val="0"/>
                        </a:spcAft>
                      </a:pPr>
                      <a:r>
                        <a:rPr lang="el-GR" sz="1600" dirty="0">
                          <a:effectLst/>
                        </a:rPr>
                        <a:t>Είδος</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l-GR" sz="1600" dirty="0">
                          <a:effectLst/>
                        </a:rPr>
                        <a:t>Μοντέλο</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l-GR" sz="1600">
                          <a:effectLst/>
                        </a:rPr>
                        <a:t>Παράμετροι</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l-GR" sz="1600">
                          <a:effectLst/>
                        </a:rPr>
                        <a:t>Ομοιότητα με το πραγματικό</a:t>
                      </a:r>
                      <a:r>
                        <a:rPr lang="en-US" sz="1600">
                          <a:effectLst/>
                        </a:rPr>
                        <a:t> [%]</a:t>
                      </a:r>
                      <a:endParaRPr lang="en-US" sz="1600">
                        <a:effectLst/>
                        <a:latin typeface="Times New Roman"/>
                        <a:ea typeface="Times New Roman"/>
                      </a:endParaRPr>
                    </a:p>
                  </a:txBody>
                  <a:tcPr marL="68580" marR="68580" marT="0" marB="0"/>
                </a:tc>
              </a:tr>
              <a:tr h="0">
                <a:tc rowSpan="8">
                  <a:txBody>
                    <a:bodyPr/>
                    <a:lstStyle/>
                    <a:p>
                      <a:pPr marL="0" marR="0" algn="ctr">
                        <a:spcBef>
                          <a:spcPts val="0"/>
                        </a:spcBef>
                        <a:spcAft>
                          <a:spcPts val="0"/>
                        </a:spcAft>
                      </a:pPr>
                      <a:r>
                        <a:rPr lang="el-GR" sz="1600">
                          <a:effectLst/>
                        </a:rPr>
                        <a:t> </a:t>
                      </a:r>
                      <a:endParaRPr lang="en-US" sz="1600">
                        <a:effectLst/>
                      </a:endParaRPr>
                    </a:p>
                    <a:p>
                      <a:pPr marL="0" marR="0" algn="ctr">
                        <a:spcBef>
                          <a:spcPts val="0"/>
                        </a:spcBef>
                        <a:spcAft>
                          <a:spcPts val="0"/>
                        </a:spcAft>
                      </a:pPr>
                      <a:r>
                        <a:rPr lang="el-GR" sz="1600">
                          <a:effectLst/>
                        </a:rPr>
                        <a:t>Γραμμικό</a:t>
                      </a:r>
                      <a:endParaRPr lang="en-US" sz="1600">
                        <a:effectLst/>
                        <a:latin typeface="Times New Roman"/>
                        <a:ea typeface="Times New Roman"/>
                      </a:endParaRPr>
                    </a:p>
                  </a:txBody>
                  <a:tcPr marL="68580" marR="68580" marT="0" marB="0"/>
                </a:tc>
                <a:tc rowSpan="3">
                  <a:txBody>
                    <a:bodyPr/>
                    <a:lstStyle/>
                    <a:p>
                      <a:pPr marL="0" marR="0" algn="ctr">
                        <a:spcBef>
                          <a:spcPts val="0"/>
                        </a:spcBef>
                        <a:spcAft>
                          <a:spcPts val="0"/>
                        </a:spcAft>
                      </a:pPr>
                      <a:r>
                        <a:rPr lang="en-US" sz="1600">
                          <a:effectLst/>
                        </a:rPr>
                        <a:t>ARX</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n</a:t>
                      </a:r>
                      <a:r>
                        <a:rPr lang="en-US" sz="1600" baseline="-25000">
                          <a:effectLst/>
                        </a:rPr>
                        <a:t>a</a:t>
                      </a:r>
                      <a:r>
                        <a:rPr lang="en-US" sz="1600">
                          <a:effectLst/>
                        </a:rPr>
                        <a:t>=1, n</a:t>
                      </a:r>
                      <a:r>
                        <a:rPr lang="en-US" sz="1600" baseline="-25000">
                          <a:effectLst/>
                        </a:rPr>
                        <a:t>b</a:t>
                      </a:r>
                      <a:r>
                        <a:rPr lang="en-US" sz="1600">
                          <a:effectLst/>
                        </a:rPr>
                        <a:t>=1, n</a:t>
                      </a:r>
                      <a:r>
                        <a:rPr lang="en-US" sz="1600" baseline="-25000">
                          <a:effectLst/>
                        </a:rPr>
                        <a:t>k</a:t>
                      </a:r>
                      <a:r>
                        <a:rPr lang="en-US" sz="1600">
                          <a:effectLst/>
                        </a:rPr>
                        <a:t>=1</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5.463</a:t>
                      </a:r>
                      <a:endParaRPr lang="en-US" sz="1600">
                        <a:effectLst/>
                        <a:latin typeface="Times New Roman"/>
                        <a:ea typeface="Times New Roman"/>
                      </a:endParaRPr>
                    </a:p>
                  </a:txBody>
                  <a:tcPr marL="68580" marR="68580" marT="0" marB="0"/>
                </a:tc>
              </a:tr>
              <a:tr h="0">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n-US" sz="1600">
                          <a:effectLst/>
                        </a:rPr>
                        <a:t>n</a:t>
                      </a:r>
                      <a:r>
                        <a:rPr lang="en-US" sz="1600" baseline="-25000">
                          <a:effectLst/>
                        </a:rPr>
                        <a:t>a</a:t>
                      </a:r>
                      <a:r>
                        <a:rPr lang="en-US" sz="1600">
                          <a:effectLst/>
                        </a:rPr>
                        <a:t>=4, n</a:t>
                      </a:r>
                      <a:r>
                        <a:rPr lang="en-US" sz="1600" baseline="-25000">
                          <a:effectLst/>
                        </a:rPr>
                        <a:t>b</a:t>
                      </a:r>
                      <a:r>
                        <a:rPr lang="en-US" sz="1600">
                          <a:effectLst/>
                        </a:rPr>
                        <a:t>=4, n</a:t>
                      </a:r>
                      <a:r>
                        <a:rPr lang="en-US" sz="1600" baseline="-25000">
                          <a:effectLst/>
                        </a:rPr>
                        <a:t>k</a:t>
                      </a:r>
                      <a:r>
                        <a:rPr lang="en-US" sz="1600">
                          <a:effectLst/>
                        </a:rPr>
                        <a:t>=1</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36.23</a:t>
                      </a:r>
                      <a:endParaRPr lang="en-US" sz="1600">
                        <a:effectLst/>
                        <a:latin typeface="Times New Roman"/>
                        <a:ea typeface="Times New Roman"/>
                      </a:endParaRPr>
                    </a:p>
                  </a:txBody>
                  <a:tcPr marL="68580" marR="68580" marT="0" marB="0"/>
                </a:tc>
              </a:tr>
              <a:tr h="0">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n-US" sz="1600">
                          <a:effectLst/>
                        </a:rPr>
                        <a:t>n</a:t>
                      </a:r>
                      <a:r>
                        <a:rPr lang="en-US" sz="1600" baseline="-25000">
                          <a:effectLst/>
                        </a:rPr>
                        <a:t>a</a:t>
                      </a:r>
                      <a:r>
                        <a:rPr lang="en-US" sz="1600">
                          <a:effectLst/>
                        </a:rPr>
                        <a:t>=10, n</a:t>
                      </a:r>
                      <a:r>
                        <a:rPr lang="en-US" sz="1600" baseline="-25000">
                          <a:effectLst/>
                        </a:rPr>
                        <a:t>b</a:t>
                      </a:r>
                      <a:r>
                        <a:rPr lang="en-US" sz="1600">
                          <a:effectLst/>
                        </a:rPr>
                        <a:t>=10, n</a:t>
                      </a:r>
                      <a:r>
                        <a:rPr lang="en-US" sz="1600" baseline="-25000">
                          <a:effectLst/>
                        </a:rPr>
                        <a:t>k</a:t>
                      </a:r>
                      <a:r>
                        <a:rPr lang="en-US" sz="1600">
                          <a:effectLst/>
                        </a:rPr>
                        <a:t>=1</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dirty="0">
                          <a:effectLst/>
                        </a:rPr>
                        <a:t>65.99 </a:t>
                      </a:r>
                      <a:r>
                        <a:rPr lang="el-GR" sz="1600" dirty="0">
                          <a:effectLst/>
                        </a:rPr>
                        <a:t>(καλύτερο </a:t>
                      </a:r>
                      <a:r>
                        <a:rPr lang="en-US" sz="1600" dirty="0">
                          <a:effectLst/>
                        </a:rPr>
                        <a:t>ARX</a:t>
                      </a:r>
                      <a:r>
                        <a:rPr lang="el-GR" sz="1600" dirty="0">
                          <a:effectLst/>
                        </a:rPr>
                        <a:t>)</a:t>
                      </a:r>
                      <a:endParaRPr lang="en-US" sz="1600" dirty="0">
                        <a:effectLst/>
                        <a:latin typeface="Times New Roman"/>
                        <a:ea typeface="Times New Roman"/>
                      </a:endParaRPr>
                    </a:p>
                  </a:txBody>
                  <a:tcPr marL="68580" marR="68580" marT="0" marB="0"/>
                </a:tc>
              </a:tr>
              <a:tr h="0">
                <a:tc vMerge="1">
                  <a:txBody>
                    <a:bodyPr/>
                    <a:lstStyle/>
                    <a:p>
                      <a:endParaRPr lang="en-US"/>
                    </a:p>
                  </a:txBody>
                  <a:tcPr/>
                </a:tc>
                <a:tc rowSpan="2">
                  <a:txBody>
                    <a:bodyPr/>
                    <a:lstStyle/>
                    <a:p>
                      <a:pPr marL="0" marR="0" algn="ctr">
                        <a:spcBef>
                          <a:spcPts val="0"/>
                        </a:spcBef>
                        <a:spcAft>
                          <a:spcPts val="0"/>
                        </a:spcAft>
                      </a:pPr>
                      <a:r>
                        <a:rPr lang="en-US" sz="1600">
                          <a:effectLst/>
                        </a:rPr>
                        <a:t>ARMAX</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n</a:t>
                      </a:r>
                      <a:r>
                        <a:rPr lang="en-US" sz="1600" baseline="-25000">
                          <a:effectLst/>
                        </a:rPr>
                        <a:t>a</a:t>
                      </a:r>
                      <a:r>
                        <a:rPr lang="en-US" sz="1600">
                          <a:effectLst/>
                        </a:rPr>
                        <a:t>=2, n</a:t>
                      </a:r>
                      <a:r>
                        <a:rPr lang="en-US" sz="1600" baseline="-25000">
                          <a:effectLst/>
                        </a:rPr>
                        <a:t>b</a:t>
                      </a:r>
                      <a:r>
                        <a:rPr lang="en-US" sz="1600">
                          <a:effectLst/>
                        </a:rPr>
                        <a:t>=2, nc=2, n</a:t>
                      </a:r>
                      <a:r>
                        <a:rPr lang="en-US" sz="1600" baseline="-25000">
                          <a:effectLst/>
                        </a:rPr>
                        <a:t>k</a:t>
                      </a:r>
                      <a:r>
                        <a:rPr lang="en-US" sz="1600">
                          <a:effectLst/>
                        </a:rPr>
                        <a:t>=1</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81.61</a:t>
                      </a:r>
                      <a:endParaRPr lang="en-US" sz="1600">
                        <a:effectLst/>
                        <a:latin typeface="Times New Roman"/>
                        <a:ea typeface="Times New Roman"/>
                      </a:endParaRPr>
                    </a:p>
                  </a:txBody>
                  <a:tcPr marL="68580" marR="68580" marT="0" marB="0"/>
                </a:tc>
              </a:tr>
              <a:tr h="0">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n-US" sz="1600">
                          <a:effectLst/>
                        </a:rPr>
                        <a:t>n</a:t>
                      </a:r>
                      <a:r>
                        <a:rPr lang="en-US" sz="1600" baseline="-25000">
                          <a:effectLst/>
                        </a:rPr>
                        <a:t>a</a:t>
                      </a:r>
                      <a:r>
                        <a:rPr lang="en-US" sz="1600">
                          <a:effectLst/>
                        </a:rPr>
                        <a:t>=10, n</a:t>
                      </a:r>
                      <a:r>
                        <a:rPr lang="en-US" sz="1600" baseline="-25000">
                          <a:effectLst/>
                        </a:rPr>
                        <a:t>b</a:t>
                      </a:r>
                      <a:r>
                        <a:rPr lang="en-US" sz="1600">
                          <a:effectLst/>
                        </a:rPr>
                        <a:t>=10, nc=10, n</a:t>
                      </a:r>
                      <a:r>
                        <a:rPr lang="en-US" sz="1600" baseline="-25000">
                          <a:effectLst/>
                        </a:rPr>
                        <a:t>k</a:t>
                      </a:r>
                      <a:r>
                        <a:rPr lang="en-US" sz="1600">
                          <a:effectLst/>
                        </a:rPr>
                        <a:t>=1</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dirty="0" smtClean="0">
                          <a:effectLst/>
                        </a:rPr>
                        <a:t>82.96</a:t>
                      </a:r>
                      <a:r>
                        <a:rPr lang="el-GR" sz="1600" dirty="0" smtClean="0">
                          <a:effectLst/>
                        </a:rPr>
                        <a:t>(καλύτερο </a:t>
                      </a:r>
                      <a:r>
                        <a:rPr lang="el-GR" sz="1600" dirty="0">
                          <a:effectLst/>
                        </a:rPr>
                        <a:t>γραμμικό)</a:t>
                      </a:r>
                      <a:endParaRPr lang="en-US" sz="1600" dirty="0">
                        <a:effectLst/>
                        <a:latin typeface="Times New Roman"/>
                        <a:ea typeface="Times New Roman"/>
                      </a:endParaRPr>
                    </a:p>
                  </a:txBody>
                  <a:tcPr marL="68580" marR="68580" marT="0" marB="0"/>
                </a:tc>
              </a:tr>
              <a:tr h="0">
                <a:tc vMerge="1">
                  <a:txBody>
                    <a:bodyPr/>
                    <a:lstStyle/>
                    <a:p>
                      <a:endParaRPr lang="en-US"/>
                    </a:p>
                  </a:txBody>
                  <a:tcPr/>
                </a:tc>
                <a:tc rowSpan="3">
                  <a:txBody>
                    <a:bodyPr/>
                    <a:lstStyle/>
                    <a:p>
                      <a:pPr marL="0" marR="0" algn="ctr">
                        <a:spcBef>
                          <a:spcPts val="0"/>
                        </a:spcBef>
                        <a:spcAft>
                          <a:spcPts val="0"/>
                        </a:spcAft>
                      </a:pPr>
                      <a:r>
                        <a:rPr lang="en-US" sz="1600" dirty="0" smtClean="0">
                          <a:effectLst/>
                        </a:rPr>
                        <a:t>OE</a:t>
                      </a:r>
                    </a:p>
                    <a:p>
                      <a:pPr marL="0" marR="0" algn="ctr">
                        <a:spcBef>
                          <a:spcPts val="0"/>
                        </a:spcBef>
                        <a:spcAft>
                          <a:spcPts val="0"/>
                        </a:spcAft>
                      </a:pPr>
                      <a:r>
                        <a:rPr lang="en-US" sz="1600" dirty="0" smtClean="0">
                          <a:effectLst/>
                          <a:latin typeface="Times New Roman"/>
                          <a:ea typeface="Times New Roman"/>
                        </a:rPr>
                        <a:t>(Output</a:t>
                      </a:r>
                      <a:r>
                        <a:rPr lang="en-US" sz="1600" baseline="0" dirty="0" smtClean="0">
                          <a:effectLst/>
                          <a:latin typeface="Times New Roman"/>
                          <a:ea typeface="Times New Roman"/>
                        </a:rPr>
                        <a:t> Error Model)</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n</a:t>
                      </a:r>
                      <a:r>
                        <a:rPr lang="en-US" sz="1600" baseline="-25000">
                          <a:effectLst/>
                        </a:rPr>
                        <a:t>a</a:t>
                      </a:r>
                      <a:r>
                        <a:rPr lang="en-US" sz="1600">
                          <a:effectLst/>
                        </a:rPr>
                        <a:t>=2, n</a:t>
                      </a:r>
                      <a:r>
                        <a:rPr lang="en-US" sz="1600" baseline="-25000">
                          <a:effectLst/>
                        </a:rPr>
                        <a:t>b</a:t>
                      </a:r>
                      <a:r>
                        <a:rPr lang="en-US" sz="1600">
                          <a:effectLst/>
                        </a:rPr>
                        <a:t>=2, n</a:t>
                      </a:r>
                      <a:r>
                        <a:rPr lang="en-US" sz="1600" baseline="-25000">
                          <a:effectLst/>
                        </a:rPr>
                        <a:t>k</a:t>
                      </a:r>
                      <a:r>
                        <a:rPr lang="en-US" sz="1600">
                          <a:effectLst/>
                        </a:rPr>
                        <a:t>=1</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44.41</a:t>
                      </a:r>
                      <a:endParaRPr lang="en-US" sz="1600">
                        <a:effectLst/>
                        <a:latin typeface="Times New Roman"/>
                        <a:ea typeface="Times New Roman"/>
                      </a:endParaRPr>
                    </a:p>
                  </a:txBody>
                  <a:tcPr marL="68580" marR="68580" marT="0" marB="0"/>
                </a:tc>
              </a:tr>
              <a:tr h="0">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n-US" sz="1600">
                          <a:effectLst/>
                        </a:rPr>
                        <a:t>n</a:t>
                      </a:r>
                      <a:r>
                        <a:rPr lang="en-US" sz="1600" baseline="-25000">
                          <a:effectLst/>
                        </a:rPr>
                        <a:t>a</a:t>
                      </a:r>
                      <a:r>
                        <a:rPr lang="en-US" sz="1600">
                          <a:effectLst/>
                        </a:rPr>
                        <a:t>=1, n</a:t>
                      </a:r>
                      <a:r>
                        <a:rPr lang="en-US" sz="1600" baseline="-25000">
                          <a:effectLst/>
                        </a:rPr>
                        <a:t>b</a:t>
                      </a:r>
                      <a:r>
                        <a:rPr lang="en-US" sz="1600">
                          <a:effectLst/>
                        </a:rPr>
                        <a:t>=10, n</a:t>
                      </a:r>
                      <a:r>
                        <a:rPr lang="en-US" sz="1600" baseline="-25000">
                          <a:effectLst/>
                        </a:rPr>
                        <a:t>k</a:t>
                      </a:r>
                      <a:r>
                        <a:rPr lang="en-US" sz="1600">
                          <a:effectLst/>
                        </a:rPr>
                        <a:t>=1</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23.55</a:t>
                      </a:r>
                      <a:endParaRPr lang="en-US" sz="1600">
                        <a:effectLst/>
                        <a:latin typeface="Times New Roman"/>
                        <a:ea typeface="Times New Roman"/>
                      </a:endParaRPr>
                    </a:p>
                  </a:txBody>
                  <a:tcPr marL="68580" marR="68580" marT="0" marB="0"/>
                </a:tc>
              </a:tr>
              <a:tr h="0">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n-US" sz="1600">
                          <a:effectLst/>
                        </a:rPr>
                        <a:t>n</a:t>
                      </a:r>
                      <a:r>
                        <a:rPr lang="en-US" sz="1600" baseline="-25000">
                          <a:effectLst/>
                        </a:rPr>
                        <a:t>a</a:t>
                      </a:r>
                      <a:r>
                        <a:rPr lang="en-US" sz="1600">
                          <a:effectLst/>
                        </a:rPr>
                        <a:t>=10, n</a:t>
                      </a:r>
                      <a:r>
                        <a:rPr lang="en-US" sz="1600" baseline="-25000">
                          <a:effectLst/>
                        </a:rPr>
                        <a:t>b</a:t>
                      </a:r>
                      <a:r>
                        <a:rPr lang="en-US" sz="1600">
                          <a:effectLst/>
                        </a:rPr>
                        <a:t>=1, n</a:t>
                      </a:r>
                      <a:r>
                        <a:rPr lang="en-US" sz="1600" baseline="-25000">
                          <a:effectLst/>
                        </a:rPr>
                        <a:t>k</a:t>
                      </a:r>
                      <a:r>
                        <a:rPr lang="en-US" sz="1600">
                          <a:effectLst/>
                        </a:rPr>
                        <a:t>=1</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82.29 </a:t>
                      </a:r>
                      <a:r>
                        <a:rPr lang="el-GR" sz="1600">
                          <a:effectLst/>
                        </a:rPr>
                        <a:t>(καλύτερο ΟΕ)</a:t>
                      </a:r>
                      <a:endParaRPr lang="en-US" sz="1600">
                        <a:effectLst/>
                        <a:latin typeface="Times New Roman"/>
                        <a:ea typeface="Times New Roman"/>
                      </a:endParaRPr>
                    </a:p>
                  </a:txBody>
                  <a:tcPr marL="68580" marR="68580" marT="0" marB="0"/>
                </a:tc>
              </a:tr>
              <a:tr h="0">
                <a:tc rowSpan="2">
                  <a:txBody>
                    <a:bodyPr/>
                    <a:lstStyle/>
                    <a:p>
                      <a:pPr marL="0" marR="0" algn="ctr">
                        <a:spcBef>
                          <a:spcPts val="0"/>
                        </a:spcBef>
                        <a:spcAft>
                          <a:spcPts val="0"/>
                        </a:spcAft>
                      </a:pPr>
                      <a:r>
                        <a:rPr lang="el-GR" sz="1600">
                          <a:effectLst/>
                        </a:rPr>
                        <a:t>Μη γραμμικό</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ARX</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n</a:t>
                      </a:r>
                      <a:r>
                        <a:rPr lang="en-US" sz="1600" baseline="-25000">
                          <a:effectLst/>
                        </a:rPr>
                        <a:t>a</a:t>
                      </a:r>
                      <a:r>
                        <a:rPr lang="en-US" sz="1600">
                          <a:effectLst/>
                        </a:rPr>
                        <a:t>=2, n</a:t>
                      </a:r>
                      <a:r>
                        <a:rPr lang="en-US" sz="1600" baseline="-25000">
                          <a:effectLst/>
                        </a:rPr>
                        <a:t>b</a:t>
                      </a:r>
                      <a:r>
                        <a:rPr lang="en-US" sz="1600">
                          <a:effectLst/>
                        </a:rPr>
                        <a:t>=2, n</a:t>
                      </a:r>
                      <a:r>
                        <a:rPr lang="en-US" sz="1600" baseline="-25000">
                          <a:effectLst/>
                        </a:rPr>
                        <a:t>k</a:t>
                      </a:r>
                      <a:r>
                        <a:rPr lang="en-US" sz="1600">
                          <a:effectLst/>
                        </a:rPr>
                        <a:t>=1</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81.47</a:t>
                      </a:r>
                      <a:endParaRPr lang="en-US" sz="1600">
                        <a:effectLst/>
                        <a:latin typeface="Times New Roman"/>
                        <a:ea typeface="Times New Roman"/>
                      </a:endParaRPr>
                    </a:p>
                  </a:txBody>
                  <a:tcPr marL="68580" marR="68580" marT="0" marB="0"/>
                </a:tc>
              </a:tr>
              <a:tr h="0">
                <a:tc vMerge="1">
                  <a:txBody>
                    <a:bodyPr/>
                    <a:lstStyle/>
                    <a:p>
                      <a:endParaRPr lang="en-US"/>
                    </a:p>
                  </a:txBody>
                  <a:tcPr/>
                </a:tc>
                <a:tc>
                  <a:txBody>
                    <a:bodyPr/>
                    <a:lstStyle/>
                    <a:p>
                      <a:pPr marL="0" marR="0" algn="ctr">
                        <a:spcBef>
                          <a:spcPts val="0"/>
                        </a:spcBef>
                        <a:spcAft>
                          <a:spcPts val="0"/>
                        </a:spcAft>
                      </a:pPr>
                      <a:r>
                        <a:rPr lang="en-US" sz="1600">
                          <a:effectLst/>
                        </a:rPr>
                        <a:t>Ham-Wien</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n</a:t>
                      </a:r>
                      <a:r>
                        <a:rPr lang="en-US" sz="1600" baseline="-25000">
                          <a:effectLst/>
                        </a:rPr>
                        <a:t>a</a:t>
                      </a:r>
                      <a:r>
                        <a:rPr lang="en-US" sz="1600">
                          <a:effectLst/>
                        </a:rPr>
                        <a:t>=2, n</a:t>
                      </a:r>
                      <a:r>
                        <a:rPr lang="en-US" sz="1600" baseline="-25000">
                          <a:effectLst/>
                        </a:rPr>
                        <a:t>b</a:t>
                      </a:r>
                      <a:r>
                        <a:rPr lang="en-US" sz="1600">
                          <a:effectLst/>
                        </a:rPr>
                        <a:t>=2, n</a:t>
                      </a:r>
                      <a:r>
                        <a:rPr lang="en-US" sz="1600" baseline="-25000">
                          <a:effectLst/>
                        </a:rPr>
                        <a:t>k</a:t>
                      </a:r>
                      <a:r>
                        <a:rPr lang="en-US" sz="1600">
                          <a:effectLst/>
                        </a:rPr>
                        <a:t>=1</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dirty="0">
                          <a:effectLst/>
                        </a:rPr>
                        <a:t>83.42 (</a:t>
                      </a:r>
                      <a:r>
                        <a:rPr lang="el-GR" sz="1600" dirty="0">
                          <a:effectLst/>
                        </a:rPr>
                        <a:t>καλύτερο</a:t>
                      </a:r>
                      <a:r>
                        <a:rPr lang="en-US" sz="1600" dirty="0">
                          <a:effectLst/>
                        </a:rPr>
                        <a:t>)</a:t>
                      </a:r>
                      <a:endParaRPr lang="en-US" sz="1600" dirty="0">
                        <a:effectLst/>
                        <a:latin typeface="Times New Roman"/>
                        <a:ea typeface="Times New Roman"/>
                      </a:endParaRPr>
                    </a:p>
                  </a:txBody>
                  <a:tcPr marL="68580" marR="68580" marT="0" marB="0"/>
                </a:tc>
              </a:tr>
            </a:tbl>
          </a:graphicData>
        </a:graphic>
      </p:graphicFrame>
      <p:sp>
        <p:nvSpPr>
          <p:cNvPr id="3" name="Rectangle 2"/>
          <p:cNvSpPr/>
          <p:nvPr/>
        </p:nvSpPr>
        <p:spPr>
          <a:xfrm>
            <a:off x="304800" y="1676400"/>
            <a:ext cx="3733800" cy="1477328"/>
          </a:xfrm>
          <a:prstGeom prst="rect">
            <a:avLst/>
          </a:prstGeom>
        </p:spPr>
        <p:txBody>
          <a:bodyPr wrap="square">
            <a:spAutoFit/>
          </a:bodyPr>
          <a:lstStyle/>
          <a:p>
            <a:pPr lvl="0"/>
            <a:r>
              <a:rPr lang="el-GR" dirty="0"/>
              <a:t>Γραμμικό παραμετρικό μοντέλο (Linear parametric model)</a:t>
            </a:r>
            <a:endParaRPr lang="en-US" dirty="0"/>
          </a:p>
          <a:p>
            <a:pPr marL="742950" lvl="1" indent="-285750">
              <a:buClr>
                <a:schemeClr val="bg1">
                  <a:lumMod val="50000"/>
                </a:schemeClr>
              </a:buClr>
              <a:buFont typeface="Wingdings" pitchFamily="2" charset="2"/>
              <a:buChar char="§"/>
            </a:pPr>
            <a:r>
              <a:rPr lang="el-GR" dirty="0"/>
              <a:t>ARX</a:t>
            </a:r>
            <a:endParaRPr lang="en-US" dirty="0"/>
          </a:p>
          <a:p>
            <a:pPr marL="742950" lvl="1" indent="-285750">
              <a:buClr>
                <a:schemeClr val="bg1">
                  <a:lumMod val="50000"/>
                </a:schemeClr>
              </a:buClr>
              <a:buFont typeface="Wingdings" pitchFamily="2" charset="2"/>
              <a:buChar char="§"/>
            </a:pPr>
            <a:r>
              <a:rPr lang="el-GR" dirty="0"/>
              <a:t>ARMAX</a:t>
            </a:r>
            <a:endParaRPr lang="en-US" dirty="0"/>
          </a:p>
          <a:p>
            <a:pPr marL="742950" lvl="1" indent="-285750">
              <a:buClr>
                <a:schemeClr val="bg1">
                  <a:lumMod val="50000"/>
                </a:schemeClr>
              </a:buClr>
              <a:buFont typeface="Wingdings" pitchFamily="2" charset="2"/>
              <a:buChar char="§"/>
            </a:pPr>
            <a:r>
              <a:rPr lang="el-GR" dirty="0"/>
              <a:t>OE</a:t>
            </a:r>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2990850"/>
            <a:ext cx="542925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5410200" y="1307068"/>
            <a:ext cx="2971800" cy="902732"/>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317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295400"/>
            <a:ext cx="37433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p:cNvSpPr>
            <a:spLocks noGrp="1"/>
          </p:cNvSpPr>
          <p:nvPr>
            <p:ph type="sldNum" sz="quarter" idx="10"/>
          </p:nvPr>
        </p:nvSpPr>
        <p:spPr/>
        <p:txBody>
          <a:bodyPr/>
          <a:lstStyle/>
          <a:p>
            <a:fld id="{B6DF0A0C-3137-4EA2-89B4-C625EA407731}" type="slidenum">
              <a:rPr lang="en-US"/>
              <a:pPr/>
              <a:t>12</a:t>
            </a:fld>
            <a:endParaRPr lang="en-US"/>
          </a:p>
        </p:txBody>
      </p:sp>
      <p:sp>
        <p:nvSpPr>
          <p:cNvPr id="200706" name="Rectangle 2"/>
          <p:cNvSpPr>
            <a:spLocks noGrp="1" noChangeArrowheads="1"/>
          </p:cNvSpPr>
          <p:nvPr>
            <p:ph type="title"/>
          </p:nvPr>
        </p:nvSpPr>
        <p:spPr>
          <a:xfrm>
            <a:off x="571666" y="322521"/>
            <a:ext cx="8534400" cy="533400"/>
          </a:xfrm>
        </p:spPr>
        <p:txBody>
          <a:bodyPr/>
          <a:lstStyle/>
          <a:p>
            <a:r>
              <a:rPr lang="el-GR" dirty="0" smtClean="0"/>
              <a:t>Σύγκριση καλύτερου -  γραμμικού και μη γραμμικού μοντέλου</a:t>
            </a:r>
            <a:endParaRPr lang="en-US" dirty="0"/>
          </a:p>
        </p:txBody>
      </p:sp>
      <p:sp>
        <p:nvSpPr>
          <p:cNvPr id="10" name="Εξάγωνο 46"/>
          <p:cNvSpPr>
            <a:spLocks noChangeArrowheads="1"/>
          </p:cNvSpPr>
          <p:nvPr/>
        </p:nvSpPr>
        <p:spPr bwMode="auto">
          <a:xfrm>
            <a:off x="1676400" y="1143000"/>
            <a:ext cx="914400" cy="812800"/>
          </a:xfrm>
          <a:prstGeom prst="hexagon">
            <a:avLst>
              <a:gd name="adj" fmla="val 24986"/>
              <a:gd name="vf" fmla="val 115470"/>
            </a:avLst>
          </a:prstGeom>
          <a:noFill/>
          <a:ln w="25400" algn="ctr">
            <a:solidFill>
              <a:srgbClr val="FFC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1" name="Ευθεία γραμμή σύνδεσης 47"/>
          <p:cNvSpPr>
            <a:spLocks noChangeShapeType="1"/>
          </p:cNvSpPr>
          <p:nvPr/>
        </p:nvSpPr>
        <p:spPr bwMode="auto">
          <a:xfrm>
            <a:off x="2743200" y="1645622"/>
            <a:ext cx="3429000" cy="1249978"/>
          </a:xfrm>
          <a:prstGeom prst="line">
            <a:avLst/>
          </a:prstGeom>
          <a:noFill/>
          <a:ln w="9525" algn="ctr">
            <a:solidFill>
              <a:srgbClr val="FFC000"/>
            </a:solidFill>
            <a:round/>
            <a:headEnd type="triangle"/>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6096000" y="1307068"/>
            <a:ext cx="2438400" cy="338554"/>
          </a:xfrm>
          <a:prstGeom prst="rect">
            <a:avLst/>
          </a:prstGeom>
          <a:noFill/>
        </p:spPr>
        <p:txBody>
          <a:bodyPr wrap="square" rtlCol="0">
            <a:spAutoFit/>
          </a:bodyPr>
          <a:lstStyle/>
          <a:p>
            <a:r>
              <a:rPr lang="en-US" sz="1600" dirty="0">
                <a:latin typeface="Calibri" pitchFamily="34" charset="0"/>
              </a:rPr>
              <a:t>t</a:t>
            </a:r>
            <a:r>
              <a:rPr lang="en-US" sz="1600" dirty="0" smtClean="0">
                <a:latin typeface="Calibri" pitchFamily="34" charset="0"/>
              </a:rPr>
              <a:t>estdata; measured</a:t>
            </a:r>
            <a:endParaRPr lang="en-US" sz="1600" dirty="0">
              <a:latin typeface="Calibri" pitchFamily="34" charset="0"/>
            </a:endParaRPr>
          </a:p>
        </p:txBody>
      </p:sp>
      <p:sp>
        <p:nvSpPr>
          <p:cNvPr id="12" name="TextBox 11"/>
          <p:cNvSpPr txBox="1"/>
          <p:nvPr/>
        </p:nvSpPr>
        <p:spPr>
          <a:xfrm>
            <a:off x="6096000" y="1581592"/>
            <a:ext cx="2819400" cy="338554"/>
          </a:xfrm>
          <a:prstGeom prst="rect">
            <a:avLst/>
          </a:prstGeom>
          <a:noFill/>
        </p:spPr>
        <p:txBody>
          <a:bodyPr wrap="square" rtlCol="0">
            <a:spAutoFit/>
          </a:bodyPr>
          <a:lstStyle/>
          <a:p>
            <a:r>
              <a:rPr lang="en-US" sz="1600" dirty="0" smtClean="0">
                <a:latin typeface="Calibri" pitchFamily="34" charset="0"/>
              </a:rPr>
              <a:t>amx1010101; fit: 82.96%</a:t>
            </a:r>
            <a:endParaRPr lang="en-US" sz="1600" dirty="0">
              <a:latin typeface="Calibri" pitchFamily="34" charset="0"/>
            </a:endParaRPr>
          </a:p>
        </p:txBody>
      </p:sp>
      <p:sp>
        <p:nvSpPr>
          <p:cNvPr id="14" name="TextBox 13"/>
          <p:cNvSpPr txBox="1"/>
          <p:nvPr/>
        </p:nvSpPr>
        <p:spPr>
          <a:xfrm>
            <a:off x="6096000" y="1871246"/>
            <a:ext cx="2819400" cy="338554"/>
          </a:xfrm>
          <a:prstGeom prst="rect">
            <a:avLst/>
          </a:prstGeom>
          <a:noFill/>
        </p:spPr>
        <p:txBody>
          <a:bodyPr wrap="square" rtlCol="0">
            <a:spAutoFit/>
          </a:bodyPr>
          <a:lstStyle/>
          <a:p>
            <a:r>
              <a:rPr lang="en-US" sz="1600" dirty="0" smtClean="0">
                <a:latin typeface="Calibri" pitchFamily="34" charset="0"/>
              </a:rPr>
              <a:t>mlhw3; fit: 83.42%</a:t>
            </a:r>
            <a:endParaRPr lang="en-US" sz="1600" dirty="0">
              <a:latin typeface="Calibri" pitchFamily="34" charset="0"/>
            </a:endParaRPr>
          </a:p>
        </p:txBody>
      </p:sp>
      <p:pic>
        <p:nvPicPr>
          <p:cNvPr id="317446" name="Picture 6" descr="C:\Users\Admrnik\Pictures\Picasa\Exports\Picasa Export\grap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1447800"/>
            <a:ext cx="6477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424D760A-3BBE-41DF-A533-F124F709B07B}" type="slidenum">
              <a:rPr lang="en-US"/>
              <a:pPr/>
              <a:t>13</a:t>
            </a:fld>
            <a:endParaRPr lang="en-US"/>
          </a:p>
        </p:txBody>
      </p:sp>
      <p:sp>
        <p:nvSpPr>
          <p:cNvPr id="201730" name="Rectangle 2"/>
          <p:cNvSpPr>
            <a:spLocks noGrp="1" noChangeArrowheads="1"/>
          </p:cNvSpPr>
          <p:nvPr>
            <p:ph type="title"/>
          </p:nvPr>
        </p:nvSpPr>
        <p:spPr>
          <a:xfrm>
            <a:off x="578427" y="304800"/>
            <a:ext cx="8534400" cy="533400"/>
          </a:xfrm>
        </p:spPr>
        <p:txBody>
          <a:bodyPr/>
          <a:lstStyle/>
          <a:p>
            <a:r>
              <a:rPr lang="el-GR" dirty="0" smtClean="0"/>
              <a:t>Μοντέλο συστήματος</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28110182"/>
              </p:ext>
            </p:extLst>
          </p:nvPr>
        </p:nvGraphicFramePr>
        <p:xfrm>
          <a:off x="1997256" y="3733800"/>
          <a:ext cx="7061200" cy="1384300"/>
        </p:xfrm>
        <a:graphic>
          <a:graphicData uri="http://schemas.openxmlformats.org/presentationml/2006/ole">
            <mc:AlternateContent xmlns:mc="http://schemas.openxmlformats.org/markup-compatibility/2006">
              <mc:Choice xmlns:v="urn:schemas-microsoft-com:vml" Requires="v">
                <p:oleObj spid="_x0000_s202048" name="Equation" r:id="rId3" imgW="7035480" imgH="1384200" progId="Equation.DSMT4">
                  <p:embed/>
                </p:oleObj>
              </mc:Choice>
              <mc:Fallback>
                <p:oleObj name="Equation" r:id="rId3" imgW="7035480" imgH="1384200" progId="Equation.DSMT4">
                  <p:embed/>
                  <p:pic>
                    <p:nvPicPr>
                      <p:cNvPr id="0" name="Object 139"/>
                      <p:cNvPicPr>
                        <a:picLocks noChangeAspect="1" noChangeArrowheads="1"/>
                      </p:cNvPicPr>
                      <p:nvPr/>
                    </p:nvPicPr>
                    <p:blipFill>
                      <a:blip r:embed="rId4"/>
                      <a:srcRect/>
                      <a:stretch>
                        <a:fillRect/>
                      </a:stretch>
                    </p:blipFill>
                    <p:spPr bwMode="auto">
                      <a:xfrm>
                        <a:off x="1997256" y="3733800"/>
                        <a:ext cx="7061200" cy="1384300"/>
                      </a:xfrm>
                      <a:prstGeom prst="rect">
                        <a:avLst/>
                      </a:prstGeom>
                      <a:noFill/>
                    </p:spPr>
                  </p:pic>
                </p:oleObj>
              </mc:Fallback>
            </mc:AlternateContent>
          </a:graphicData>
        </a:graphic>
      </p:graphicFrame>
      <p:sp>
        <p:nvSpPr>
          <p:cNvPr id="8" name="Rectangle 140"/>
          <p:cNvSpPr>
            <a:spLocks noChangeArrowheads="1"/>
          </p:cNvSpPr>
          <p:nvPr/>
        </p:nvSpPr>
        <p:spPr bwMode="auto">
          <a:xfrm>
            <a:off x="228600" y="775901"/>
            <a:ext cx="8534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1" hangingPunct="1">
              <a:buClr>
                <a:schemeClr val="bg1">
                  <a:lumMod val="50000"/>
                </a:schemeClr>
              </a:buClr>
              <a:buFont typeface="Wingdings" pitchFamily="2" charset="2"/>
              <a:buChar char="§"/>
            </a:pPr>
            <a:r>
              <a:rPr lang="el-GR" b="0" dirty="0" smtClean="0">
                <a:latin typeface="Arial" pitchFamily="34" charset="0"/>
                <a:ea typeface="Times New Roman" pitchFamily="18" charset="0"/>
                <a:cs typeface="Arial" pitchFamily="34" charset="0"/>
              </a:rPr>
              <a:t>Μοντέλο</a:t>
            </a:r>
            <a:r>
              <a:rPr kumimoji="0" lang="el-G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dirty="0" smtClean="0"/>
              <a:t>ARMAX </a:t>
            </a:r>
            <a:r>
              <a:rPr lang="en-US" dirty="0"/>
              <a:t>(</a:t>
            </a:r>
            <a:r>
              <a:rPr lang="en-US" dirty="0" smtClean="0"/>
              <a:t>Auto </a:t>
            </a:r>
            <a:r>
              <a:rPr lang="en-US" dirty="0" err="1" smtClean="0"/>
              <a:t>Regresive</a:t>
            </a:r>
            <a:r>
              <a:rPr lang="en-US" dirty="0" smtClean="0"/>
              <a:t> </a:t>
            </a:r>
            <a:r>
              <a:rPr lang="en-US" dirty="0"/>
              <a:t>model with </a:t>
            </a:r>
            <a:r>
              <a:rPr lang="en-US" dirty="0" smtClean="0"/>
              <a:t>e</a:t>
            </a:r>
            <a:r>
              <a:rPr lang="en-US" dirty="0"/>
              <a:t>x</a:t>
            </a:r>
            <a:r>
              <a:rPr lang="en-US" dirty="0" smtClean="0"/>
              <a:t>ternal </a:t>
            </a:r>
            <a:r>
              <a:rPr lang="en-US" dirty="0"/>
              <a:t>input) </a:t>
            </a:r>
            <a:r>
              <a:rPr lang="el-GR" b="0" dirty="0" smtClean="0">
                <a:latin typeface="Arial" pitchFamily="34" charset="0"/>
                <a:cs typeface="Arial" pitchFamily="34" charset="0"/>
              </a:rPr>
              <a:t>με υπόθεση ύπαρξης στοχαστικού θορύβου</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5748754" y="1447800"/>
            <a:ext cx="3276600" cy="1754326"/>
          </a:xfrm>
          <a:prstGeom prst="rect">
            <a:avLst/>
          </a:prstGeom>
        </p:spPr>
        <p:txBody>
          <a:bodyPr wrap="square">
            <a:spAutoFit/>
          </a:bodyPr>
          <a:lstStyle/>
          <a:p>
            <a:r>
              <a:rPr lang="el-GR" b="0" dirty="0" smtClean="0"/>
              <a:t>na </a:t>
            </a:r>
            <a:r>
              <a:rPr lang="el-GR" b="0" dirty="0"/>
              <a:t>= 10 (αριθμός πόλων), </a:t>
            </a:r>
            <a:endParaRPr lang="en-US" b="0" dirty="0" smtClean="0"/>
          </a:p>
          <a:p>
            <a:r>
              <a:rPr lang="el-GR" b="0" dirty="0" smtClean="0"/>
              <a:t>nb </a:t>
            </a:r>
            <a:r>
              <a:rPr lang="el-GR" b="0" dirty="0"/>
              <a:t>= 10 (αριθμός μηδενικών) </a:t>
            </a:r>
            <a:endParaRPr lang="en-US" b="0" dirty="0" smtClean="0"/>
          </a:p>
          <a:p>
            <a:r>
              <a:rPr lang="en-US" b="0" dirty="0" err="1" smtClean="0"/>
              <a:t>nc</a:t>
            </a:r>
            <a:r>
              <a:rPr lang="en-US" b="0" dirty="0" smtClean="0"/>
              <a:t> = 10 (</a:t>
            </a:r>
            <a:r>
              <a:rPr lang="el-GR" b="0" dirty="0" smtClean="0"/>
              <a:t>αριθμός συντελεστών στοχαστικού θορύβου</a:t>
            </a:r>
            <a:r>
              <a:rPr lang="en-US" b="0" dirty="0" smtClean="0"/>
              <a:t>)</a:t>
            </a:r>
            <a:endParaRPr lang="el-GR" b="0" dirty="0" smtClean="0"/>
          </a:p>
          <a:p>
            <a:r>
              <a:rPr lang="el-GR" b="0" dirty="0" smtClean="0"/>
              <a:t>και </a:t>
            </a:r>
            <a:r>
              <a:rPr lang="el-GR" b="0" dirty="0"/>
              <a:t>χωρίς </a:t>
            </a:r>
            <a:r>
              <a:rPr lang="el-GR" b="0" dirty="0" smtClean="0"/>
              <a:t>καθυστέρηση</a:t>
            </a:r>
          </a:p>
          <a:p>
            <a:r>
              <a:rPr lang="en-US" b="0" dirty="0" smtClean="0"/>
              <a:t>nk = 1</a:t>
            </a:r>
            <a:endParaRPr lang="en-US" b="0" dirty="0"/>
          </a:p>
        </p:txBody>
      </p:sp>
      <p:sp>
        <p:nvSpPr>
          <p:cNvPr id="4" name="Rectangle 3"/>
          <p:cNvSpPr/>
          <p:nvPr/>
        </p:nvSpPr>
        <p:spPr>
          <a:xfrm>
            <a:off x="473121" y="1514565"/>
            <a:ext cx="1903085" cy="369332"/>
          </a:xfrm>
          <a:prstGeom prst="rect">
            <a:avLst/>
          </a:prstGeom>
        </p:spPr>
        <p:txBody>
          <a:bodyPr wrap="none">
            <a:spAutoFit/>
          </a:bodyPr>
          <a:lstStyle/>
          <a:p>
            <a:r>
              <a:rPr lang="el-GR" b="0" u="sng" dirty="0" smtClean="0">
                <a:latin typeface="Arial" pitchFamily="34" charset="0"/>
                <a:ea typeface="Times New Roman" pitchFamily="18" charset="0"/>
                <a:cs typeface="Arial" pitchFamily="34" charset="0"/>
              </a:rPr>
              <a:t>ARΜΑX </a:t>
            </a:r>
            <a:r>
              <a:rPr lang="el-GR" b="0" u="sng" dirty="0">
                <a:latin typeface="Arial" pitchFamily="34" charset="0"/>
                <a:ea typeface="Times New Roman" pitchFamily="18" charset="0"/>
                <a:cs typeface="Arial" pitchFamily="34" charset="0"/>
              </a:rPr>
              <a:t>10 10 1 </a:t>
            </a:r>
            <a:endParaRPr lang="en-US" u="sng" dirty="0"/>
          </a:p>
        </p:txBody>
      </p:sp>
      <p:sp>
        <p:nvSpPr>
          <p:cNvPr id="6" name="Rectangle 18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3124200" y="3206473"/>
            <a:ext cx="3422072" cy="369332"/>
          </a:xfrm>
          <a:prstGeom prst="rect">
            <a:avLst/>
          </a:prstGeom>
        </p:spPr>
        <p:txBody>
          <a:bodyPr wrap="square">
            <a:spAutoFit/>
          </a:bodyPr>
          <a:lstStyle/>
          <a:p>
            <a:r>
              <a:rPr lang="el-GR" dirty="0">
                <a:latin typeface="Arial" pitchFamily="34" charset="0"/>
                <a:ea typeface="Times New Roman" pitchFamily="18" charset="0"/>
                <a:cs typeface="Arial" pitchFamily="34" charset="0"/>
              </a:rPr>
              <a:t>Σ</a:t>
            </a:r>
            <a:r>
              <a:rPr lang="el-GR" dirty="0" smtClean="0">
                <a:latin typeface="Arial" pitchFamily="34" charset="0"/>
                <a:ea typeface="Times New Roman" pitchFamily="18" charset="0"/>
                <a:cs typeface="Arial" pitchFamily="34" charset="0"/>
              </a:rPr>
              <a:t>υνάρτηση μεταφοράς:</a:t>
            </a:r>
            <a:endParaRPr lang="en-US" dirty="0"/>
          </a:p>
        </p:txBody>
      </p:sp>
      <p:sp>
        <p:nvSpPr>
          <p:cNvPr id="11" name="Rectangle 19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9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2293860493"/>
              </p:ext>
            </p:extLst>
          </p:nvPr>
        </p:nvGraphicFramePr>
        <p:xfrm>
          <a:off x="2349863" y="1514565"/>
          <a:ext cx="3378200" cy="1008063"/>
        </p:xfrm>
        <a:graphic>
          <a:graphicData uri="http://schemas.openxmlformats.org/presentationml/2006/ole">
            <mc:AlternateContent xmlns:mc="http://schemas.openxmlformats.org/markup-compatibility/2006">
              <mc:Choice xmlns:v="urn:schemas-microsoft-com:vml" Requires="v">
                <p:oleObj spid="_x0000_s202049" name="Equation" r:id="rId5" imgW="3377880" imgH="1002960" progId="Equation.DSMT4">
                  <p:embed/>
                </p:oleObj>
              </mc:Choice>
              <mc:Fallback>
                <p:oleObj name="Equation" r:id="rId5" imgW="3377880" imgH="1002960" progId="Equation.DSMT4">
                  <p:embed/>
                  <p:pic>
                    <p:nvPicPr>
                      <p:cNvPr id="0" name="Object 191"/>
                      <p:cNvPicPr>
                        <a:picLocks noChangeAspect="1" noChangeArrowheads="1"/>
                      </p:cNvPicPr>
                      <p:nvPr/>
                    </p:nvPicPr>
                    <p:blipFill>
                      <a:blip r:embed="rId6"/>
                      <a:srcRect/>
                      <a:stretch>
                        <a:fillRect/>
                      </a:stretch>
                    </p:blipFill>
                    <p:spPr bwMode="auto">
                      <a:xfrm>
                        <a:off x="2349863" y="1514565"/>
                        <a:ext cx="3378200"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1941" name="Ευθύγραμμο βέλος σύνδεσης 53"/>
          <p:cNvCxnSpPr>
            <a:cxnSpLocks noChangeShapeType="1"/>
          </p:cNvCxnSpPr>
          <p:nvPr/>
        </p:nvCxnSpPr>
        <p:spPr bwMode="auto">
          <a:xfrm>
            <a:off x="397452" y="3757499"/>
            <a:ext cx="212725" cy="1404"/>
          </a:xfrm>
          <a:prstGeom prst="straightConnector1">
            <a:avLst/>
          </a:prstGeom>
          <a:noFill/>
          <a:ln w="38100" algn="ctr">
            <a:solidFill>
              <a:srgbClr val="4A7EBB"/>
            </a:solidFill>
            <a:round/>
            <a:headEnd/>
            <a:tailEnd type="triangle" w="lg" len="med"/>
          </a:ln>
          <a:extLst>
            <a:ext uri="{909E8E84-426E-40DD-AFC4-6F175D3DCCD1}">
              <a14:hiddenFill xmlns:a14="http://schemas.microsoft.com/office/drawing/2010/main">
                <a:noFill/>
              </a14:hiddenFill>
            </a:ext>
          </a:extLst>
        </p:spPr>
      </p:cxnSp>
      <p:sp>
        <p:nvSpPr>
          <p:cNvPr id="201888" name="Ορθογώνιο 48"/>
          <p:cNvSpPr>
            <a:spLocks noChangeArrowheads="1"/>
          </p:cNvSpPr>
          <p:nvPr/>
        </p:nvSpPr>
        <p:spPr bwMode="auto">
          <a:xfrm>
            <a:off x="610177" y="3485406"/>
            <a:ext cx="805703" cy="563249"/>
          </a:xfrm>
          <a:prstGeom prst="rect">
            <a:avLst/>
          </a:prstGeom>
          <a:noFill/>
          <a:ln w="25400" algn="ctr">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cxnSp>
        <p:nvCxnSpPr>
          <p:cNvPr id="201943" name="Ευθύγραμμο βέλος σύνδεσης 51"/>
          <p:cNvCxnSpPr>
            <a:cxnSpLocks noChangeShapeType="1"/>
          </p:cNvCxnSpPr>
          <p:nvPr/>
        </p:nvCxnSpPr>
        <p:spPr bwMode="auto">
          <a:xfrm>
            <a:off x="1415880" y="3752476"/>
            <a:ext cx="393700" cy="0"/>
          </a:xfrm>
          <a:prstGeom prst="straightConnector1">
            <a:avLst/>
          </a:prstGeom>
          <a:noFill/>
          <a:ln w="38100" algn="ctr">
            <a:solidFill>
              <a:srgbClr val="4A7EBB"/>
            </a:solidFill>
            <a:round/>
            <a:headEnd/>
            <a:tailEnd type="triangle" w="lg" len="med"/>
          </a:ln>
          <a:extLst>
            <a:ext uri="{909E8E84-426E-40DD-AFC4-6F175D3DCCD1}">
              <a14:hiddenFill xmlns:a14="http://schemas.microsoft.com/office/drawing/2010/main">
                <a:noFill/>
              </a14:hiddenFill>
            </a:ext>
          </a:extLst>
        </p:spPr>
      </p:cxnSp>
      <p:sp>
        <p:nvSpPr>
          <p:cNvPr id="201889" name="Έλλειψη 50"/>
          <p:cNvSpPr>
            <a:spLocks noChangeArrowheads="1"/>
          </p:cNvSpPr>
          <p:nvPr/>
        </p:nvSpPr>
        <p:spPr bwMode="auto">
          <a:xfrm>
            <a:off x="1834468" y="3610767"/>
            <a:ext cx="299132" cy="299132"/>
          </a:xfrm>
          <a:prstGeom prst="ellipse">
            <a:avLst/>
          </a:prstGeom>
          <a:noFill/>
          <a:ln w="25400" algn="ctr">
            <a:solidFill>
              <a:srgbClr val="385D8A"/>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201890" name="Συν 56"/>
          <p:cNvSpPr>
            <a:spLocks/>
          </p:cNvSpPr>
          <p:nvPr/>
        </p:nvSpPr>
        <p:spPr bwMode="auto">
          <a:xfrm>
            <a:off x="1902088" y="3678524"/>
            <a:ext cx="166623" cy="166624"/>
          </a:xfrm>
          <a:custGeom>
            <a:avLst/>
            <a:gdLst>
              <a:gd name="T0" fmla="*/ 26752 w 201826"/>
              <a:gd name="T1" fmla="*/ 77178 h 201826"/>
              <a:gd name="T2" fmla="*/ 77178 w 201826"/>
              <a:gd name="T3" fmla="*/ 77178 h 201826"/>
              <a:gd name="T4" fmla="*/ 77178 w 201826"/>
              <a:gd name="T5" fmla="*/ 26752 h 201826"/>
              <a:gd name="T6" fmla="*/ 124648 w 201826"/>
              <a:gd name="T7" fmla="*/ 26752 h 201826"/>
              <a:gd name="T8" fmla="*/ 124648 w 201826"/>
              <a:gd name="T9" fmla="*/ 77178 h 201826"/>
              <a:gd name="T10" fmla="*/ 175074 w 201826"/>
              <a:gd name="T11" fmla="*/ 77178 h 201826"/>
              <a:gd name="T12" fmla="*/ 175074 w 201826"/>
              <a:gd name="T13" fmla="*/ 124648 h 201826"/>
              <a:gd name="T14" fmla="*/ 124648 w 201826"/>
              <a:gd name="T15" fmla="*/ 124648 h 201826"/>
              <a:gd name="T16" fmla="*/ 124648 w 201826"/>
              <a:gd name="T17" fmla="*/ 175074 h 201826"/>
              <a:gd name="T18" fmla="*/ 77178 w 201826"/>
              <a:gd name="T19" fmla="*/ 175074 h 201826"/>
              <a:gd name="T20" fmla="*/ 77178 w 201826"/>
              <a:gd name="T21" fmla="*/ 124648 h 201826"/>
              <a:gd name="T22" fmla="*/ 26752 w 201826"/>
              <a:gd name="T23" fmla="*/ 124648 h 201826"/>
              <a:gd name="T24" fmla="*/ 26752 w 201826"/>
              <a:gd name="T25" fmla="*/ 77178 h 2018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1826" h="201826">
                <a:moveTo>
                  <a:pt x="26752" y="77178"/>
                </a:moveTo>
                <a:lnTo>
                  <a:pt x="77178" y="77178"/>
                </a:lnTo>
                <a:lnTo>
                  <a:pt x="77178" y="26752"/>
                </a:lnTo>
                <a:lnTo>
                  <a:pt x="124648" y="26752"/>
                </a:lnTo>
                <a:lnTo>
                  <a:pt x="124648" y="77178"/>
                </a:lnTo>
                <a:lnTo>
                  <a:pt x="175074" y="77178"/>
                </a:lnTo>
                <a:lnTo>
                  <a:pt x="175074" y="124648"/>
                </a:lnTo>
                <a:lnTo>
                  <a:pt x="124648" y="124648"/>
                </a:lnTo>
                <a:lnTo>
                  <a:pt x="124648" y="175074"/>
                </a:lnTo>
                <a:lnTo>
                  <a:pt x="77178" y="175074"/>
                </a:lnTo>
                <a:lnTo>
                  <a:pt x="77178" y="124648"/>
                </a:lnTo>
                <a:lnTo>
                  <a:pt x="26752" y="124648"/>
                </a:lnTo>
                <a:lnTo>
                  <a:pt x="26752" y="77178"/>
                </a:lnTo>
                <a:close/>
              </a:path>
            </a:pathLst>
          </a:custGeom>
          <a:noFill/>
          <a:ln w="25400" cap="flat" cmpd="sng" algn="ctr">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cxnSp>
        <p:nvCxnSpPr>
          <p:cNvPr id="201946" name="Ευθύγραμμο βέλος σύνδεσης 52"/>
          <p:cNvCxnSpPr>
            <a:cxnSpLocks noChangeShapeType="1"/>
          </p:cNvCxnSpPr>
          <p:nvPr/>
        </p:nvCxnSpPr>
        <p:spPr bwMode="auto">
          <a:xfrm>
            <a:off x="1984034" y="3291679"/>
            <a:ext cx="0" cy="319088"/>
          </a:xfrm>
          <a:prstGeom prst="straightConnector1">
            <a:avLst/>
          </a:prstGeom>
          <a:noFill/>
          <a:ln w="38100" algn="ctr">
            <a:solidFill>
              <a:srgbClr val="4A7EBB"/>
            </a:solidFill>
            <a:round/>
            <a:headEnd/>
            <a:tailEnd type="triangle" w="lg" len="med"/>
          </a:ln>
          <a:extLst>
            <a:ext uri="{909E8E84-426E-40DD-AFC4-6F175D3DCCD1}">
              <a14:hiddenFill xmlns:a14="http://schemas.microsoft.com/office/drawing/2010/main">
                <a:noFill/>
              </a14:hiddenFill>
            </a:ext>
          </a:extLst>
        </p:spPr>
      </p:cxnSp>
      <p:cxnSp>
        <p:nvCxnSpPr>
          <p:cNvPr id="201948" name="Ευθύγραμμο βέλος σύνδεσης 54"/>
          <p:cNvCxnSpPr>
            <a:cxnSpLocks noChangeShapeType="1"/>
          </p:cNvCxnSpPr>
          <p:nvPr/>
        </p:nvCxnSpPr>
        <p:spPr bwMode="auto">
          <a:xfrm>
            <a:off x="1985399" y="2409342"/>
            <a:ext cx="0" cy="319088"/>
          </a:xfrm>
          <a:prstGeom prst="straightConnector1">
            <a:avLst/>
          </a:prstGeom>
          <a:noFill/>
          <a:ln w="38100" algn="ctr">
            <a:solidFill>
              <a:srgbClr val="4A7EBB"/>
            </a:solidFill>
            <a:round/>
            <a:headEnd/>
            <a:tailEnd type="triangle" w="lg" len="med"/>
          </a:ln>
          <a:extLst>
            <a:ext uri="{909E8E84-426E-40DD-AFC4-6F175D3DCCD1}">
              <a14:hiddenFill xmlns:a14="http://schemas.microsoft.com/office/drawing/2010/main">
                <a:noFill/>
              </a14:hiddenFill>
            </a:ext>
          </a:extLst>
        </p:spPr>
      </p:cxnSp>
      <p:sp>
        <p:nvSpPr>
          <p:cNvPr id="201893" name="Rectangle 201892"/>
          <p:cNvSpPr/>
          <p:nvPr/>
        </p:nvSpPr>
        <p:spPr>
          <a:xfrm>
            <a:off x="1827979" y="2057400"/>
            <a:ext cx="338554" cy="369332"/>
          </a:xfrm>
          <a:prstGeom prst="rect">
            <a:avLst/>
          </a:prstGeom>
        </p:spPr>
        <p:txBody>
          <a:bodyPr wrap="none">
            <a:spAutoFit/>
          </a:bodyPr>
          <a:lstStyle/>
          <a:p>
            <a:r>
              <a:rPr lang="en-US" dirty="0" smtClean="0"/>
              <a:t>V</a:t>
            </a:r>
            <a:endParaRPr lang="en-US" dirty="0"/>
          </a:p>
        </p:txBody>
      </p:sp>
      <p:sp>
        <p:nvSpPr>
          <p:cNvPr id="201894" name="Rectangle 201893"/>
          <p:cNvSpPr/>
          <p:nvPr/>
        </p:nvSpPr>
        <p:spPr>
          <a:xfrm>
            <a:off x="76200" y="3572833"/>
            <a:ext cx="351378" cy="369332"/>
          </a:xfrm>
          <a:prstGeom prst="rect">
            <a:avLst/>
          </a:prstGeom>
        </p:spPr>
        <p:txBody>
          <a:bodyPr wrap="none">
            <a:spAutoFit/>
          </a:bodyPr>
          <a:lstStyle/>
          <a:p>
            <a:r>
              <a:rPr lang="en-US" dirty="0"/>
              <a:t>U</a:t>
            </a:r>
          </a:p>
        </p:txBody>
      </p:sp>
      <p:sp>
        <p:nvSpPr>
          <p:cNvPr id="201895" name="Rectangle 201894"/>
          <p:cNvSpPr/>
          <p:nvPr/>
        </p:nvSpPr>
        <p:spPr>
          <a:xfrm>
            <a:off x="2480846" y="3571431"/>
            <a:ext cx="338554" cy="369332"/>
          </a:xfrm>
          <a:prstGeom prst="rect">
            <a:avLst/>
          </a:prstGeom>
        </p:spPr>
        <p:txBody>
          <a:bodyPr wrap="none">
            <a:spAutoFit/>
          </a:bodyPr>
          <a:lstStyle/>
          <a:p>
            <a:r>
              <a:rPr lang="en-US" dirty="0"/>
              <a:t>Y</a:t>
            </a:r>
          </a:p>
        </p:txBody>
      </p:sp>
      <p:sp>
        <p:nvSpPr>
          <p:cNvPr id="201896" name="Rectangle 201895"/>
          <p:cNvSpPr/>
          <p:nvPr/>
        </p:nvSpPr>
        <p:spPr>
          <a:xfrm>
            <a:off x="696274" y="3575805"/>
            <a:ext cx="633507" cy="369332"/>
          </a:xfrm>
          <a:prstGeom prst="rect">
            <a:avLst/>
          </a:prstGeom>
        </p:spPr>
        <p:txBody>
          <a:bodyPr wrap="none">
            <a:spAutoFit/>
          </a:bodyPr>
          <a:lstStyle/>
          <a:p>
            <a:r>
              <a:rPr lang="en-US" dirty="0"/>
              <a:t>G</a:t>
            </a:r>
            <a:r>
              <a:rPr lang="el-GR" dirty="0"/>
              <a:t>(</a:t>
            </a:r>
            <a:r>
              <a:rPr lang="en-US" dirty="0"/>
              <a:t>z</a:t>
            </a:r>
            <a:r>
              <a:rPr lang="el-GR" dirty="0"/>
              <a:t>)</a:t>
            </a:r>
            <a:endParaRPr lang="en-US" dirty="0"/>
          </a:p>
        </p:txBody>
      </p:sp>
      <p:sp>
        <p:nvSpPr>
          <p:cNvPr id="201897" name="Rectangle 201896"/>
          <p:cNvSpPr/>
          <p:nvPr/>
        </p:nvSpPr>
        <p:spPr>
          <a:xfrm>
            <a:off x="1612730" y="2825388"/>
            <a:ext cx="728084" cy="369332"/>
          </a:xfrm>
          <a:prstGeom prst="rect">
            <a:avLst/>
          </a:prstGeom>
        </p:spPr>
        <p:txBody>
          <a:bodyPr wrap="none">
            <a:spAutoFit/>
          </a:bodyPr>
          <a:lstStyle/>
          <a:p>
            <a:r>
              <a:rPr lang="en-US" dirty="0" err="1"/>
              <a:t>G</a:t>
            </a:r>
            <a:r>
              <a:rPr lang="en-US" baseline="-25000" dirty="0" err="1"/>
              <a:t>n</a:t>
            </a:r>
            <a:r>
              <a:rPr lang="el-GR" dirty="0"/>
              <a:t>(</a:t>
            </a:r>
            <a:r>
              <a:rPr lang="en-US" dirty="0"/>
              <a:t>z</a:t>
            </a:r>
            <a:r>
              <a:rPr lang="el-GR" dirty="0"/>
              <a:t>)</a:t>
            </a:r>
            <a:endParaRPr lang="en-US" dirty="0"/>
          </a:p>
        </p:txBody>
      </p:sp>
      <p:cxnSp>
        <p:nvCxnSpPr>
          <p:cNvPr id="52" name="Ευθύγραμμο βέλος σύνδεσης 51"/>
          <p:cNvCxnSpPr>
            <a:cxnSpLocks noChangeShapeType="1"/>
          </p:cNvCxnSpPr>
          <p:nvPr/>
        </p:nvCxnSpPr>
        <p:spPr bwMode="auto">
          <a:xfrm>
            <a:off x="2133600" y="3743912"/>
            <a:ext cx="393700" cy="0"/>
          </a:xfrm>
          <a:prstGeom prst="straightConnector1">
            <a:avLst/>
          </a:prstGeom>
          <a:noFill/>
          <a:ln w="38100" algn="ctr">
            <a:solidFill>
              <a:srgbClr val="4A7EBB"/>
            </a:solidFill>
            <a:round/>
            <a:headEnd/>
            <a:tailEnd type="triangle" w="lg" len="med"/>
          </a:ln>
          <a:extLst>
            <a:ext uri="{909E8E84-426E-40DD-AFC4-6F175D3DCCD1}">
              <a14:hiddenFill xmlns:a14="http://schemas.microsoft.com/office/drawing/2010/main">
                <a:noFill/>
              </a14:hiddenFill>
            </a:ext>
          </a:extLst>
        </p:spPr>
      </p:cxnSp>
      <p:sp>
        <p:nvSpPr>
          <p:cNvPr id="53" name="Ορθογώνιο 48"/>
          <p:cNvSpPr>
            <a:spLocks noChangeArrowheads="1"/>
          </p:cNvSpPr>
          <p:nvPr/>
        </p:nvSpPr>
        <p:spPr bwMode="auto">
          <a:xfrm>
            <a:off x="1568280" y="2728430"/>
            <a:ext cx="805703" cy="563249"/>
          </a:xfrm>
          <a:prstGeom prst="rect">
            <a:avLst/>
          </a:prstGeom>
          <a:noFill/>
          <a:ln w="25400" algn="ctr">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graphicFrame>
        <p:nvGraphicFramePr>
          <p:cNvPr id="54" name="Object 53"/>
          <p:cNvGraphicFramePr>
            <a:graphicFrameLocks noChangeAspect="1"/>
          </p:cNvGraphicFramePr>
          <p:nvPr>
            <p:extLst>
              <p:ext uri="{D42A27DB-BD31-4B8C-83A1-F6EECF244321}">
                <p14:modId xmlns:p14="http://schemas.microsoft.com/office/powerpoint/2010/main" val="1512540813"/>
              </p:ext>
            </p:extLst>
          </p:nvPr>
        </p:nvGraphicFramePr>
        <p:xfrm>
          <a:off x="1884363" y="5334000"/>
          <a:ext cx="7265987" cy="1384300"/>
        </p:xfrm>
        <a:graphic>
          <a:graphicData uri="http://schemas.openxmlformats.org/presentationml/2006/ole">
            <mc:AlternateContent xmlns:mc="http://schemas.openxmlformats.org/markup-compatibility/2006">
              <mc:Choice xmlns:v="urn:schemas-microsoft-com:vml" Requires="v">
                <p:oleObj spid="_x0000_s202050" name="Equation" r:id="rId7" imgW="7238880" imgH="1384200" progId="Equation.DSMT4">
                  <p:embed/>
                </p:oleObj>
              </mc:Choice>
              <mc:Fallback>
                <p:oleObj name="Equation" r:id="rId7" imgW="7238880" imgH="1384200" progId="Equation.DSMT4">
                  <p:embed/>
                  <p:pic>
                    <p:nvPicPr>
                      <p:cNvPr id="0" name=""/>
                      <p:cNvPicPr>
                        <a:picLocks noChangeAspect="1" noChangeArrowheads="1"/>
                      </p:cNvPicPr>
                      <p:nvPr/>
                    </p:nvPicPr>
                    <p:blipFill>
                      <a:blip r:embed="rId8"/>
                      <a:srcRect/>
                      <a:stretch>
                        <a:fillRect/>
                      </a:stretch>
                    </p:blipFill>
                    <p:spPr bwMode="auto">
                      <a:xfrm>
                        <a:off x="1884363" y="5334000"/>
                        <a:ext cx="7265987" cy="1384300"/>
                      </a:xfrm>
                      <a:prstGeom prst="rect">
                        <a:avLst/>
                      </a:prstGeom>
                      <a:noFill/>
                    </p:spPr>
                  </p:pic>
                </p:oleObj>
              </mc:Fallback>
            </mc:AlternateContent>
          </a:graphicData>
        </a:graphic>
      </p:graphicFrame>
      <p:sp>
        <p:nvSpPr>
          <p:cNvPr id="201900" name="Rectangle 2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1901" name="Object 201900"/>
          <p:cNvGraphicFramePr>
            <a:graphicFrameLocks noChangeAspect="1"/>
          </p:cNvGraphicFramePr>
          <p:nvPr>
            <p:extLst>
              <p:ext uri="{D42A27DB-BD31-4B8C-83A1-F6EECF244321}">
                <p14:modId xmlns:p14="http://schemas.microsoft.com/office/powerpoint/2010/main" val="4129729039"/>
              </p:ext>
            </p:extLst>
          </p:nvPr>
        </p:nvGraphicFramePr>
        <p:xfrm>
          <a:off x="5867400" y="3291679"/>
          <a:ext cx="1938337" cy="261937"/>
        </p:xfrm>
        <a:graphic>
          <a:graphicData uri="http://schemas.openxmlformats.org/presentationml/2006/ole">
            <mc:AlternateContent xmlns:mc="http://schemas.openxmlformats.org/markup-compatibility/2006">
              <mc:Choice xmlns:v="urn:schemas-microsoft-com:vml" Requires="v">
                <p:oleObj spid="_x0000_s202051" name="Equation" r:id="rId9" imgW="1942920" imgH="266400" progId="Equation.DSMT4">
                  <p:embed/>
                </p:oleObj>
              </mc:Choice>
              <mc:Fallback>
                <p:oleObj name="Equation" r:id="rId9" imgW="1942920" imgH="266400" progId="Equation.DSMT4">
                  <p:embed/>
                  <p:pic>
                    <p:nvPicPr>
                      <p:cNvPr id="0" name="Object 222"/>
                      <p:cNvPicPr>
                        <a:picLocks noChangeAspect="1" noChangeArrowheads="1"/>
                      </p:cNvPicPr>
                      <p:nvPr/>
                    </p:nvPicPr>
                    <p:blipFill>
                      <a:blip r:embed="rId10"/>
                      <a:srcRect/>
                      <a:stretch>
                        <a:fillRect/>
                      </a:stretch>
                    </p:blipFill>
                    <p:spPr bwMode="auto">
                      <a:xfrm>
                        <a:off x="5867400" y="3291679"/>
                        <a:ext cx="1938337" cy="261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424D760A-3BBE-41DF-A533-F124F709B07B}" type="slidenum">
              <a:rPr lang="en-US"/>
              <a:pPr/>
              <a:t>14</a:t>
            </a:fld>
            <a:endParaRPr lang="en-US"/>
          </a:p>
        </p:txBody>
      </p:sp>
      <p:sp>
        <p:nvSpPr>
          <p:cNvPr id="201730" name="Rectangle 2"/>
          <p:cNvSpPr>
            <a:spLocks noGrp="1" noChangeArrowheads="1"/>
          </p:cNvSpPr>
          <p:nvPr>
            <p:ph type="title"/>
          </p:nvPr>
        </p:nvSpPr>
        <p:spPr>
          <a:xfrm>
            <a:off x="578427" y="304800"/>
            <a:ext cx="8534400" cy="533400"/>
          </a:xfrm>
        </p:spPr>
        <p:txBody>
          <a:bodyPr/>
          <a:lstStyle/>
          <a:p>
            <a:r>
              <a:rPr lang="el-GR" dirty="0" smtClean="0"/>
              <a:t>Μοντέλο για αυτόματη ρύθμιση ελεγκτή</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28317428"/>
              </p:ext>
            </p:extLst>
          </p:nvPr>
        </p:nvGraphicFramePr>
        <p:xfrm>
          <a:off x="1149350" y="5192120"/>
          <a:ext cx="6845300" cy="1384300"/>
        </p:xfrm>
        <a:graphic>
          <a:graphicData uri="http://schemas.openxmlformats.org/presentationml/2006/ole">
            <mc:AlternateContent xmlns:mc="http://schemas.openxmlformats.org/markup-compatibility/2006">
              <mc:Choice xmlns:v="urn:schemas-microsoft-com:vml" Requires="v">
                <p:oleObj spid="_x0000_s322612" name="Equation" r:id="rId3" imgW="6819840" imgH="1384200" progId="Equation.DSMT4">
                  <p:embed/>
                </p:oleObj>
              </mc:Choice>
              <mc:Fallback>
                <p:oleObj name="Equation" r:id="rId3" imgW="6819840" imgH="1384200" progId="Equation.DSMT4">
                  <p:embed/>
                  <p:pic>
                    <p:nvPicPr>
                      <p:cNvPr id="0" name=""/>
                      <p:cNvPicPr>
                        <a:picLocks noChangeAspect="1" noChangeArrowheads="1"/>
                      </p:cNvPicPr>
                      <p:nvPr/>
                    </p:nvPicPr>
                    <p:blipFill>
                      <a:blip r:embed="rId4"/>
                      <a:srcRect/>
                      <a:stretch>
                        <a:fillRect/>
                      </a:stretch>
                    </p:blipFill>
                    <p:spPr bwMode="auto">
                      <a:xfrm>
                        <a:off x="1149350" y="5192120"/>
                        <a:ext cx="6845300" cy="1384300"/>
                      </a:xfrm>
                      <a:prstGeom prst="rect">
                        <a:avLst/>
                      </a:prstGeom>
                      <a:noFill/>
                    </p:spPr>
                  </p:pic>
                </p:oleObj>
              </mc:Fallback>
            </mc:AlternateContent>
          </a:graphicData>
        </a:graphic>
      </p:graphicFrame>
      <p:sp>
        <p:nvSpPr>
          <p:cNvPr id="8" name="Rectangle 140"/>
          <p:cNvSpPr>
            <a:spLocks noChangeArrowheads="1"/>
          </p:cNvSpPr>
          <p:nvPr/>
        </p:nvSpPr>
        <p:spPr bwMode="auto">
          <a:xfrm>
            <a:off x="228600" y="914400"/>
            <a:ext cx="8534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42900" eaLnBrk="1" hangingPunct="1"/>
            <a:r>
              <a:rPr lang="el-GR" b="0" dirty="0" smtClean="0">
                <a:latin typeface="Arial" pitchFamily="34" charset="0"/>
                <a:ea typeface="Times New Roman" pitchFamily="18" charset="0"/>
                <a:cs typeface="Arial" pitchFamily="34" charset="0"/>
              </a:rPr>
              <a:t>Μοντέλο</a:t>
            </a:r>
            <a:r>
              <a:rPr kumimoji="0" lang="el-G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dirty="0"/>
              <a:t>ARX (</a:t>
            </a:r>
            <a:r>
              <a:rPr lang="en-US" dirty="0" smtClean="0"/>
              <a:t>Auto </a:t>
            </a:r>
            <a:r>
              <a:rPr lang="en-US" dirty="0" err="1" smtClean="0"/>
              <a:t>Regresive</a:t>
            </a:r>
            <a:r>
              <a:rPr lang="en-US" dirty="0" smtClean="0"/>
              <a:t> </a:t>
            </a:r>
            <a:r>
              <a:rPr lang="en-US" dirty="0"/>
              <a:t>model with </a:t>
            </a:r>
            <a:r>
              <a:rPr lang="en-US" dirty="0" smtClean="0"/>
              <a:t>e</a:t>
            </a:r>
            <a:r>
              <a:rPr lang="en-US" dirty="0"/>
              <a:t>x</a:t>
            </a:r>
            <a:r>
              <a:rPr lang="en-US" dirty="0" smtClean="0"/>
              <a:t>ternal </a:t>
            </a:r>
            <a:r>
              <a:rPr lang="en-US" dirty="0"/>
              <a:t>input) </a:t>
            </a:r>
            <a:r>
              <a:rPr kumimoji="0" lang="el-G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ARX 10 10 1</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1906" name="Εικόνα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1357" y="1143000"/>
            <a:ext cx="5844371" cy="402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09600" y="2514600"/>
            <a:ext cx="3276600" cy="1200329"/>
          </a:xfrm>
          <a:prstGeom prst="rect">
            <a:avLst/>
          </a:prstGeom>
        </p:spPr>
        <p:txBody>
          <a:bodyPr wrap="square">
            <a:spAutoFit/>
          </a:bodyPr>
          <a:lstStyle/>
          <a:p>
            <a:r>
              <a:rPr lang="el-GR" b="0" dirty="0" smtClean="0"/>
              <a:t>na </a:t>
            </a:r>
            <a:r>
              <a:rPr lang="el-GR" b="0" dirty="0"/>
              <a:t>= 10 (αριθμός πόλων), </a:t>
            </a:r>
            <a:endParaRPr lang="en-US" b="0" dirty="0" smtClean="0"/>
          </a:p>
          <a:p>
            <a:r>
              <a:rPr lang="el-GR" b="0" dirty="0" smtClean="0"/>
              <a:t>nb </a:t>
            </a:r>
            <a:r>
              <a:rPr lang="el-GR" b="0" dirty="0"/>
              <a:t>= 10 (αριθμός μηδενικών) </a:t>
            </a:r>
            <a:endParaRPr lang="en-US" b="0" dirty="0" smtClean="0"/>
          </a:p>
          <a:p>
            <a:r>
              <a:rPr lang="el-GR" b="0" dirty="0" smtClean="0"/>
              <a:t>και </a:t>
            </a:r>
            <a:r>
              <a:rPr lang="el-GR" b="0" dirty="0"/>
              <a:t>χωρίς </a:t>
            </a:r>
            <a:r>
              <a:rPr lang="el-GR" b="0" dirty="0" smtClean="0"/>
              <a:t>καθυστέρηση</a:t>
            </a:r>
          </a:p>
          <a:p>
            <a:r>
              <a:rPr lang="en-US" b="0" dirty="0" smtClean="0"/>
              <a:t>nk = 1</a:t>
            </a:r>
            <a:endParaRPr lang="en-US" b="0" dirty="0"/>
          </a:p>
        </p:txBody>
      </p:sp>
      <p:sp>
        <p:nvSpPr>
          <p:cNvPr id="4" name="Rectangle 3"/>
          <p:cNvSpPr/>
          <p:nvPr/>
        </p:nvSpPr>
        <p:spPr>
          <a:xfrm>
            <a:off x="609600" y="1376065"/>
            <a:ext cx="1556836" cy="369332"/>
          </a:xfrm>
          <a:prstGeom prst="rect">
            <a:avLst/>
          </a:prstGeom>
        </p:spPr>
        <p:txBody>
          <a:bodyPr wrap="none">
            <a:spAutoFit/>
          </a:bodyPr>
          <a:lstStyle/>
          <a:p>
            <a:r>
              <a:rPr lang="el-GR" b="0" u="sng" dirty="0">
                <a:latin typeface="Arial" pitchFamily="34" charset="0"/>
                <a:ea typeface="Times New Roman" pitchFamily="18" charset="0"/>
                <a:cs typeface="Arial" pitchFamily="34" charset="0"/>
              </a:rPr>
              <a:t>ARX 10 10 1 </a:t>
            </a:r>
            <a:endParaRPr lang="en-US" u="sng" dirty="0"/>
          </a:p>
        </p:txBody>
      </p:sp>
      <p:sp>
        <p:nvSpPr>
          <p:cNvPr id="6" name="Rectangle 18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19626662"/>
              </p:ext>
            </p:extLst>
          </p:nvPr>
        </p:nvGraphicFramePr>
        <p:xfrm>
          <a:off x="685800" y="1789585"/>
          <a:ext cx="3289300" cy="650875"/>
        </p:xfrm>
        <a:graphic>
          <a:graphicData uri="http://schemas.openxmlformats.org/presentationml/2006/ole">
            <mc:AlternateContent xmlns:mc="http://schemas.openxmlformats.org/markup-compatibility/2006">
              <mc:Choice xmlns:v="urn:schemas-microsoft-com:vml" Requires="v">
                <p:oleObj spid="_x0000_s322613" name="Equation" r:id="rId6" imgW="3288960" imgH="647640" progId="Equation.DSMT4">
                  <p:embed/>
                </p:oleObj>
              </mc:Choice>
              <mc:Fallback>
                <p:oleObj name="Equation" r:id="rId6" imgW="3288960" imgH="647640" progId="Equation.DSMT4">
                  <p:embed/>
                  <p:pic>
                    <p:nvPicPr>
                      <p:cNvPr id="0" name=""/>
                      <p:cNvPicPr>
                        <a:picLocks noChangeAspect="1" noChangeArrowheads="1"/>
                      </p:cNvPicPr>
                      <p:nvPr/>
                    </p:nvPicPr>
                    <p:blipFill>
                      <a:blip r:embed="rId7"/>
                      <a:srcRect/>
                      <a:stretch>
                        <a:fillRect/>
                      </a:stretch>
                    </p:blipFill>
                    <p:spPr bwMode="auto">
                      <a:xfrm>
                        <a:off x="685800" y="1789585"/>
                        <a:ext cx="3289300"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455400" y="4797979"/>
            <a:ext cx="3422072" cy="369332"/>
          </a:xfrm>
          <a:prstGeom prst="rect">
            <a:avLst/>
          </a:prstGeom>
        </p:spPr>
        <p:txBody>
          <a:bodyPr wrap="square">
            <a:spAutoFit/>
          </a:bodyPr>
          <a:lstStyle/>
          <a:p>
            <a:r>
              <a:rPr lang="el-GR" b="0" dirty="0">
                <a:latin typeface="Arial" pitchFamily="34" charset="0"/>
                <a:ea typeface="Times New Roman" pitchFamily="18" charset="0"/>
                <a:cs typeface="Arial" pitchFamily="34" charset="0"/>
              </a:rPr>
              <a:t>Σ</a:t>
            </a:r>
            <a:r>
              <a:rPr lang="el-GR" b="0" dirty="0" smtClean="0">
                <a:latin typeface="Arial" pitchFamily="34" charset="0"/>
                <a:ea typeface="Times New Roman" pitchFamily="18" charset="0"/>
                <a:cs typeface="Arial" pitchFamily="34" charset="0"/>
              </a:rPr>
              <a:t>υνάρτηση μεταφοράς:</a:t>
            </a:r>
            <a:endParaRPr lang="en-US" dirty="0"/>
          </a:p>
        </p:txBody>
      </p:sp>
    </p:spTree>
    <p:extLst>
      <p:ext uri="{BB962C8B-B14F-4D97-AF65-F5344CB8AC3E}">
        <p14:creationId xmlns:p14="http://schemas.microsoft.com/office/powerpoint/2010/main" val="1431849778"/>
      </p:ext>
    </p:extLst>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dirty="0" smtClean="0"/>
              <a:t>Approximate MIGO – </a:t>
            </a:r>
            <a:r>
              <a:rPr lang="el-GR" dirty="0" smtClean="0"/>
              <a:t>απόκριση συχνότητας</a:t>
            </a:r>
            <a:endParaRPr lang="en-US" dirty="0"/>
          </a:p>
        </p:txBody>
      </p:sp>
      <p:pic>
        <p:nvPicPr>
          <p:cNvPr id="202965" name="Εικόνα 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81" y="648871"/>
            <a:ext cx="7666038" cy="54689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96581" y="6023145"/>
            <a:ext cx="4747419" cy="800219"/>
          </a:xfrm>
          <a:prstGeom prst="rect">
            <a:avLst/>
          </a:prstGeom>
        </p:spPr>
        <p:txBody>
          <a:bodyPr wrap="square">
            <a:spAutoFit/>
          </a:bodyPr>
          <a:lstStyle/>
          <a:p>
            <a:pPr lvl="0" indent="180975" algn="ctr"/>
            <a:r>
              <a:rPr lang="en-US" b="0" dirty="0">
                <a:latin typeface="Arial" pitchFamily="34" charset="0"/>
                <a:ea typeface="Arial Unicode MS" pitchFamily="34" charset="-128"/>
                <a:cs typeface="Calibri" pitchFamily="34" charset="0"/>
              </a:rPr>
              <a:t>MAE (Mean Absolute Error) = 17.7 RPM</a:t>
            </a:r>
            <a:endParaRPr lang="en-US" sz="800" b="0" dirty="0">
              <a:latin typeface="Arial" pitchFamily="34" charset="0"/>
              <a:cs typeface="Arial" pitchFamily="34" charset="0"/>
            </a:endParaRPr>
          </a:p>
          <a:p>
            <a:pPr lvl="0" indent="180975" algn="ctr"/>
            <a:r>
              <a:rPr lang="el-GR" b="0" dirty="0">
                <a:latin typeface="Arial" pitchFamily="34" charset="0"/>
                <a:ea typeface="Arial Unicode MS" pitchFamily="34" charset="-128"/>
                <a:cs typeface="Calibri" pitchFamily="34" charset="0"/>
              </a:rPr>
              <a:t>Ποσοστό υπερύψωσης</a:t>
            </a:r>
            <a:r>
              <a:rPr lang="en-US" b="0" dirty="0">
                <a:latin typeface="Arial" pitchFamily="34" charset="0"/>
                <a:ea typeface="Arial Unicode MS" pitchFamily="34" charset="-128"/>
                <a:cs typeface="Calibri" pitchFamily="34" charset="0"/>
              </a:rPr>
              <a:t>: </a:t>
            </a:r>
            <a:r>
              <a:rPr lang="el-GR" b="0" dirty="0">
                <a:latin typeface="Arial" pitchFamily="34" charset="0"/>
                <a:ea typeface="Arial Unicode MS" pitchFamily="34" charset="-128"/>
                <a:cs typeface="Calibri" pitchFamily="34" charset="0"/>
              </a:rPr>
              <a:t>Μ</a:t>
            </a:r>
            <a:r>
              <a:rPr lang="en-US" b="0" dirty="0">
                <a:latin typeface="Arial" pitchFamily="34" charset="0"/>
                <a:ea typeface="Arial Unicode MS" pitchFamily="34" charset="-128"/>
                <a:cs typeface="Calibri" pitchFamily="34" charset="0"/>
              </a:rPr>
              <a:t>p = 24.1 %</a:t>
            </a:r>
            <a:endParaRPr lang="en-US" sz="2800" b="0" dirty="0">
              <a:latin typeface="Arial" pitchFamily="34" charset="0"/>
              <a:cs typeface="Arial" pitchFamily="34" charset="0"/>
            </a:endParaRPr>
          </a:p>
        </p:txBody>
      </p:sp>
      <p:sp>
        <p:nvSpPr>
          <p:cNvPr id="6" name="Rectangle 5"/>
          <p:cNvSpPr/>
          <p:nvPr/>
        </p:nvSpPr>
        <p:spPr>
          <a:xfrm>
            <a:off x="0" y="6100088"/>
            <a:ext cx="4572000" cy="646331"/>
          </a:xfrm>
          <a:prstGeom prst="rect">
            <a:avLst/>
          </a:prstGeom>
        </p:spPr>
        <p:txBody>
          <a:bodyPr>
            <a:spAutoFit/>
          </a:bodyPr>
          <a:lstStyle/>
          <a:p>
            <a:pPr lvl="0" indent="180975" algn="ctr" eaLnBrk="1" hangingPunct="1"/>
            <a:r>
              <a:rPr lang="en-US" b="0" dirty="0" err="1">
                <a:solidFill>
                  <a:srgbClr val="000000"/>
                </a:solidFill>
                <a:latin typeface="Arial" pitchFamily="34" charset="0"/>
                <a:ea typeface="Arial Unicode MS" pitchFamily="34" charset="-128"/>
                <a:cs typeface="Calibri" pitchFamily="34" charset="0"/>
              </a:rPr>
              <a:t>Kp</a:t>
            </a:r>
            <a:r>
              <a:rPr lang="el-GR" b="0" dirty="0">
                <a:solidFill>
                  <a:srgbClr val="000000"/>
                </a:solidFill>
                <a:latin typeface="Arial" pitchFamily="34" charset="0"/>
                <a:ea typeface="Arial Unicode MS" pitchFamily="34" charset="-128"/>
                <a:cs typeface="Calibri" pitchFamily="34" charset="0"/>
              </a:rPr>
              <a:t> = 0.326, </a:t>
            </a:r>
            <a:r>
              <a:rPr lang="en-US" b="0" dirty="0">
                <a:solidFill>
                  <a:srgbClr val="000000"/>
                </a:solidFill>
                <a:latin typeface="Arial" pitchFamily="34" charset="0"/>
                <a:ea typeface="Arial Unicode MS" pitchFamily="34" charset="-128"/>
                <a:cs typeface="Calibri" pitchFamily="34" charset="0"/>
              </a:rPr>
              <a:t>Ki</a:t>
            </a:r>
            <a:r>
              <a:rPr lang="el-GR" b="0" dirty="0">
                <a:solidFill>
                  <a:srgbClr val="000000"/>
                </a:solidFill>
                <a:latin typeface="Arial" pitchFamily="34" charset="0"/>
                <a:ea typeface="Arial Unicode MS" pitchFamily="34" charset="-128"/>
                <a:cs typeface="Calibri" pitchFamily="34" charset="0"/>
              </a:rPr>
              <a:t> = 0.141, </a:t>
            </a:r>
            <a:r>
              <a:rPr lang="en-US" b="0" dirty="0" err="1">
                <a:solidFill>
                  <a:srgbClr val="000000"/>
                </a:solidFill>
                <a:latin typeface="Arial" pitchFamily="34" charset="0"/>
                <a:ea typeface="Arial Unicode MS" pitchFamily="34" charset="-128"/>
                <a:cs typeface="Calibri" pitchFamily="34" charset="0"/>
              </a:rPr>
              <a:t>Kd</a:t>
            </a:r>
            <a:r>
              <a:rPr lang="el-GR" b="0" dirty="0">
                <a:solidFill>
                  <a:srgbClr val="000000"/>
                </a:solidFill>
                <a:latin typeface="Arial" pitchFamily="34" charset="0"/>
                <a:ea typeface="Arial Unicode MS" pitchFamily="34" charset="-128"/>
                <a:cs typeface="Calibri" pitchFamily="34" charset="0"/>
              </a:rPr>
              <a:t> = 0.0695 (καλύτερα αποτελέσματα)</a:t>
            </a:r>
            <a:endParaRPr lang="en-US" sz="800" b="0" dirty="0">
              <a:latin typeface="Arial" pitchFamily="34" charset="0"/>
              <a:cs typeface="Arial" pitchFamily="34" charset="0"/>
            </a:endParaRPr>
          </a:p>
        </p:txBody>
      </p:sp>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C28B1B3B-7608-4700-92DE-A1A96C58C3B6}" type="slidenum">
              <a:rPr lang="en-US"/>
              <a:pPr/>
              <a:t>16</a:t>
            </a:fld>
            <a:endParaRPr lang="en-US"/>
          </a:p>
        </p:txBody>
      </p:sp>
      <p:sp>
        <p:nvSpPr>
          <p:cNvPr id="203778" name="Rectangle 2"/>
          <p:cNvSpPr>
            <a:spLocks noGrp="1" noChangeArrowheads="1"/>
          </p:cNvSpPr>
          <p:nvPr>
            <p:ph type="title"/>
          </p:nvPr>
        </p:nvSpPr>
        <p:spPr>
          <a:xfrm>
            <a:off x="533400" y="381000"/>
            <a:ext cx="8534400" cy="533400"/>
          </a:xfrm>
        </p:spPr>
        <p:txBody>
          <a:bodyPr/>
          <a:lstStyle/>
          <a:p>
            <a:r>
              <a:rPr lang="el-GR" dirty="0" smtClean="0"/>
              <a:t>Σύγκριση αποτελεσμάτων </a:t>
            </a:r>
            <a:r>
              <a:rPr lang="en-US" dirty="0" smtClean="0"/>
              <a:t>matlab – </a:t>
            </a:r>
            <a:r>
              <a:rPr lang="el-GR" dirty="0" smtClean="0"/>
              <a:t>με χειροκίνητη ρύθμιση του ελεγκτή</a:t>
            </a:r>
            <a:endParaRPr lang="en-US" dirty="0"/>
          </a:p>
        </p:txBody>
      </p:sp>
      <p:pic>
        <p:nvPicPr>
          <p:cNvPr id="203847" name="Εικόνα 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7792772"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553200" y="2057400"/>
            <a:ext cx="2590800" cy="923330"/>
          </a:xfrm>
          <a:prstGeom prst="rect">
            <a:avLst/>
          </a:prstGeom>
        </p:spPr>
        <p:txBody>
          <a:bodyPr wrap="square">
            <a:spAutoFit/>
          </a:bodyPr>
          <a:lstStyle/>
          <a:p>
            <a:pPr lvl="0" indent="180975" algn="ctr" eaLnBrk="1" hangingPunct="1"/>
            <a:r>
              <a:rPr lang="en-US" b="0" dirty="0" err="1">
                <a:solidFill>
                  <a:srgbClr val="000000"/>
                </a:solidFill>
                <a:latin typeface="Arial" pitchFamily="34" charset="0"/>
                <a:ea typeface="Arial Unicode MS" pitchFamily="34" charset="-128"/>
                <a:cs typeface="Calibri" pitchFamily="34" charset="0"/>
              </a:rPr>
              <a:t>Kp</a:t>
            </a:r>
            <a:r>
              <a:rPr lang="el-GR" b="0" dirty="0">
                <a:solidFill>
                  <a:srgbClr val="000000"/>
                </a:solidFill>
                <a:latin typeface="Arial" pitchFamily="34" charset="0"/>
                <a:ea typeface="Arial Unicode MS" pitchFamily="34" charset="-128"/>
                <a:cs typeface="Calibri" pitchFamily="34" charset="0"/>
              </a:rPr>
              <a:t> = </a:t>
            </a:r>
            <a:r>
              <a:rPr lang="el-GR" b="0" dirty="0" smtClean="0">
                <a:solidFill>
                  <a:srgbClr val="000000"/>
                </a:solidFill>
                <a:latin typeface="Arial" pitchFamily="34" charset="0"/>
                <a:ea typeface="Arial Unicode MS" pitchFamily="34" charset="-128"/>
                <a:cs typeface="Calibri" pitchFamily="34" charset="0"/>
              </a:rPr>
              <a:t>0.3</a:t>
            </a:r>
            <a:r>
              <a:rPr lang="en-US" b="0" dirty="0" smtClean="0">
                <a:solidFill>
                  <a:srgbClr val="000000"/>
                </a:solidFill>
                <a:latin typeface="Arial" pitchFamily="34" charset="0"/>
                <a:ea typeface="Arial Unicode MS" pitchFamily="34" charset="-128"/>
                <a:cs typeface="Calibri" pitchFamily="34" charset="0"/>
              </a:rPr>
              <a:t>2</a:t>
            </a:r>
            <a:r>
              <a:rPr lang="el-GR" b="0" dirty="0" smtClean="0">
                <a:solidFill>
                  <a:srgbClr val="000000"/>
                </a:solidFill>
                <a:latin typeface="Arial" pitchFamily="34" charset="0"/>
                <a:ea typeface="Arial Unicode MS" pitchFamily="34" charset="-128"/>
                <a:cs typeface="Calibri" pitchFamily="34" charset="0"/>
              </a:rPr>
              <a:t>6</a:t>
            </a:r>
            <a:r>
              <a:rPr lang="el-GR" b="0" dirty="0">
                <a:solidFill>
                  <a:srgbClr val="000000"/>
                </a:solidFill>
                <a:latin typeface="Arial" pitchFamily="34" charset="0"/>
                <a:ea typeface="Arial Unicode MS" pitchFamily="34" charset="-128"/>
                <a:cs typeface="Calibri" pitchFamily="34" charset="0"/>
              </a:rPr>
              <a:t>, </a:t>
            </a:r>
            <a:r>
              <a:rPr lang="en-US" b="0" dirty="0">
                <a:solidFill>
                  <a:srgbClr val="000000"/>
                </a:solidFill>
                <a:latin typeface="Arial" pitchFamily="34" charset="0"/>
                <a:ea typeface="Arial Unicode MS" pitchFamily="34" charset="-128"/>
                <a:cs typeface="Calibri" pitchFamily="34" charset="0"/>
              </a:rPr>
              <a:t>Ki</a:t>
            </a:r>
            <a:r>
              <a:rPr lang="el-GR" b="0" dirty="0">
                <a:solidFill>
                  <a:srgbClr val="000000"/>
                </a:solidFill>
                <a:latin typeface="Arial" pitchFamily="34" charset="0"/>
                <a:ea typeface="Arial Unicode MS" pitchFamily="34" charset="-128"/>
                <a:cs typeface="Calibri" pitchFamily="34" charset="0"/>
              </a:rPr>
              <a:t> = </a:t>
            </a:r>
            <a:r>
              <a:rPr lang="el-GR" b="0" dirty="0" smtClean="0">
                <a:solidFill>
                  <a:srgbClr val="000000"/>
                </a:solidFill>
                <a:latin typeface="Arial" pitchFamily="34" charset="0"/>
                <a:ea typeface="Arial Unicode MS" pitchFamily="34" charset="-128"/>
                <a:cs typeface="Calibri" pitchFamily="34" charset="0"/>
              </a:rPr>
              <a:t>0.14, </a:t>
            </a:r>
            <a:r>
              <a:rPr lang="en-US" b="0" dirty="0" err="1">
                <a:solidFill>
                  <a:srgbClr val="000000"/>
                </a:solidFill>
                <a:latin typeface="Arial" pitchFamily="34" charset="0"/>
                <a:ea typeface="Arial Unicode MS" pitchFamily="34" charset="-128"/>
                <a:cs typeface="Calibri" pitchFamily="34" charset="0"/>
              </a:rPr>
              <a:t>Kd</a:t>
            </a:r>
            <a:r>
              <a:rPr lang="el-GR" b="0" dirty="0">
                <a:solidFill>
                  <a:srgbClr val="000000"/>
                </a:solidFill>
                <a:latin typeface="Arial" pitchFamily="34" charset="0"/>
                <a:ea typeface="Arial Unicode MS" pitchFamily="34" charset="-128"/>
                <a:cs typeface="Calibri" pitchFamily="34" charset="0"/>
              </a:rPr>
              <a:t> = </a:t>
            </a:r>
            <a:r>
              <a:rPr lang="el-GR" b="0" dirty="0" smtClean="0">
                <a:solidFill>
                  <a:srgbClr val="000000"/>
                </a:solidFill>
                <a:latin typeface="Arial" pitchFamily="34" charset="0"/>
                <a:ea typeface="Arial Unicode MS" pitchFamily="34" charset="-128"/>
                <a:cs typeface="Calibri" pitchFamily="34" charset="0"/>
              </a:rPr>
              <a:t>0.06 </a:t>
            </a:r>
            <a:r>
              <a:rPr lang="el-GR" b="0" dirty="0" smtClean="0">
                <a:solidFill>
                  <a:srgbClr val="000000"/>
                </a:solidFill>
                <a:latin typeface="Arial" pitchFamily="34" charset="0"/>
                <a:ea typeface="Arial Unicode MS" pitchFamily="34" charset="-128"/>
                <a:cs typeface="Calibri" pitchFamily="34" charset="0"/>
              </a:rPr>
              <a:t>(θεωρητικό μοντέλο - </a:t>
            </a:r>
            <a:r>
              <a:rPr lang="en-US" b="0" dirty="0" smtClean="0">
                <a:solidFill>
                  <a:srgbClr val="000000"/>
                </a:solidFill>
                <a:latin typeface="Arial" pitchFamily="34" charset="0"/>
                <a:ea typeface="Arial Unicode MS" pitchFamily="34" charset="-128"/>
                <a:cs typeface="Calibri" pitchFamily="34" charset="0"/>
              </a:rPr>
              <a:t>Sisotool</a:t>
            </a:r>
            <a:r>
              <a:rPr lang="el-GR" b="0" dirty="0" smtClean="0">
                <a:solidFill>
                  <a:srgbClr val="000000"/>
                </a:solidFill>
                <a:latin typeface="Arial" pitchFamily="34" charset="0"/>
                <a:ea typeface="Arial Unicode MS" pitchFamily="34" charset="-128"/>
                <a:cs typeface="Calibri" pitchFamily="34" charset="0"/>
              </a:rPr>
              <a:t>)</a:t>
            </a:r>
            <a:endParaRPr lang="en-US" sz="800" b="0" dirty="0">
              <a:latin typeface="Arial" pitchFamily="34" charset="0"/>
              <a:cs typeface="Arial" pitchFamily="34" charset="0"/>
            </a:endParaRPr>
          </a:p>
        </p:txBody>
      </p:sp>
      <p:sp>
        <p:nvSpPr>
          <p:cNvPr id="12" name="Rectangle 11"/>
          <p:cNvSpPr/>
          <p:nvPr/>
        </p:nvSpPr>
        <p:spPr>
          <a:xfrm>
            <a:off x="6553200" y="3733800"/>
            <a:ext cx="2590800" cy="923330"/>
          </a:xfrm>
          <a:prstGeom prst="rect">
            <a:avLst/>
          </a:prstGeom>
        </p:spPr>
        <p:txBody>
          <a:bodyPr wrap="square">
            <a:spAutoFit/>
          </a:bodyPr>
          <a:lstStyle/>
          <a:p>
            <a:pPr lvl="0" indent="180975" algn="ctr" eaLnBrk="1" hangingPunct="1"/>
            <a:r>
              <a:rPr lang="en-US" b="0" dirty="0" err="1">
                <a:solidFill>
                  <a:srgbClr val="000000"/>
                </a:solidFill>
                <a:latin typeface="Arial" pitchFamily="34" charset="0"/>
                <a:ea typeface="Arial Unicode MS" pitchFamily="34" charset="-128"/>
                <a:cs typeface="Calibri" pitchFamily="34" charset="0"/>
              </a:rPr>
              <a:t>Kp</a:t>
            </a:r>
            <a:r>
              <a:rPr lang="el-GR" b="0" dirty="0">
                <a:solidFill>
                  <a:srgbClr val="000000"/>
                </a:solidFill>
                <a:latin typeface="Arial" pitchFamily="34" charset="0"/>
                <a:ea typeface="Arial Unicode MS" pitchFamily="34" charset="-128"/>
                <a:cs typeface="Calibri" pitchFamily="34" charset="0"/>
              </a:rPr>
              <a:t> = </a:t>
            </a:r>
            <a:r>
              <a:rPr lang="el-GR" b="0" dirty="0" smtClean="0">
                <a:solidFill>
                  <a:srgbClr val="000000"/>
                </a:solidFill>
                <a:latin typeface="Arial" pitchFamily="34" charset="0"/>
                <a:ea typeface="Arial Unicode MS" pitchFamily="34" charset="-128"/>
                <a:cs typeface="Calibri" pitchFamily="34" charset="0"/>
              </a:rPr>
              <a:t>0.</a:t>
            </a:r>
            <a:r>
              <a:rPr lang="en-US" b="0" dirty="0" smtClean="0">
                <a:solidFill>
                  <a:srgbClr val="000000"/>
                </a:solidFill>
                <a:latin typeface="Arial" pitchFamily="34" charset="0"/>
                <a:ea typeface="Arial Unicode MS" pitchFamily="34" charset="-128"/>
                <a:cs typeface="Calibri" pitchFamily="34" charset="0"/>
              </a:rPr>
              <a:t>67</a:t>
            </a:r>
            <a:r>
              <a:rPr lang="el-GR" b="0" dirty="0" smtClean="0">
                <a:solidFill>
                  <a:srgbClr val="000000"/>
                </a:solidFill>
                <a:latin typeface="Arial" pitchFamily="34" charset="0"/>
                <a:ea typeface="Arial Unicode MS" pitchFamily="34" charset="-128"/>
                <a:cs typeface="Calibri" pitchFamily="34" charset="0"/>
              </a:rPr>
              <a:t>, </a:t>
            </a:r>
            <a:r>
              <a:rPr lang="en-US" b="0" dirty="0">
                <a:solidFill>
                  <a:srgbClr val="000000"/>
                </a:solidFill>
                <a:latin typeface="Arial" pitchFamily="34" charset="0"/>
                <a:ea typeface="Arial Unicode MS" pitchFamily="34" charset="-128"/>
                <a:cs typeface="Calibri" pitchFamily="34" charset="0"/>
              </a:rPr>
              <a:t>Ki</a:t>
            </a:r>
            <a:r>
              <a:rPr lang="el-GR" b="0" dirty="0">
                <a:solidFill>
                  <a:srgbClr val="000000"/>
                </a:solidFill>
                <a:latin typeface="Arial" pitchFamily="34" charset="0"/>
                <a:ea typeface="Arial Unicode MS" pitchFamily="34" charset="-128"/>
                <a:cs typeface="Calibri" pitchFamily="34" charset="0"/>
              </a:rPr>
              <a:t> = </a:t>
            </a:r>
            <a:r>
              <a:rPr lang="el-GR" b="0" dirty="0" smtClean="0">
                <a:solidFill>
                  <a:srgbClr val="000000"/>
                </a:solidFill>
                <a:latin typeface="Arial" pitchFamily="34" charset="0"/>
                <a:ea typeface="Arial Unicode MS" pitchFamily="34" charset="-128"/>
                <a:cs typeface="Calibri" pitchFamily="34" charset="0"/>
              </a:rPr>
              <a:t>0.</a:t>
            </a:r>
            <a:r>
              <a:rPr lang="en-US" b="0" dirty="0" smtClean="0">
                <a:solidFill>
                  <a:srgbClr val="000000"/>
                </a:solidFill>
                <a:latin typeface="Arial" pitchFamily="34" charset="0"/>
                <a:ea typeface="Arial Unicode MS" pitchFamily="34" charset="-128"/>
                <a:cs typeface="Calibri" pitchFamily="34" charset="0"/>
              </a:rPr>
              <a:t>64</a:t>
            </a:r>
            <a:r>
              <a:rPr lang="el-GR" b="0" dirty="0" smtClean="0">
                <a:solidFill>
                  <a:srgbClr val="000000"/>
                </a:solidFill>
                <a:latin typeface="Arial" pitchFamily="34" charset="0"/>
                <a:ea typeface="Arial Unicode MS" pitchFamily="34" charset="-128"/>
                <a:cs typeface="Calibri" pitchFamily="34" charset="0"/>
              </a:rPr>
              <a:t>, </a:t>
            </a:r>
            <a:r>
              <a:rPr lang="en-US" b="0" dirty="0" err="1">
                <a:solidFill>
                  <a:srgbClr val="000000"/>
                </a:solidFill>
                <a:latin typeface="Arial" pitchFamily="34" charset="0"/>
                <a:ea typeface="Arial Unicode MS" pitchFamily="34" charset="-128"/>
                <a:cs typeface="Calibri" pitchFamily="34" charset="0"/>
              </a:rPr>
              <a:t>Kd</a:t>
            </a:r>
            <a:r>
              <a:rPr lang="el-GR" b="0" dirty="0">
                <a:solidFill>
                  <a:srgbClr val="000000"/>
                </a:solidFill>
                <a:latin typeface="Arial" pitchFamily="34" charset="0"/>
                <a:ea typeface="Arial Unicode MS" pitchFamily="34" charset="-128"/>
                <a:cs typeface="Calibri" pitchFamily="34" charset="0"/>
              </a:rPr>
              <a:t> = </a:t>
            </a:r>
            <a:r>
              <a:rPr lang="el-GR" b="0" dirty="0" smtClean="0">
                <a:solidFill>
                  <a:srgbClr val="000000"/>
                </a:solidFill>
                <a:latin typeface="Arial" pitchFamily="34" charset="0"/>
                <a:ea typeface="Arial Unicode MS" pitchFamily="34" charset="-128"/>
                <a:cs typeface="Calibri" pitchFamily="34" charset="0"/>
              </a:rPr>
              <a:t>0.0</a:t>
            </a:r>
            <a:r>
              <a:rPr lang="en-US" b="0" dirty="0" smtClean="0">
                <a:solidFill>
                  <a:srgbClr val="000000"/>
                </a:solidFill>
                <a:latin typeface="Arial" pitchFamily="34" charset="0"/>
                <a:ea typeface="Arial Unicode MS" pitchFamily="34" charset="-128"/>
                <a:cs typeface="Calibri" pitchFamily="34" charset="0"/>
              </a:rPr>
              <a:t>1</a:t>
            </a:r>
            <a:r>
              <a:rPr lang="el-GR" b="0" dirty="0" smtClean="0">
                <a:solidFill>
                  <a:srgbClr val="000000"/>
                </a:solidFill>
                <a:latin typeface="Arial" pitchFamily="34" charset="0"/>
                <a:ea typeface="Arial Unicode MS" pitchFamily="34" charset="-128"/>
                <a:cs typeface="Calibri" pitchFamily="34" charset="0"/>
              </a:rPr>
              <a:t> </a:t>
            </a:r>
            <a:r>
              <a:rPr lang="el-GR" b="0" dirty="0" smtClean="0">
                <a:solidFill>
                  <a:srgbClr val="000000"/>
                </a:solidFill>
                <a:latin typeface="Arial" pitchFamily="34" charset="0"/>
                <a:ea typeface="Arial Unicode MS" pitchFamily="34" charset="-128"/>
                <a:cs typeface="Calibri" pitchFamily="34" charset="0"/>
              </a:rPr>
              <a:t>(</a:t>
            </a:r>
            <a:r>
              <a:rPr lang="en-US" b="0" dirty="0" smtClean="0">
                <a:solidFill>
                  <a:srgbClr val="000000"/>
                </a:solidFill>
                <a:latin typeface="Arial" pitchFamily="34" charset="0"/>
                <a:ea typeface="Arial Unicode MS" pitchFamily="34" charset="-128"/>
                <a:cs typeface="Calibri" pitchFamily="34" charset="0"/>
              </a:rPr>
              <a:t>manual tuning</a:t>
            </a:r>
            <a:r>
              <a:rPr lang="el-GR" b="0" dirty="0" smtClean="0">
                <a:solidFill>
                  <a:srgbClr val="000000"/>
                </a:solidFill>
                <a:latin typeface="Arial" pitchFamily="34" charset="0"/>
                <a:ea typeface="Arial Unicode MS" pitchFamily="34" charset="-128"/>
                <a:cs typeface="Calibri" pitchFamily="34" charset="0"/>
              </a:rPr>
              <a:t>)</a:t>
            </a:r>
            <a:endParaRPr lang="en-US" sz="800" b="0" dirty="0">
              <a:latin typeface="Arial" pitchFamily="34" charset="0"/>
              <a:cs typeface="Arial" pitchFamily="34" charset="0"/>
            </a:endParaRPr>
          </a:p>
        </p:txBody>
      </p:sp>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λειτουργία του </a:t>
            </a:r>
            <a:r>
              <a:rPr lang="en-US" dirty="0"/>
              <a:t>PID </a:t>
            </a:r>
            <a:r>
              <a:rPr lang="el-GR" dirty="0"/>
              <a:t>με τις παραμέτρους του </a:t>
            </a:r>
            <a:r>
              <a:rPr lang="en-US" dirty="0"/>
              <a:t>sisotool</a:t>
            </a:r>
          </a:p>
        </p:txBody>
      </p:sp>
      <p:sp>
        <p:nvSpPr>
          <p:cNvPr id="4" name="Slide Number Placeholder 3"/>
          <p:cNvSpPr>
            <a:spLocks noGrp="1"/>
          </p:cNvSpPr>
          <p:nvPr>
            <p:ph type="sldNum" sz="quarter" idx="10"/>
          </p:nvPr>
        </p:nvSpPr>
        <p:spPr/>
        <p:txBody>
          <a:bodyPr/>
          <a:lstStyle/>
          <a:p>
            <a:fld id="{99FBF0F0-D18B-4B98-947C-9C8BFF27AEF7}" type="slidenum">
              <a:rPr lang="en-US" smtClean="0"/>
              <a:pPr/>
              <a:t>17</a:t>
            </a:fld>
            <a:endParaRPr lang="en-US"/>
          </a:p>
        </p:txBody>
      </p:sp>
      <p:pic>
        <p:nvPicPr>
          <p:cNvPr id="323586" name="Εικόνα 79"/>
          <p:cNvPicPr>
            <a:picLocks noChangeAspect="1" noChangeArrowheads="1"/>
          </p:cNvPicPr>
          <p:nvPr/>
        </p:nvPicPr>
        <p:blipFill>
          <a:blip r:embed="rId2">
            <a:extLst>
              <a:ext uri="{28A0092B-C50C-407E-A947-70E740481C1C}">
                <a14:useLocalDpi xmlns:a14="http://schemas.microsoft.com/office/drawing/2010/main" val="0"/>
              </a:ext>
            </a:extLst>
          </a:blip>
          <a:srcRect t="34663" b="6291"/>
          <a:stretch>
            <a:fillRect/>
          </a:stretch>
        </p:blipFill>
        <p:spPr bwMode="auto">
          <a:xfrm>
            <a:off x="1638299" y="1371600"/>
            <a:ext cx="5853111"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0971419"/>
      </p:ext>
    </p:extLst>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4"/>
          <p:cNvSpPr>
            <a:spLocks noGrp="1" noChangeArrowheads="1"/>
          </p:cNvSpPr>
          <p:nvPr>
            <p:ph type="ctrTitle"/>
          </p:nvPr>
        </p:nvSpPr>
        <p:spPr/>
        <p:txBody>
          <a:bodyPr/>
          <a:lstStyle/>
          <a:p>
            <a:r>
              <a:rPr lang="el-GR" dirty="0"/>
              <a:t>3. </a:t>
            </a:r>
            <a:r>
              <a:rPr lang="el-GR" dirty="0" smtClean="0"/>
              <a:t>Έλεγχος Συστήματος θερμοκρασίας</a:t>
            </a:r>
            <a:endParaRPr lang="en-US" dirty="0"/>
          </a:p>
        </p:txBody>
      </p:sp>
      <p:pic>
        <p:nvPicPr>
          <p:cNvPr id="4" name="Picture 2" descr="Matlab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939" y="1752600"/>
            <a:ext cx="1064846" cy="76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itopen.it/wp-content/uploads/2012/02/Arduino-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330037"/>
            <a:ext cx="764275" cy="533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a:spLocks noGrp="1" noChangeArrowheads="1"/>
          </p:cNvSpPr>
          <p:nvPr>
            <p:ph type="subTitle" idx="1"/>
          </p:nvPr>
        </p:nvSpPr>
        <p:spPr>
          <a:xfrm>
            <a:off x="1828800" y="4191000"/>
            <a:ext cx="7239000" cy="1600200"/>
          </a:xfrm>
        </p:spPr>
        <p:txBody>
          <a:bodyPr/>
          <a:lstStyle/>
          <a:p>
            <a:pPr>
              <a:buFont typeface="Wingdings" pitchFamily="2" charset="2"/>
              <a:buChar char="§"/>
            </a:pPr>
            <a:r>
              <a:rPr lang="el-GR" dirty="0"/>
              <a:t> </a:t>
            </a:r>
            <a:r>
              <a:rPr lang="el-GR" dirty="0" smtClean="0"/>
              <a:t>Στόχος</a:t>
            </a:r>
            <a:endParaRPr lang="el-GR" dirty="0"/>
          </a:p>
          <a:p>
            <a:pPr>
              <a:buFont typeface="Wingdings" pitchFamily="2" charset="2"/>
              <a:buChar char="§"/>
            </a:pPr>
            <a:r>
              <a:rPr lang="en-US" dirty="0" smtClean="0"/>
              <a:t> </a:t>
            </a:r>
            <a:r>
              <a:rPr lang="el-GR" dirty="0" smtClean="0"/>
              <a:t>Μοντελοποίηση </a:t>
            </a:r>
            <a:r>
              <a:rPr lang="el-GR" dirty="0" smtClean="0"/>
              <a:t>Συστήματος</a:t>
            </a:r>
            <a:endParaRPr lang="el-GR" dirty="0"/>
          </a:p>
          <a:p>
            <a:pPr>
              <a:buFont typeface="Wingdings" pitchFamily="2" charset="2"/>
              <a:buChar char="§"/>
            </a:pPr>
            <a:r>
              <a:rPr lang="el-GR" dirty="0"/>
              <a:t> </a:t>
            </a:r>
            <a:r>
              <a:rPr lang="el-GR" dirty="0" smtClean="0"/>
              <a:t>Σύγκριση χειροκίνητης ρύθμισης με ρύθμιση μέσω εργαλείων του </a:t>
            </a:r>
          </a:p>
          <a:p>
            <a:r>
              <a:rPr lang="el-GR" dirty="0" smtClean="0"/>
              <a:t>   </a:t>
            </a:r>
            <a:r>
              <a:rPr lang="en-US" dirty="0" smtClean="0"/>
              <a:t>matlab</a:t>
            </a:r>
            <a:endParaRPr lang="en-US" dirty="0"/>
          </a:p>
        </p:txBody>
      </p:sp>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68E21F5A-089A-4823-AA3B-88D0652D268E}" type="slidenum">
              <a:rPr lang="en-US"/>
              <a:pPr/>
              <a:t>19</a:t>
            </a:fld>
            <a:endParaRPr lang="en-US"/>
          </a:p>
        </p:txBody>
      </p:sp>
      <p:sp>
        <p:nvSpPr>
          <p:cNvPr id="199682" name="Rectangle 2"/>
          <p:cNvSpPr>
            <a:spLocks noGrp="1" noChangeArrowheads="1"/>
          </p:cNvSpPr>
          <p:nvPr>
            <p:ph type="title"/>
          </p:nvPr>
        </p:nvSpPr>
        <p:spPr/>
        <p:txBody>
          <a:bodyPr/>
          <a:lstStyle/>
          <a:p>
            <a:r>
              <a:rPr lang="el-GR" dirty="0" smtClean="0"/>
              <a:t>Διάγραμμα βαθμίδων ελέγχου θερμοκρασίας</a:t>
            </a:r>
            <a:endParaRPr lang="en-US" dirty="0"/>
          </a:p>
        </p:txBody>
      </p:sp>
      <p:sp>
        <p:nvSpPr>
          <p:cNvPr id="3" name="Rectangle 18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Freeform 26"/>
          <p:cNvSpPr/>
          <p:nvPr/>
        </p:nvSpPr>
        <p:spPr>
          <a:xfrm>
            <a:off x="654979" y="3075709"/>
            <a:ext cx="4446957" cy="2852937"/>
          </a:xfrm>
          <a:custGeom>
            <a:avLst/>
            <a:gdLst>
              <a:gd name="connsiteX0" fmla="*/ 352939 w 4446957"/>
              <a:gd name="connsiteY0" fmla="*/ 654627 h 2852937"/>
              <a:gd name="connsiteX1" fmla="*/ 2919494 w 4446957"/>
              <a:gd name="connsiteY1" fmla="*/ 2691246 h 2852937"/>
              <a:gd name="connsiteX2" fmla="*/ 2929885 w 4446957"/>
              <a:gd name="connsiteY2" fmla="*/ 2722418 h 2852937"/>
              <a:gd name="connsiteX3" fmla="*/ 197076 w 4446957"/>
              <a:gd name="connsiteY3" fmla="*/ 633846 h 2852937"/>
              <a:gd name="connsiteX4" fmla="*/ 259421 w 4446957"/>
              <a:gd name="connsiteY4" fmla="*/ 592282 h 2852937"/>
              <a:gd name="connsiteX5" fmla="*/ 72385 w 4446957"/>
              <a:gd name="connsiteY5" fmla="*/ 477982 h 2852937"/>
              <a:gd name="connsiteX6" fmla="*/ 1651803 w 4446957"/>
              <a:gd name="connsiteY6" fmla="*/ 509155 h 2852937"/>
              <a:gd name="connsiteX7" fmla="*/ 4446957 w 4446957"/>
              <a:gd name="connsiteY7" fmla="*/ 0 h 285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6957" h="2852937">
                <a:moveTo>
                  <a:pt x="352939" y="654627"/>
                </a:moveTo>
                <a:lnTo>
                  <a:pt x="2919494" y="2691246"/>
                </a:lnTo>
                <a:cubicBezTo>
                  <a:pt x="3348985" y="3035878"/>
                  <a:pt x="2929885" y="2722418"/>
                  <a:pt x="2929885" y="2722418"/>
                </a:cubicBezTo>
                <a:lnTo>
                  <a:pt x="197076" y="633846"/>
                </a:lnTo>
                <a:cubicBezTo>
                  <a:pt x="-248001" y="278823"/>
                  <a:pt x="280203" y="618259"/>
                  <a:pt x="259421" y="592282"/>
                </a:cubicBezTo>
                <a:cubicBezTo>
                  <a:pt x="238639" y="566305"/>
                  <a:pt x="-159679" y="491836"/>
                  <a:pt x="72385" y="477982"/>
                </a:cubicBezTo>
                <a:cubicBezTo>
                  <a:pt x="304449" y="464128"/>
                  <a:pt x="922708" y="588819"/>
                  <a:pt x="1651803" y="509155"/>
                </a:cubicBezTo>
                <a:cubicBezTo>
                  <a:pt x="2380898" y="429491"/>
                  <a:pt x="4055566" y="36368"/>
                  <a:pt x="4446957" y="0"/>
                </a:cubicBezTo>
              </a:path>
            </a:pathLst>
          </a:custGeom>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526717686"/>
              </p:ext>
            </p:extLst>
          </p:nvPr>
        </p:nvGraphicFramePr>
        <p:xfrm>
          <a:off x="76200" y="1561417"/>
          <a:ext cx="9372600" cy="2858183"/>
        </p:xfrm>
        <a:graphic>
          <a:graphicData uri="http://schemas.openxmlformats.org/presentationml/2006/ole">
            <mc:AlternateContent xmlns:mc="http://schemas.openxmlformats.org/markup-compatibility/2006">
              <mc:Choice xmlns:v="urn:schemas-microsoft-com:vml" Requires="v">
                <p:oleObj spid="_x0000_s318523" name="Visio" r:id="rId3" imgW="9288834" imgH="2832699" progId="Visio.Drawing.11">
                  <p:embed/>
                </p:oleObj>
              </mc:Choice>
              <mc:Fallback>
                <p:oleObj name="Visio" r:id="rId3" imgW="9288834" imgH="2832699" progId="Visio.Drawing.11">
                  <p:embed/>
                  <p:pic>
                    <p:nvPicPr>
                      <p:cNvPr id="0" name="Object 2"/>
                      <p:cNvPicPr>
                        <a:picLocks noChangeAspect="1" noChangeArrowheads="1"/>
                      </p:cNvPicPr>
                      <p:nvPr/>
                    </p:nvPicPr>
                    <p:blipFill>
                      <a:blip r:embed="rId4"/>
                      <a:srcRect/>
                      <a:stretch>
                        <a:fillRect/>
                      </a:stretch>
                    </p:blipFill>
                    <p:spPr bwMode="auto">
                      <a:xfrm>
                        <a:off x="76200" y="1561417"/>
                        <a:ext cx="9372600" cy="2858183"/>
                      </a:xfrm>
                      <a:prstGeom prst="rect">
                        <a:avLst/>
                      </a:prstGeom>
                      <a:noFill/>
                    </p:spPr>
                  </p:pic>
                </p:oleObj>
              </mc:Fallback>
            </mc:AlternateContent>
          </a:graphicData>
        </a:graphic>
      </p:graphicFrame>
    </p:spTree>
    <p:extLst>
      <p:ext uri="{BB962C8B-B14F-4D97-AF65-F5344CB8AC3E}">
        <p14:creationId xmlns:p14="http://schemas.microsoft.com/office/powerpoint/2010/main" val="1280825895"/>
      </p:ext>
    </p:extLst>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A4F8BCCA-FFB7-4D3E-9B91-A30C95FC4F31}" type="slidenum">
              <a:rPr lang="en-US"/>
              <a:pPr/>
              <a:t>2</a:t>
            </a:fld>
            <a:endParaRPr lang="en-US"/>
          </a:p>
        </p:txBody>
      </p:sp>
      <p:sp>
        <p:nvSpPr>
          <p:cNvPr id="236546" name="Rectangle 2"/>
          <p:cNvSpPr>
            <a:spLocks noGrp="1" noChangeArrowheads="1"/>
          </p:cNvSpPr>
          <p:nvPr>
            <p:ph type="title"/>
          </p:nvPr>
        </p:nvSpPr>
        <p:spPr/>
        <p:txBody>
          <a:bodyPr/>
          <a:lstStyle/>
          <a:p>
            <a:r>
              <a:rPr lang="el-GR" dirty="0" smtClean="0"/>
              <a:t>ΣΤΟΧΟΣ </a:t>
            </a:r>
            <a:r>
              <a:rPr lang="el-GR" dirty="0"/>
              <a:t>ΤΗΣ ΔΙΠΛΩΜΑΤΙΚΗΣ ΕΡΓΑΣΙΑΣ</a:t>
            </a:r>
            <a:endParaRPr lang="en-US" dirty="0"/>
          </a:p>
        </p:txBody>
      </p:sp>
      <p:sp>
        <p:nvSpPr>
          <p:cNvPr id="236547" name="Rectangle 3"/>
          <p:cNvSpPr>
            <a:spLocks noGrp="1" noChangeArrowheads="1"/>
          </p:cNvSpPr>
          <p:nvPr>
            <p:ph type="body" idx="1"/>
          </p:nvPr>
        </p:nvSpPr>
        <p:spPr>
          <a:xfrm>
            <a:off x="76200" y="838200"/>
            <a:ext cx="8915400" cy="990600"/>
          </a:xfrm>
        </p:spPr>
        <p:txBody>
          <a:bodyPr/>
          <a:lstStyle/>
          <a:p>
            <a:pPr>
              <a:spcBef>
                <a:spcPct val="30000"/>
              </a:spcBef>
            </a:pPr>
            <a:r>
              <a:rPr lang="el-GR" dirty="0" smtClean="0"/>
              <a:t>Μελέτη ελεγκτών </a:t>
            </a:r>
            <a:r>
              <a:rPr lang="en-US" dirty="0" smtClean="0"/>
              <a:t>PID </a:t>
            </a:r>
            <a:r>
              <a:rPr lang="el-GR" dirty="0" smtClean="0"/>
              <a:t>μέσω μικροελεγκτή με δυνατότητα αλλαγής σε πραγματικό χρόνο των παραμέτρων </a:t>
            </a:r>
            <a:r>
              <a:rPr lang="en-US" dirty="0" err="1" smtClean="0"/>
              <a:t>Kp</a:t>
            </a:r>
            <a:r>
              <a:rPr lang="en-US" dirty="0" smtClean="0"/>
              <a:t>, Ki </a:t>
            </a:r>
            <a:r>
              <a:rPr lang="el-GR" dirty="0" smtClean="0"/>
              <a:t>και </a:t>
            </a:r>
            <a:r>
              <a:rPr lang="en-US" dirty="0" err="1" smtClean="0"/>
              <a:t>Kd</a:t>
            </a:r>
            <a:r>
              <a:rPr lang="en-US" dirty="0" smtClean="0"/>
              <a:t>, </a:t>
            </a:r>
            <a:r>
              <a:rPr lang="el-GR" dirty="0" smtClean="0"/>
              <a:t>και καταγραφής των μετρήσεων στον υπολογιστή</a:t>
            </a:r>
            <a:endParaRPr lang="el-GR" dirty="0"/>
          </a:p>
        </p:txBody>
      </p:sp>
      <p:sp>
        <p:nvSpPr>
          <p:cNvPr id="236548" name="Rectangle 4"/>
          <p:cNvSpPr>
            <a:spLocks noChangeArrowheads="1"/>
          </p:cNvSpPr>
          <p:nvPr/>
        </p:nvSpPr>
        <p:spPr bwMode="auto">
          <a:xfrm>
            <a:off x="533400" y="4267200"/>
            <a:ext cx="853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l-GR" sz="2400" u="sng" dirty="0">
                <a:effectLst>
                  <a:outerShdw blurRad="38100" dist="38100" dir="2700000" algn="tl">
                    <a:srgbClr val="C0C0C0"/>
                  </a:outerShdw>
                </a:effectLst>
                <a:latin typeface="Arial Black" pitchFamily="34" charset="0"/>
              </a:rPr>
              <a:t>ΠΕΡΙΓΡΑΜΜΑ ΠΑΡΟΥΣΙΑΣΗΣ</a:t>
            </a:r>
            <a:endParaRPr lang="en-US" sz="2400" u="sng" dirty="0">
              <a:effectLst>
                <a:outerShdw blurRad="38100" dist="38100" dir="2700000" algn="tl">
                  <a:srgbClr val="C0C0C0"/>
                </a:outerShdw>
              </a:effectLst>
              <a:latin typeface="Arial Black" pitchFamily="34" charset="0"/>
            </a:endParaRPr>
          </a:p>
        </p:txBody>
      </p:sp>
      <p:sp>
        <p:nvSpPr>
          <p:cNvPr id="236549" name="Rectangle 5"/>
          <p:cNvSpPr>
            <a:spLocks noChangeArrowheads="1"/>
          </p:cNvSpPr>
          <p:nvPr/>
        </p:nvSpPr>
        <p:spPr bwMode="auto">
          <a:xfrm>
            <a:off x="0" y="4800600"/>
            <a:ext cx="8915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917575" indent="-342900" eaLnBrk="1" hangingPunct="1">
              <a:spcBef>
                <a:spcPct val="20000"/>
              </a:spcBef>
              <a:buClr>
                <a:schemeClr val="bg2"/>
              </a:buClr>
              <a:buFont typeface="Wingdings" pitchFamily="2" charset="2"/>
              <a:buNone/>
            </a:pPr>
            <a:r>
              <a:rPr lang="el-GR" sz="2000" dirty="0" smtClean="0">
                <a:effectLst>
                  <a:outerShdw blurRad="38100" dist="38100" dir="2700000" algn="tl">
                    <a:srgbClr val="C0C0C0"/>
                  </a:outerShdw>
                </a:effectLst>
              </a:rPr>
              <a:t>1. Περιγραφή συσκευής </a:t>
            </a:r>
            <a:r>
              <a:rPr lang="en-US" sz="2000" dirty="0" smtClean="0">
                <a:effectLst>
                  <a:outerShdw blurRad="38100" dist="38100" dir="2700000" algn="tl">
                    <a:srgbClr val="C0C0C0"/>
                  </a:outerShdw>
                </a:effectLst>
              </a:rPr>
              <a:t>PID </a:t>
            </a:r>
            <a:r>
              <a:rPr lang="el-GR" sz="2000" dirty="0" smtClean="0">
                <a:effectLst>
                  <a:outerShdw blurRad="38100" dist="38100" dir="2700000" algn="tl">
                    <a:srgbClr val="C0C0C0"/>
                  </a:outerShdw>
                </a:effectLst>
              </a:rPr>
              <a:t>ελέγχου</a:t>
            </a:r>
          </a:p>
          <a:p>
            <a:pPr marL="917575" indent="-342900" eaLnBrk="1" hangingPunct="1">
              <a:spcBef>
                <a:spcPct val="20000"/>
              </a:spcBef>
              <a:buClr>
                <a:schemeClr val="bg2"/>
              </a:buClr>
              <a:buFont typeface="Wingdings" pitchFamily="2" charset="2"/>
              <a:buNone/>
            </a:pPr>
            <a:r>
              <a:rPr lang="el-GR" sz="2000" dirty="0" smtClean="0">
                <a:effectLst>
                  <a:outerShdw blurRad="38100" dist="38100" dir="2700000" algn="tl">
                    <a:srgbClr val="C0C0C0"/>
                  </a:outerShdw>
                </a:effectLst>
              </a:rPr>
              <a:t>2. </a:t>
            </a:r>
            <a:r>
              <a:rPr lang="el-GR" sz="2000" dirty="0">
                <a:effectLst>
                  <a:outerShdw blurRad="38100" dist="38100" dir="2700000" algn="tl">
                    <a:srgbClr val="C0C0C0"/>
                  </a:outerShdw>
                </a:effectLst>
              </a:rPr>
              <a:t>Μοντελοποίηση </a:t>
            </a:r>
            <a:r>
              <a:rPr lang="el-GR" sz="2000" dirty="0" smtClean="0">
                <a:effectLst>
                  <a:outerShdw blurRad="38100" dist="38100" dir="2700000" algn="tl">
                    <a:srgbClr val="C0C0C0"/>
                  </a:outerShdw>
                </a:effectLst>
              </a:rPr>
              <a:t>και Έλεγχος Συστήματος Ανεμιστήρα</a:t>
            </a:r>
            <a:endParaRPr lang="el-GR" sz="2000" dirty="0">
              <a:effectLst>
                <a:outerShdw blurRad="38100" dist="38100" dir="2700000" algn="tl">
                  <a:srgbClr val="C0C0C0"/>
                </a:outerShdw>
              </a:effectLst>
            </a:endParaRPr>
          </a:p>
          <a:p>
            <a:pPr marL="917575" indent="-342900" eaLnBrk="1" hangingPunct="1">
              <a:spcBef>
                <a:spcPct val="20000"/>
              </a:spcBef>
              <a:buClr>
                <a:schemeClr val="bg2"/>
              </a:buClr>
              <a:buFont typeface="Wingdings" pitchFamily="2" charset="2"/>
              <a:buNone/>
            </a:pPr>
            <a:r>
              <a:rPr lang="en-US" sz="2000" dirty="0" smtClean="0">
                <a:effectLst>
                  <a:outerShdw blurRad="38100" dist="38100" dir="2700000" algn="tl">
                    <a:srgbClr val="C0C0C0"/>
                  </a:outerShdw>
                </a:effectLst>
              </a:rPr>
              <a:t>3</a:t>
            </a:r>
            <a:r>
              <a:rPr lang="el-GR" sz="2000" dirty="0" smtClean="0">
                <a:effectLst>
                  <a:outerShdw blurRad="38100" dist="38100" dir="2700000" algn="tl">
                    <a:srgbClr val="C0C0C0"/>
                  </a:outerShdw>
                </a:effectLst>
              </a:rPr>
              <a:t>. Μοντελοποίηση και Έλεγχος Συστήματος Θερμοκρασίας</a:t>
            </a:r>
          </a:p>
          <a:p>
            <a:pPr marL="917575" indent="-342900" eaLnBrk="1" hangingPunct="1">
              <a:spcBef>
                <a:spcPct val="20000"/>
              </a:spcBef>
              <a:buClr>
                <a:schemeClr val="bg2"/>
              </a:buClr>
              <a:buFont typeface="Wingdings" pitchFamily="2" charset="2"/>
              <a:buNone/>
            </a:pPr>
            <a:r>
              <a:rPr lang="el-GR" sz="2000" dirty="0" smtClean="0">
                <a:effectLst>
                  <a:outerShdw blurRad="38100" dist="38100" dir="2700000" algn="tl">
                    <a:srgbClr val="C0C0C0"/>
                  </a:outerShdw>
                </a:effectLst>
              </a:rPr>
              <a:t>4. </a:t>
            </a:r>
            <a:r>
              <a:rPr lang="el-GR" sz="2000" dirty="0">
                <a:effectLst>
                  <a:outerShdw blurRad="38100" dist="38100" dir="2700000" algn="tl">
                    <a:srgbClr val="C0C0C0"/>
                  </a:outerShdw>
                </a:effectLst>
              </a:rPr>
              <a:t>Συμπεράσματα &amp; Προτάσεις </a:t>
            </a:r>
            <a:endParaRPr lang="en-US" sz="2000" dirty="0">
              <a:effectLst>
                <a:outerShdw blurRad="38100" dist="38100" dir="2700000" algn="tl">
                  <a:srgbClr val="C0C0C0"/>
                </a:outerShdw>
              </a:effectLs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793303662"/>
              </p:ext>
            </p:extLst>
          </p:nvPr>
        </p:nvGraphicFramePr>
        <p:xfrm>
          <a:off x="533400" y="1925637"/>
          <a:ext cx="7613650" cy="2265363"/>
        </p:xfrm>
        <a:graphic>
          <a:graphicData uri="http://schemas.openxmlformats.org/presentationml/2006/ole">
            <mc:AlternateContent xmlns:mc="http://schemas.openxmlformats.org/markup-compatibility/2006">
              <mc:Choice xmlns:v="urn:schemas-microsoft-com:vml" Requires="v">
                <p:oleObj spid="_x0000_s236667" name="Visio" r:id="rId3" imgW="8784887" imgH="2607334" progId="Visio.Drawing.11">
                  <p:embed/>
                </p:oleObj>
              </mc:Choice>
              <mc:Fallback>
                <p:oleObj name="Visio" r:id="rId3" imgW="8784887" imgH="2607334" progId="Visio.Drawing.11">
                  <p:embed/>
                  <p:pic>
                    <p:nvPicPr>
                      <p:cNvPr id="0" name="Object 7"/>
                      <p:cNvPicPr>
                        <a:picLocks noChangeAspect="1" noChangeArrowheads="1"/>
                      </p:cNvPicPr>
                      <p:nvPr/>
                    </p:nvPicPr>
                    <p:blipFill>
                      <a:blip r:embed="rId4"/>
                      <a:srcRect/>
                      <a:stretch>
                        <a:fillRect/>
                      </a:stretch>
                    </p:blipFill>
                    <p:spPr bwMode="auto">
                      <a:xfrm>
                        <a:off x="533400" y="1925637"/>
                        <a:ext cx="7613650" cy="2265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0695" y="4343400"/>
            <a:ext cx="2352505" cy="728395"/>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 name="Slide Number Placeholder 3"/>
          <p:cNvSpPr>
            <a:spLocks noGrp="1"/>
          </p:cNvSpPr>
          <p:nvPr>
            <p:ph type="sldNum" sz="quarter" idx="10"/>
          </p:nvPr>
        </p:nvSpPr>
        <p:spPr/>
        <p:txBody>
          <a:bodyPr/>
          <a:lstStyle/>
          <a:p>
            <a:fld id="{5CDACD57-BEE6-406A-8D16-732A3058B70C}" type="slidenum">
              <a:rPr lang="en-US"/>
              <a:pPr/>
              <a:t>20</a:t>
            </a:fld>
            <a:endParaRPr lang="en-US" dirty="0"/>
          </a:p>
        </p:txBody>
      </p:sp>
      <p:sp>
        <p:nvSpPr>
          <p:cNvPr id="321538" name="Rectangle 2"/>
          <p:cNvSpPr>
            <a:spLocks noGrp="1" noChangeArrowheads="1"/>
          </p:cNvSpPr>
          <p:nvPr>
            <p:ph type="title"/>
          </p:nvPr>
        </p:nvSpPr>
        <p:spPr/>
        <p:txBody>
          <a:bodyPr/>
          <a:lstStyle/>
          <a:p>
            <a:r>
              <a:rPr lang="el-GR" dirty="0" smtClean="0"/>
              <a:t>Αναγνώριση Συστήματος</a:t>
            </a:r>
            <a:endParaRPr lang="en-US" dirty="0"/>
          </a:p>
        </p:txBody>
      </p:sp>
      <p:sp>
        <p:nvSpPr>
          <p:cNvPr id="321540" name="Rectangle 4"/>
          <p:cNvSpPr>
            <a:spLocks noChangeArrowheads="1"/>
          </p:cNvSpPr>
          <p:nvPr/>
        </p:nvSpPr>
        <p:spPr bwMode="auto">
          <a:xfrm>
            <a:off x="76200" y="838200"/>
            <a:ext cx="8839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dirty="0" smtClean="0"/>
              <a:t>Αποτελέσματα </a:t>
            </a:r>
            <a:r>
              <a:rPr lang="el-GR" dirty="0"/>
              <a:t>ομοιότητας </a:t>
            </a:r>
            <a:r>
              <a:rPr lang="el-GR" dirty="0" smtClean="0"/>
              <a:t>θεωρητικών μοντέλων</a:t>
            </a:r>
            <a:endParaRPr lang="en-US" dirty="0"/>
          </a:p>
          <a:p>
            <a:pPr eaLnBrk="1" hangingPunct="1">
              <a:spcBef>
                <a:spcPct val="20000"/>
              </a:spcBef>
              <a:buClr>
                <a:schemeClr val="bg2"/>
              </a:buClr>
            </a:pPr>
            <a:endParaRPr lang="en-US" b="0" dirty="0"/>
          </a:p>
        </p:txBody>
      </p:sp>
      <p:graphicFrame>
        <p:nvGraphicFramePr>
          <p:cNvPr id="5" name="Table 4"/>
          <p:cNvGraphicFramePr>
            <a:graphicFrameLocks noGrp="1"/>
          </p:cNvGraphicFramePr>
          <p:nvPr>
            <p:extLst>
              <p:ext uri="{D42A27DB-BD31-4B8C-83A1-F6EECF244321}">
                <p14:modId xmlns:p14="http://schemas.microsoft.com/office/powerpoint/2010/main" val="250702394"/>
              </p:ext>
            </p:extLst>
          </p:nvPr>
        </p:nvGraphicFramePr>
        <p:xfrm>
          <a:off x="152400" y="1295400"/>
          <a:ext cx="8686799" cy="2438400"/>
        </p:xfrm>
        <a:graphic>
          <a:graphicData uri="http://schemas.openxmlformats.org/drawingml/2006/table">
            <a:tbl>
              <a:tblPr firstRow="1" firstCol="1" bandRow="1">
                <a:tableStyleId>{5C22544A-7EE6-4342-B048-85BDC9FD1C3A}</a:tableStyleId>
              </a:tblPr>
              <a:tblGrid>
                <a:gridCol w="1752600"/>
                <a:gridCol w="1981200"/>
                <a:gridCol w="3090861"/>
                <a:gridCol w="1862138"/>
              </a:tblGrid>
              <a:tr h="0">
                <a:tc>
                  <a:txBody>
                    <a:bodyPr/>
                    <a:lstStyle/>
                    <a:p>
                      <a:pPr marL="0" marR="0" algn="ctr">
                        <a:spcBef>
                          <a:spcPts val="0"/>
                        </a:spcBef>
                        <a:spcAft>
                          <a:spcPts val="0"/>
                        </a:spcAft>
                      </a:pPr>
                      <a:r>
                        <a:rPr lang="el-GR" sz="1600" dirty="0">
                          <a:effectLst/>
                        </a:rPr>
                        <a:t>Είδος</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l-GR" sz="1600">
                          <a:effectLst/>
                        </a:rPr>
                        <a:t>Μοντέλο</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l-GR" sz="1600">
                          <a:effectLst/>
                        </a:rPr>
                        <a:t>Παράμετροι</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l-GR" sz="1600">
                          <a:effectLst/>
                        </a:rPr>
                        <a:t>Ομοιότητα με το πραγματικό</a:t>
                      </a:r>
                      <a:r>
                        <a:rPr lang="en-US" sz="1600">
                          <a:effectLst/>
                        </a:rPr>
                        <a:t> [%]</a:t>
                      </a:r>
                      <a:endParaRPr lang="en-US" sz="1600">
                        <a:effectLst/>
                        <a:latin typeface="Times New Roman"/>
                        <a:ea typeface="Times New Roman"/>
                      </a:endParaRPr>
                    </a:p>
                  </a:txBody>
                  <a:tcPr marL="68580" marR="68580" marT="0" marB="0"/>
                </a:tc>
              </a:tr>
              <a:tr h="0">
                <a:tc rowSpan="6">
                  <a:txBody>
                    <a:bodyPr/>
                    <a:lstStyle/>
                    <a:p>
                      <a:pPr marL="0" marR="0" algn="ctr">
                        <a:spcBef>
                          <a:spcPts val="0"/>
                        </a:spcBef>
                        <a:spcAft>
                          <a:spcPts val="0"/>
                        </a:spcAft>
                      </a:pPr>
                      <a:r>
                        <a:rPr lang="el-GR" sz="1600">
                          <a:effectLst/>
                        </a:rPr>
                        <a:t>Γραμμικό</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ARX</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n</a:t>
                      </a:r>
                      <a:r>
                        <a:rPr lang="en-US" sz="1600" baseline="-25000">
                          <a:effectLst/>
                        </a:rPr>
                        <a:t>a</a:t>
                      </a:r>
                      <a:r>
                        <a:rPr lang="en-US" sz="1600">
                          <a:effectLst/>
                        </a:rPr>
                        <a:t>=2, n</a:t>
                      </a:r>
                      <a:r>
                        <a:rPr lang="en-US" sz="1600" baseline="-25000">
                          <a:effectLst/>
                        </a:rPr>
                        <a:t>b</a:t>
                      </a:r>
                      <a:r>
                        <a:rPr lang="en-US" sz="1600">
                          <a:effectLst/>
                        </a:rPr>
                        <a:t>=10, n</a:t>
                      </a:r>
                      <a:r>
                        <a:rPr lang="en-US" sz="1600" baseline="-25000">
                          <a:effectLst/>
                        </a:rPr>
                        <a:t>k</a:t>
                      </a:r>
                      <a:r>
                        <a:rPr lang="en-US" sz="1600">
                          <a:effectLst/>
                        </a:rPr>
                        <a:t>=1</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-4.181</a:t>
                      </a:r>
                      <a:endParaRPr lang="en-US" sz="1600">
                        <a:effectLst/>
                        <a:latin typeface="Times New Roman"/>
                        <a:ea typeface="Times New Roman"/>
                      </a:endParaRPr>
                    </a:p>
                  </a:txBody>
                  <a:tcPr marL="68580" marR="68580" marT="0" marB="0"/>
                </a:tc>
              </a:tr>
              <a:tr h="0">
                <a:tc vMerge="1">
                  <a:txBody>
                    <a:bodyPr/>
                    <a:lstStyle/>
                    <a:p>
                      <a:endParaRPr lang="en-US"/>
                    </a:p>
                  </a:txBody>
                  <a:tcPr/>
                </a:tc>
                <a:tc>
                  <a:txBody>
                    <a:bodyPr/>
                    <a:lstStyle/>
                    <a:p>
                      <a:pPr marL="0" marR="0" algn="ctr">
                        <a:spcBef>
                          <a:spcPts val="0"/>
                        </a:spcBef>
                        <a:spcAft>
                          <a:spcPts val="0"/>
                        </a:spcAft>
                      </a:pPr>
                      <a:r>
                        <a:rPr lang="en-US" sz="1600">
                          <a:effectLst/>
                        </a:rPr>
                        <a:t>ARMAX</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n</a:t>
                      </a:r>
                      <a:r>
                        <a:rPr lang="en-US" sz="1600" baseline="-25000">
                          <a:effectLst/>
                        </a:rPr>
                        <a:t>a</a:t>
                      </a:r>
                      <a:r>
                        <a:rPr lang="en-US" sz="1600">
                          <a:effectLst/>
                        </a:rPr>
                        <a:t>=2, n</a:t>
                      </a:r>
                      <a:r>
                        <a:rPr lang="en-US" sz="1600" baseline="-25000">
                          <a:effectLst/>
                        </a:rPr>
                        <a:t>b</a:t>
                      </a:r>
                      <a:r>
                        <a:rPr lang="en-US" sz="1600">
                          <a:effectLst/>
                        </a:rPr>
                        <a:t>=10, n</a:t>
                      </a:r>
                      <a:r>
                        <a:rPr lang="en-US" sz="1600" baseline="-25000">
                          <a:effectLst/>
                        </a:rPr>
                        <a:t>c</a:t>
                      </a:r>
                      <a:r>
                        <a:rPr lang="en-US" sz="1600">
                          <a:effectLst/>
                        </a:rPr>
                        <a:t>=1, n</a:t>
                      </a:r>
                      <a:r>
                        <a:rPr lang="en-US" sz="1600" baseline="-25000">
                          <a:effectLst/>
                        </a:rPr>
                        <a:t>k</a:t>
                      </a:r>
                      <a:r>
                        <a:rPr lang="en-US" sz="1600">
                          <a:effectLst/>
                        </a:rPr>
                        <a:t>=1</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21.73</a:t>
                      </a:r>
                      <a:endParaRPr lang="en-US" sz="1600">
                        <a:effectLst/>
                        <a:latin typeface="Times New Roman"/>
                        <a:ea typeface="Times New Roman"/>
                      </a:endParaRPr>
                    </a:p>
                  </a:txBody>
                  <a:tcPr marL="68580" marR="68580" marT="0" marB="0"/>
                </a:tc>
              </a:tr>
              <a:tr h="0">
                <a:tc vMerge="1">
                  <a:txBody>
                    <a:bodyPr/>
                    <a:lstStyle/>
                    <a:p>
                      <a:endParaRPr lang="en-US"/>
                    </a:p>
                  </a:txBody>
                  <a:tcPr/>
                </a:tc>
                <a:tc>
                  <a:txBody>
                    <a:bodyPr/>
                    <a:lstStyle/>
                    <a:p>
                      <a:pPr marL="0" marR="0" algn="ctr">
                        <a:spcBef>
                          <a:spcPts val="0"/>
                        </a:spcBef>
                        <a:spcAft>
                          <a:spcPts val="0"/>
                        </a:spcAft>
                      </a:pPr>
                      <a:r>
                        <a:rPr lang="en-US" sz="1600">
                          <a:effectLst/>
                        </a:rPr>
                        <a:t>OE</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n</a:t>
                      </a:r>
                      <a:r>
                        <a:rPr lang="en-US" sz="1600" baseline="-25000">
                          <a:effectLst/>
                        </a:rPr>
                        <a:t>a</a:t>
                      </a:r>
                      <a:r>
                        <a:rPr lang="en-US" sz="1600">
                          <a:effectLst/>
                        </a:rPr>
                        <a:t>=2, n</a:t>
                      </a:r>
                      <a:r>
                        <a:rPr lang="en-US" sz="1600" baseline="-25000">
                          <a:effectLst/>
                        </a:rPr>
                        <a:t>b</a:t>
                      </a:r>
                      <a:r>
                        <a:rPr lang="en-US" sz="1600">
                          <a:effectLst/>
                        </a:rPr>
                        <a:t>=10, n</a:t>
                      </a:r>
                      <a:r>
                        <a:rPr lang="en-US" sz="1600" baseline="-25000">
                          <a:effectLst/>
                        </a:rPr>
                        <a:t>k</a:t>
                      </a:r>
                      <a:r>
                        <a:rPr lang="en-US" sz="1600">
                          <a:effectLst/>
                        </a:rPr>
                        <a:t>=1</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31.64</a:t>
                      </a:r>
                      <a:endParaRPr lang="en-US" sz="1600">
                        <a:effectLst/>
                        <a:latin typeface="Times New Roman"/>
                        <a:ea typeface="Times New Roman"/>
                      </a:endParaRPr>
                    </a:p>
                  </a:txBody>
                  <a:tcPr marL="68580" marR="68580" marT="0" marB="0"/>
                </a:tc>
              </a:tr>
              <a:tr h="0">
                <a:tc vMerge="1">
                  <a:txBody>
                    <a:bodyPr/>
                    <a:lstStyle/>
                    <a:p>
                      <a:endParaRPr lang="en-US"/>
                    </a:p>
                  </a:txBody>
                  <a:tcPr/>
                </a:tc>
                <a:tc rowSpan="3">
                  <a:txBody>
                    <a:bodyPr/>
                    <a:lstStyle/>
                    <a:p>
                      <a:pPr marL="0" marR="0" algn="ctr">
                        <a:spcBef>
                          <a:spcPts val="0"/>
                        </a:spcBef>
                        <a:spcAft>
                          <a:spcPts val="0"/>
                        </a:spcAft>
                      </a:pPr>
                      <a:r>
                        <a:rPr lang="en-US" sz="1600">
                          <a:effectLst/>
                        </a:rPr>
                        <a:t> </a:t>
                      </a:r>
                    </a:p>
                    <a:p>
                      <a:pPr marL="0" marR="0" algn="ctr">
                        <a:spcBef>
                          <a:spcPts val="0"/>
                        </a:spcBef>
                        <a:spcAft>
                          <a:spcPts val="0"/>
                        </a:spcAft>
                      </a:pPr>
                      <a:r>
                        <a:rPr lang="en-US" sz="1600">
                          <a:effectLst/>
                        </a:rPr>
                        <a:t>Process</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n</a:t>
                      </a:r>
                      <a:r>
                        <a:rPr lang="en-US" sz="1600" baseline="-25000">
                          <a:effectLst/>
                        </a:rPr>
                        <a:t>a</a:t>
                      </a:r>
                      <a:r>
                        <a:rPr lang="en-US" sz="1600">
                          <a:effectLst/>
                        </a:rPr>
                        <a:t>=2, zero, delay</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35.78</a:t>
                      </a:r>
                      <a:endParaRPr lang="en-US" sz="1600">
                        <a:effectLst/>
                        <a:latin typeface="Times New Roman"/>
                        <a:ea typeface="Times New Roman"/>
                      </a:endParaRPr>
                    </a:p>
                  </a:txBody>
                  <a:tcPr marL="68580" marR="68580" marT="0" marB="0"/>
                </a:tc>
              </a:tr>
              <a:tr h="0">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n-US" sz="1600">
                          <a:effectLst/>
                        </a:rPr>
                        <a:t>n</a:t>
                      </a:r>
                      <a:r>
                        <a:rPr lang="en-US" sz="1600" baseline="-25000">
                          <a:effectLst/>
                        </a:rPr>
                        <a:t>a</a:t>
                      </a:r>
                      <a:r>
                        <a:rPr lang="en-US" sz="1600">
                          <a:effectLst/>
                        </a:rPr>
                        <a:t>=3, zero, delay</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l-GR" sz="1600">
                          <a:effectLst/>
                        </a:rPr>
                        <a:t>21.</a:t>
                      </a:r>
                      <a:r>
                        <a:rPr lang="en-US" sz="1600">
                          <a:effectLst/>
                        </a:rPr>
                        <a:t>89 </a:t>
                      </a:r>
                      <a:endParaRPr lang="en-US" sz="1600">
                        <a:effectLst/>
                        <a:latin typeface="Times New Roman"/>
                        <a:ea typeface="Times New Roman"/>
                      </a:endParaRPr>
                    </a:p>
                  </a:txBody>
                  <a:tcPr marL="68580" marR="68580" marT="0" marB="0"/>
                </a:tc>
              </a:tr>
              <a:tr h="0">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n-US" sz="1600">
                          <a:effectLst/>
                        </a:rPr>
                        <a:t>n</a:t>
                      </a:r>
                      <a:r>
                        <a:rPr lang="en-US" sz="1600" baseline="-25000">
                          <a:effectLst/>
                        </a:rPr>
                        <a:t>a</a:t>
                      </a:r>
                      <a:r>
                        <a:rPr lang="el-GR" sz="1600">
                          <a:effectLst/>
                        </a:rPr>
                        <a:t>=3, </a:t>
                      </a:r>
                      <a:r>
                        <a:rPr lang="en-US" sz="1600">
                          <a:effectLst/>
                        </a:rPr>
                        <a:t>zero</a:t>
                      </a:r>
                      <a:r>
                        <a:rPr lang="el-GR" sz="1600">
                          <a:effectLst/>
                        </a:rPr>
                        <a:t>, </a:t>
                      </a:r>
                      <a:r>
                        <a:rPr lang="en-US" sz="1600">
                          <a:effectLst/>
                        </a:rPr>
                        <a:t>delay</a:t>
                      </a:r>
                      <a:r>
                        <a:rPr lang="el-GR" sz="1600">
                          <a:effectLst/>
                        </a:rPr>
                        <a:t>, </a:t>
                      </a:r>
                      <a:r>
                        <a:rPr lang="en-US" sz="1600">
                          <a:effectLst/>
                        </a:rPr>
                        <a:t>Integrator</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l-GR" sz="1600">
                          <a:effectLst/>
                        </a:rPr>
                        <a:t>42.18 (καλύτερο)</a:t>
                      </a:r>
                      <a:endParaRPr lang="en-US" sz="1600">
                        <a:effectLst/>
                        <a:latin typeface="Times New Roman"/>
                        <a:ea typeface="Times New Roman"/>
                      </a:endParaRPr>
                    </a:p>
                  </a:txBody>
                  <a:tcPr marL="68580" marR="68580" marT="0" marB="0"/>
                </a:tc>
              </a:tr>
              <a:tr h="0">
                <a:tc rowSpan="2">
                  <a:txBody>
                    <a:bodyPr/>
                    <a:lstStyle/>
                    <a:p>
                      <a:pPr marL="0" marR="0" algn="ctr">
                        <a:spcBef>
                          <a:spcPts val="0"/>
                        </a:spcBef>
                        <a:spcAft>
                          <a:spcPts val="0"/>
                        </a:spcAft>
                      </a:pPr>
                      <a:r>
                        <a:rPr lang="el-GR" sz="1600">
                          <a:effectLst/>
                        </a:rPr>
                        <a:t>Μη γραμμικό</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ARX</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a:effectLst/>
                        </a:rPr>
                        <a:t>n</a:t>
                      </a:r>
                      <a:r>
                        <a:rPr lang="en-US" sz="1600" baseline="-25000">
                          <a:effectLst/>
                        </a:rPr>
                        <a:t>a</a:t>
                      </a:r>
                      <a:r>
                        <a:rPr lang="el-GR" sz="1600">
                          <a:effectLst/>
                        </a:rPr>
                        <a:t>=10, </a:t>
                      </a:r>
                      <a:r>
                        <a:rPr lang="en-US" sz="1600">
                          <a:effectLst/>
                        </a:rPr>
                        <a:t>n</a:t>
                      </a:r>
                      <a:r>
                        <a:rPr lang="en-US" sz="1600" baseline="-25000">
                          <a:effectLst/>
                        </a:rPr>
                        <a:t>b</a:t>
                      </a:r>
                      <a:r>
                        <a:rPr lang="el-GR" sz="1600">
                          <a:effectLst/>
                        </a:rPr>
                        <a:t>=2</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l-GR" sz="1600">
                          <a:effectLst/>
                        </a:rPr>
                        <a:t>30.87</a:t>
                      </a:r>
                      <a:endParaRPr lang="en-US" sz="1600">
                        <a:effectLst/>
                        <a:latin typeface="Times New Roman"/>
                        <a:ea typeface="Times New Roman"/>
                      </a:endParaRPr>
                    </a:p>
                  </a:txBody>
                  <a:tcPr marL="68580" marR="68580" marT="0" marB="0"/>
                </a:tc>
              </a:tr>
              <a:tr h="0">
                <a:tc vMerge="1">
                  <a:txBody>
                    <a:bodyPr/>
                    <a:lstStyle/>
                    <a:p>
                      <a:endParaRPr lang="en-US"/>
                    </a:p>
                  </a:txBody>
                  <a:tcPr/>
                </a:tc>
                <a:tc>
                  <a:txBody>
                    <a:bodyPr/>
                    <a:lstStyle/>
                    <a:p>
                      <a:pPr marL="0" marR="0" algn="ctr">
                        <a:spcBef>
                          <a:spcPts val="0"/>
                        </a:spcBef>
                        <a:spcAft>
                          <a:spcPts val="0"/>
                        </a:spcAft>
                      </a:pPr>
                      <a:r>
                        <a:rPr lang="en-US" sz="1600">
                          <a:effectLst/>
                        </a:rPr>
                        <a:t>Ham</a:t>
                      </a:r>
                      <a:r>
                        <a:rPr lang="el-GR" sz="1600">
                          <a:effectLst/>
                        </a:rPr>
                        <a:t>-</a:t>
                      </a:r>
                      <a:r>
                        <a:rPr lang="en-US" sz="1600">
                          <a:effectLst/>
                        </a:rPr>
                        <a:t>Wien</a:t>
                      </a:r>
                      <a:endParaRPr lang="en-US" sz="16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600" dirty="0" err="1">
                          <a:effectLst/>
                        </a:rPr>
                        <a:t>n</a:t>
                      </a:r>
                      <a:r>
                        <a:rPr lang="en-US" sz="1600" baseline="-25000" dirty="0" err="1">
                          <a:effectLst/>
                        </a:rPr>
                        <a:t>a</a:t>
                      </a:r>
                      <a:r>
                        <a:rPr lang="el-GR" sz="1600" dirty="0">
                          <a:effectLst/>
                        </a:rPr>
                        <a:t>=2, </a:t>
                      </a:r>
                      <a:r>
                        <a:rPr lang="en-US" sz="1600" dirty="0" err="1">
                          <a:effectLst/>
                        </a:rPr>
                        <a:t>n</a:t>
                      </a:r>
                      <a:r>
                        <a:rPr lang="en-US" sz="1600" baseline="-25000" dirty="0" err="1">
                          <a:effectLst/>
                        </a:rPr>
                        <a:t>b</a:t>
                      </a:r>
                      <a:r>
                        <a:rPr lang="el-GR" sz="1600" dirty="0">
                          <a:effectLst/>
                        </a:rPr>
                        <a:t>=2</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l-GR" sz="1600" dirty="0">
                          <a:effectLst/>
                        </a:rPr>
                        <a:t>25.62</a:t>
                      </a:r>
                      <a:endParaRPr lang="en-US" sz="1600" dirty="0">
                        <a:effectLst/>
                        <a:latin typeface="Times New Roman"/>
                        <a:ea typeface="Times New Roman"/>
                      </a:endParaRPr>
                    </a:p>
                  </a:txBody>
                  <a:tcPr marL="68580" marR="68580" marT="0" marB="0"/>
                </a:tc>
              </a:tr>
            </a:tbl>
          </a:graphicData>
        </a:graphic>
      </p:graphicFrame>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680594831"/>
              </p:ext>
            </p:extLst>
          </p:nvPr>
        </p:nvGraphicFramePr>
        <p:xfrm>
          <a:off x="2858473" y="4271963"/>
          <a:ext cx="5156200" cy="833437"/>
        </p:xfrm>
        <a:graphic>
          <a:graphicData uri="http://schemas.openxmlformats.org/presentationml/2006/ole">
            <mc:AlternateContent xmlns:mc="http://schemas.openxmlformats.org/markup-compatibility/2006">
              <mc:Choice xmlns:v="urn:schemas-microsoft-com:vml" Requires="v">
                <p:oleObj spid="_x0000_s320558" name="Equation" r:id="rId4" imgW="5155920" imgH="838080" progId="Equation.DSMT4">
                  <p:embed/>
                </p:oleObj>
              </mc:Choice>
              <mc:Fallback>
                <p:oleObj name="Equation" r:id="rId4" imgW="5155920" imgH="838080" progId="Equation.DSMT4">
                  <p:embed/>
                  <p:pic>
                    <p:nvPicPr>
                      <p:cNvPr id="0" name="Object 1"/>
                      <p:cNvPicPr>
                        <a:picLocks noChangeAspect="1" noChangeArrowheads="1"/>
                      </p:cNvPicPr>
                      <p:nvPr/>
                    </p:nvPicPr>
                    <p:blipFill>
                      <a:blip r:embed="rId5"/>
                      <a:srcRect/>
                      <a:stretch>
                        <a:fillRect/>
                      </a:stretch>
                    </p:blipFill>
                    <p:spPr bwMode="auto">
                      <a:xfrm>
                        <a:off x="2858473" y="4271963"/>
                        <a:ext cx="5156200"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381000" y="4377005"/>
            <a:ext cx="2412071" cy="646331"/>
          </a:xfrm>
          <a:prstGeom prst="rect">
            <a:avLst/>
          </a:prstGeom>
        </p:spPr>
        <p:txBody>
          <a:bodyPr wrap="none">
            <a:spAutoFit/>
          </a:bodyPr>
          <a:lstStyle/>
          <a:p>
            <a:r>
              <a:rPr lang="el-GR" dirty="0">
                <a:solidFill>
                  <a:schemeClr val="bg1"/>
                </a:solidFill>
                <a:latin typeface="Calibri" pitchFamily="34" charset="0"/>
              </a:rPr>
              <a:t>Διαδικαστικό μοντέλο, </a:t>
            </a:r>
            <a:endParaRPr lang="el-GR" dirty="0" smtClean="0">
              <a:solidFill>
                <a:schemeClr val="bg1"/>
              </a:solidFill>
              <a:latin typeface="Calibri" pitchFamily="34" charset="0"/>
            </a:endParaRPr>
          </a:p>
          <a:p>
            <a:r>
              <a:rPr lang="el-GR" dirty="0" smtClean="0">
                <a:solidFill>
                  <a:schemeClr val="bg1"/>
                </a:solidFill>
                <a:latin typeface="Calibri" pitchFamily="34" charset="0"/>
              </a:rPr>
              <a:t>Process </a:t>
            </a:r>
            <a:r>
              <a:rPr lang="el-GR" dirty="0">
                <a:solidFill>
                  <a:schemeClr val="bg1"/>
                </a:solidFill>
                <a:latin typeface="Calibri" pitchFamily="34" charset="0"/>
              </a:rPr>
              <a:t>Model </a:t>
            </a:r>
            <a:endParaRPr lang="en-US" dirty="0">
              <a:solidFill>
                <a:schemeClr val="bg1"/>
              </a:solidFill>
              <a:latin typeface="Calibri" pitchFamily="34" charset="0"/>
            </a:endParaRPr>
          </a:p>
        </p:txBody>
      </p:sp>
      <p:sp>
        <p:nvSpPr>
          <p:cNvPr id="10" name="Rectangle 9"/>
          <p:cNvSpPr/>
          <p:nvPr/>
        </p:nvSpPr>
        <p:spPr>
          <a:xfrm>
            <a:off x="2590800" y="5501872"/>
            <a:ext cx="4572000" cy="923330"/>
          </a:xfrm>
          <a:prstGeom prst="rect">
            <a:avLst/>
          </a:prstGeom>
        </p:spPr>
        <p:txBody>
          <a:bodyPr>
            <a:spAutoFit/>
          </a:bodyPr>
          <a:lstStyle/>
          <a:p>
            <a:r>
              <a:rPr lang="en-US" b="0" dirty="0" err="1" smtClean="0"/>
              <a:t>T</a:t>
            </a:r>
            <a:r>
              <a:rPr lang="en-US" b="0" baseline="-25000" dirty="0" err="1" smtClean="0"/>
              <a:t>p</a:t>
            </a:r>
            <a:r>
              <a:rPr lang="el-GR" b="0" baseline="-25000" dirty="0"/>
              <a:t>3</a:t>
            </a:r>
            <a:r>
              <a:rPr lang="el-GR" b="0" dirty="0"/>
              <a:t> = 0.75093                                                 </a:t>
            </a:r>
            <a:endParaRPr lang="en-US" b="0" dirty="0"/>
          </a:p>
          <a:p>
            <a:r>
              <a:rPr lang="en-US" b="0" dirty="0"/>
              <a:t>T</a:t>
            </a:r>
            <a:r>
              <a:rPr lang="en-US" b="0" baseline="-25000" dirty="0"/>
              <a:t>d</a:t>
            </a:r>
            <a:r>
              <a:rPr lang="el-GR" b="0" dirty="0"/>
              <a:t> = 0                                                       </a:t>
            </a:r>
            <a:endParaRPr lang="en-US" b="0" dirty="0"/>
          </a:p>
          <a:p>
            <a:r>
              <a:rPr lang="en-US" b="0" dirty="0" err="1"/>
              <a:t>T</a:t>
            </a:r>
            <a:r>
              <a:rPr lang="en-US" b="0" baseline="-25000" dirty="0" err="1"/>
              <a:t>z</a:t>
            </a:r>
            <a:r>
              <a:rPr lang="el-GR" b="0" dirty="0"/>
              <a:t> = 1985.2     </a:t>
            </a:r>
            <a:endParaRPr lang="en-US" b="0" dirty="0"/>
          </a:p>
        </p:txBody>
      </p:sp>
      <p:sp>
        <p:nvSpPr>
          <p:cNvPr id="11" name="Rectangle 10"/>
          <p:cNvSpPr/>
          <p:nvPr/>
        </p:nvSpPr>
        <p:spPr>
          <a:xfrm>
            <a:off x="447505" y="5105400"/>
            <a:ext cx="4572000" cy="646331"/>
          </a:xfrm>
          <a:prstGeom prst="rect">
            <a:avLst/>
          </a:prstGeom>
        </p:spPr>
        <p:txBody>
          <a:bodyPr>
            <a:spAutoFit/>
          </a:bodyPr>
          <a:lstStyle/>
          <a:p>
            <a:r>
              <a:rPr lang="el-GR" b="0" dirty="0"/>
              <a:t>Όπου:</a:t>
            </a:r>
            <a:endParaRPr lang="en-US" b="0" dirty="0"/>
          </a:p>
          <a:p>
            <a:r>
              <a:rPr lang="el-GR" b="0" dirty="0"/>
              <a:t> </a:t>
            </a:r>
            <a:endParaRPr lang="en-US" b="0" dirty="0"/>
          </a:p>
        </p:txBody>
      </p:sp>
      <p:sp>
        <p:nvSpPr>
          <p:cNvPr id="12" name="Rectangle 11"/>
          <p:cNvSpPr/>
          <p:nvPr/>
        </p:nvSpPr>
        <p:spPr>
          <a:xfrm>
            <a:off x="447505" y="5501872"/>
            <a:ext cx="4572000" cy="923330"/>
          </a:xfrm>
          <a:prstGeom prst="rect">
            <a:avLst/>
          </a:prstGeom>
        </p:spPr>
        <p:txBody>
          <a:bodyPr>
            <a:spAutoFit/>
          </a:bodyPr>
          <a:lstStyle/>
          <a:p>
            <a:r>
              <a:rPr lang="en-US" b="0" dirty="0" err="1"/>
              <a:t>k</a:t>
            </a:r>
            <a:r>
              <a:rPr lang="en-US" b="0" baseline="-25000" dirty="0" err="1"/>
              <a:t>p</a:t>
            </a:r>
            <a:r>
              <a:rPr lang="en-US" b="0" dirty="0"/>
              <a:t> </a:t>
            </a:r>
            <a:r>
              <a:rPr lang="el-GR" b="0" dirty="0"/>
              <a:t>= -3.1361</a:t>
            </a:r>
            <a:r>
              <a:rPr lang="en-US" b="0" dirty="0"/>
              <a:t>e</a:t>
            </a:r>
            <a:r>
              <a:rPr lang="el-GR" b="0" dirty="0"/>
              <a:t>-007                                            </a:t>
            </a:r>
            <a:endParaRPr lang="en-US" b="0" dirty="0"/>
          </a:p>
          <a:p>
            <a:r>
              <a:rPr lang="en-US" b="0" dirty="0" err="1"/>
              <a:t>T</a:t>
            </a:r>
            <a:r>
              <a:rPr lang="en-US" b="0" baseline="-25000" dirty="0" err="1"/>
              <a:t>p</a:t>
            </a:r>
            <a:r>
              <a:rPr lang="el-GR" b="0" baseline="-25000" dirty="0"/>
              <a:t>1</a:t>
            </a:r>
            <a:r>
              <a:rPr lang="el-GR" b="0" dirty="0"/>
              <a:t> = 9.426                                                   </a:t>
            </a:r>
            <a:endParaRPr lang="en-US" b="0" dirty="0"/>
          </a:p>
          <a:p>
            <a:r>
              <a:rPr lang="en-US" b="0" dirty="0" err="1"/>
              <a:t>T</a:t>
            </a:r>
            <a:r>
              <a:rPr lang="en-US" b="0" baseline="-25000" dirty="0" err="1"/>
              <a:t>p</a:t>
            </a:r>
            <a:r>
              <a:rPr lang="el-GR" b="0" baseline="-25000" dirty="0"/>
              <a:t>2</a:t>
            </a:r>
            <a:r>
              <a:rPr lang="el-GR" b="0" dirty="0"/>
              <a:t> = 9.2765                                                  </a:t>
            </a:r>
            <a:endParaRPr lang="en-US" b="0" dirty="0"/>
          </a:p>
        </p:txBody>
      </p:sp>
    </p:spTree>
    <p:extLst>
      <p:ext uri="{BB962C8B-B14F-4D97-AF65-F5344CB8AC3E}">
        <p14:creationId xmlns:p14="http://schemas.microsoft.com/office/powerpoint/2010/main" val="284494138"/>
      </p:ext>
    </p:extLst>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B6DF0A0C-3137-4EA2-89B4-C625EA407731}" type="slidenum">
              <a:rPr lang="en-US"/>
              <a:pPr/>
              <a:t>21</a:t>
            </a:fld>
            <a:endParaRPr lang="en-US"/>
          </a:p>
        </p:txBody>
      </p:sp>
      <p:sp>
        <p:nvSpPr>
          <p:cNvPr id="200706" name="Rectangle 2"/>
          <p:cNvSpPr>
            <a:spLocks noGrp="1" noChangeArrowheads="1"/>
          </p:cNvSpPr>
          <p:nvPr>
            <p:ph type="title"/>
          </p:nvPr>
        </p:nvSpPr>
        <p:spPr>
          <a:xfrm>
            <a:off x="571666" y="322521"/>
            <a:ext cx="8534400" cy="533400"/>
          </a:xfrm>
        </p:spPr>
        <p:txBody>
          <a:bodyPr/>
          <a:lstStyle/>
          <a:p>
            <a:r>
              <a:rPr lang="el-GR" dirty="0" smtClean="0"/>
              <a:t>Σύγκριση καλύτερου -  γραμμικού και μη γραμμικού μοντέλου</a:t>
            </a:r>
            <a:endParaRPr lang="en-US" dirty="0"/>
          </a:p>
        </p:txBody>
      </p:sp>
      <p:pic>
        <p:nvPicPr>
          <p:cNvPr id="321537" name="Εικόνα 1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259" y="838200"/>
            <a:ext cx="10573459"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421011"/>
      </p:ext>
    </p:extLst>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l-GR" dirty="0"/>
              <a:t>Α</a:t>
            </a:r>
            <a:r>
              <a:rPr lang="el-GR" dirty="0" smtClean="0"/>
              <a:t>πόκριση συχνότητας – </a:t>
            </a:r>
            <a:r>
              <a:rPr lang="en-US" dirty="0" smtClean="0"/>
              <a:t>Ziegler - Nichols</a:t>
            </a:r>
            <a:endParaRPr lang="en-US" dirty="0"/>
          </a:p>
        </p:txBody>
      </p:sp>
      <p:sp>
        <p:nvSpPr>
          <p:cNvPr id="5" name="Rectangle 4"/>
          <p:cNvSpPr/>
          <p:nvPr/>
        </p:nvSpPr>
        <p:spPr>
          <a:xfrm>
            <a:off x="4396581" y="6023145"/>
            <a:ext cx="4899819" cy="800219"/>
          </a:xfrm>
          <a:prstGeom prst="rect">
            <a:avLst/>
          </a:prstGeom>
        </p:spPr>
        <p:txBody>
          <a:bodyPr wrap="square">
            <a:spAutoFit/>
          </a:bodyPr>
          <a:lstStyle/>
          <a:p>
            <a:pPr lvl="0" indent="180975" algn="ctr"/>
            <a:r>
              <a:rPr lang="en-US" b="0" dirty="0">
                <a:latin typeface="Arial" pitchFamily="34" charset="0"/>
                <a:ea typeface="Arial Unicode MS" pitchFamily="34" charset="-128"/>
                <a:cs typeface="Calibri" pitchFamily="34" charset="0"/>
              </a:rPr>
              <a:t>MAE (Mean Absolute Error) = </a:t>
            </a:r>
            <a:r>
              <a:rPr lang="en-US" b="0" dirty="0" smtClean="0"/>
              <a:t>0.3193</a:t>
            </a:r>
            <a:r>
              <a:rPr lang="el-GR" b="0" baseline="30000" dirty="0" smtClean="0"/>
              <a:t>ο</a:t>
            </a:r>
            <a:r>
              <a:rPr lang="en-US" b="0" dirty="0" smtClean="0"/>
              <a:t>C</a:t>
            </a:r>
          </a:p>
          <a:p>
            <a:pPr lvl="0" indent="180975" algn="ctr"/>
            <a:r>
              <a:rPr lang="el-GR" b="0" dirty="0" smtClean="0">
                <a:latin typeface="Arial" pitchFamily="34" charset="0"/>
                <a:ea typeface="Arial Unicode MS" pitchFamily="34" charset="-128"/>
                <a:cs typeface="Calibri" pitchFamily="34" charset="0"/>
              </a:rPr>
              <a:t>Ποσοστό </a:t>
            </a:r>
            <a:r>
              <a:rPr lang="el-GR" b="0" dirty="0">
                <a:latin typeface="Arial" pitchFamily="34" charset="0"/>
                <a:ea typeface="Arial Unicode MS" pitchFamily="34" charset="-128"/>
                <a:cs typeface="Calibri" pitchFamily="34" charset="0"/>
              </a:rPr>
              <a:t>υπερύψωσης</a:t>
            </a:r>
            <a:r>
              <a:rPr lang="en-US" b="0" dirty="0">
                <a:latin typeface="Arial" pitchFamily="34" charset="0"/>
                <a:ea typeface="Arial Unicode MS" pitchFamily="34" charset="-128"/>
                <a:cs typeface="Calibri" pitchFamily="34" charset="0"/>
              </a:rPr>
              <a:t>: </a:t>
            </a:r>
            <a:r>
              <a:rPr lang="el-GR" b="0" dirty="0">
                <a:latin typeface="Arial" pitchFamily="34" charset="0"/>
                <a:ea typeface="Arial Unicode MS" pitchFamily="34" charset="-128"/>
                <a:cs typeface="Calibri" pitchFamily="34" charset="0"/>
              </a:rPr>
              <a:t>Μ</a:t>
            </a:r>
            <a:r>
              <a:rPr lang="en-US" b="0" dirty="0">
                <a:latin typeface="Arial" pitchFamily="34" charset="0"/>
                <a:ea typeface="Arial Unicode MS" pitchFamily="34" charset="-128"/>
                <a:cs typeface="Calibri" pitchFamily="34" charset="0"/>
              </a:rPr>
              <a:t>p = </a:t>
            </a:r>
            <a:r>
              <a:rPr lang="en-US" b="0" dirty="0" smtClean="0">
                <a:latin typeface="Arial" pitchFamily="34" charset="0"/>
                <a:ea typeface="Arial Unicode MS" pitchFamily="34" charset="-128"/>
                <a:cs typeface="Calibri" pitchFamily="34" charset="0"/>
              </a:rPr>
              <a:t>58.32 </a:t>
            </a:r>
            <a:r>
              <a:rPr lang="en-US" b="0" dirty="0">
                <a:latin typeface="Arial" pitchFamily="34" charset="0"/>
                <a:ea typeface="Arial Unicode MS" pitchFamily="34" charset="-128"/>
                <a:cs typeface="Calibri" pitchFamily="34" charset="0"/>
              </a:rPr>
              <a:t>%</a:t>
            </a:r>
            <a:endParaRPr lang="en-US" sz="2800" b="0" dirty="0">
              <a:latin typeface="Arial" pitchFamily="34" charset="0"/>
              <a:cs typeface="Arial" pitchFamily="34" charset="0"/>
            </a:endParaRPr>
          </a:p>
        </p:txBody>
      </p:sp>
      <p:sp>
        <p:nvSpPr>
          <p:cNvPr id="6" name="Rectangle 5"/>
          <p:cNvSpPr/>
          <p:nvPr/>
        </p:nvSpPr>
        <p:spPr>
          <a:xfrm>
            <a:off x="0" y="6100088"/>
            <a:ext cx="4572000" cy="369332"/>
          </a:xfrm>
          <a:prstGeom prst="rect">
            <a:avLst/>
          </a:prstGeom>
        </p:spPr>
        <p:txBody>
          <a:bodyPr>
            <a:spAutoFit/>
          </a:bodyPr>
          <a:lstStyle/>
          <a:p>
            <a:pPr lvl="0" indent="180975" algn="ctr" eaLnBrk="1" hangingPunct="1"/>
            <a:r>
              <a:rPr lang="en-US" b="0" dirty="0" err="1">
                <a:solidFill>
                  <a:srgbClr val="000000"/>
                </a:solidFill>
                <a:latin typeface="Arial" pitchFamily="34" charset="0"/>
                <a:ea typeface="Arial Unicode MS" pitchFamily="34" charset="-128"/>
                <a:cs typeface="Calibri" pitchFamily="34" charset="0"/>
              </a:rPr>
              <a:t>Kp</a:t>
            </a:r>
            <a:r>
              <a:rPr lang="el-GR" b="0" dirty="0">
                <a:solidFill>
                  <a:srgbClr val="000000"/>
                </a:solidFill>
                <a:latin typeface="Arial" pitchFamily="34" charset="0"/>
                <a:ea typeface="Arial Unicode MS" pitchFamily="34" charset="-128"/>
                <a:cs typeface="Calibri" pitchFamily="34" charset="0"/>
              </a:rPr>
              <a:t> = </a:t>
            </a:r>
            <a:r>
              <a:rPr lang="en-US" b="0" dirty="0" smtClean="0">
                <a:solidFill>
                  <a:srgbClr val="000000"/>
                </a:solidFill>
                <a:latin typeface="Arial" pitchFamily="34" charset="0"/>
                <a:ea typeface="Arial Unicode MS" pitchFamily="34" charset="-128"/>
                <a:cs typeface="Calibri" pitchFamily="34" charset="0"/>
              </a:rPr>
              <a:t>27900</a:t>
            </a:r>
            <a:r>
              <a:rPr lang="el-GR" b="0" dirty="0" smtClean="0">
                <a:solidFill>
                  <a:srgbClr val="000000"/>
                </a:solidFill>
                <a:latin typeface="Arial" pitchFamily="34" charset="0"/>
                <a:ea typeface="Arial Unicode MS" pitchFamily="34" charset="-128"/>
                <a:cs typeface="Calibri" pitchFamily="34" charset="0"/>
              </a:rPr>
              <a:t>, </a:t>
            </a:r>
            <a:r>
              <a:rPr lang="en-US" b="0" dirty="0">
                <a:solidFill>
                  <a:srgbClr val="000000"/>
                </a:solidFill>
                <a:latin typeface="Arial" pitchFamily="34" charset="0"/>
                <a:ea typeface="Arial Unicode MS" pitchFamily="34" charset="-128"/>
                <a:cs typeface="Calibri" pitchFamily="34" charset="0"/>
              </a:rPr>
              <a:t>Ki</a:t>
            </a:r>
            <a:r>
              <a:rPr lang="el-GR" b="0" dirty="0">
                <a:solidFill>
                  <a:srgbClr val="000000"/>
                </a:solidFill>
                <a:latin typeface="Arial" pitchFamily="34" charset="0"/>
                <a:ea typeface="Arial Unicode MS" pitchFamily="34" charset="-128"/>
                <a:cs typeface="Calibri" pitchFamily="34" charset="0"/>
              </a:rPr>
              <a:t> = </a:t>
            </a:r>
            <a:r>
              <a:rPr lang="en-US" b="0" dirty="0" smtClean="0">
                <a:solidFill>
                  <a:srgbClr val="000000"/>
                </a:solidFill>
                <a:latin typeface="Arial" pitchFamily="34" charset="0"/>
                <a:ea typeface="Arial Unicode MS" pitchFamily="34" charset="-128"/>
                <a:cs typeface="Calibri" pitchFamily="34" charset="0"/>
              </a:rPr>
              <a:t>4830</a:t>
            </a:r>
            <a:r>
              <a:rPr lang="el-GR" b="0" dirty="0" smtClean="0">
                <a:solidFill>
                  <a:srgbClr val="000000"/>
                </a:solidFill>
                <a:latin typeface="Arial" pitchFamily="34" charset="0"/>
                <a:ea typeface="Arial Unicode MS" pitchFamily="34" charset="-128"/>
                <a:cs typeface="Calibri" pitchFamily="34" charset="0"/>
              </a:rPr>
              <a:t>, </a:t>
            </a:r>
            <a:r>
              <a:rPr lang="en-US" b="0" dirty="0" err="1">
                <a:solidFill>
                  <a:srgbClr val="000000"/>
                </a:solidFill>
                <a:latin typeface="Arial" pitchFamily="34" charset="0"/>
                <a:ea typeface="Arial Unicode MS" pitchFamily="34" charset="-128"/>
                <a:cs typeface="Calibri" pitchFamily="34" charset="0"/>
              </a:rPr>
              <a:t>Kd</a:t>
            </a:r>
            <a:r>
              <a:rPr lang="el-GR" b="0" dirty="0">
                <a:solidFill>
                  <a:srgbClr val="000000"/>
                </a:solidFill>
                <a:latin typeface="Arial" pitchFamily="34" charset="0"/>
                <a:ea typeface="Arial Unicode MS" pitchFamily="34" charset="-128"/>
                <a:cs typeface="Calibri" pitchFamily="34" charset="0"/>
              </a:rPr>
              <a:t> = </a:t>
            </a:r>
            <a:r>
              <a:rPr lang="en-US" b="0" dirty="0" smtClean="0">
                <a:solidFill>
                  <a:srgbClr val="000000"/>
                </a:solidFill>
                <a:latin typeface="Arial" pitchFamily="34" charset="0"/>
                <a:ea typeface="Arial Unicode MS" pitchFamily="34" charset="-128"/>
                <a:cs typeface="Calibri" pitchFamily="34" charset="0"/>
              </a:rPr>
              <a:t>40400</a:t>
            </a:r>
            <a:r>
              <a:rPr lang="el-GR" b="0" dirty="0" smtClean="0">
                <a:solidFill>
                  <a:srgbClr val="000000"/>
                </a:solidFill>
                <a:latin typeface="Arial" pitchFamily="34" charset="0"/>
                <a:ea typeface="Arial Unicode MS" pitchFamily="34" charset="-128"/>
                <a:cs typeface="Calibri" pitchFamily="34" charset="0"/>
              </a:rPr>
              <a:t> </a:t>
            </a:r>
            <a:endParaRPr lang="en-US" sz="800" b="0" dirty="0">
              <a:latin typeface="Arial" pitchFamily="34" charset="0"/>
              <a:cs typeface="Arial" pitchFamily="34" charset="0"/>
            </a:endParaRPr>
          </a:p>
        </p:txBody>
      </p:sp>
      <p:pic>
        <p:nvPicPr>
          <p:cNvPr id="322562" name="Εικόνα 1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26" y="432483"/>
            <a:ext cx="7707710" cy="604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741468"/>
      </p:ext>
    </p:extLst>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C28B1B3B-7608-4700-92DE-A1A96C58C3B6}" type="slidenum">
              <a:rPr lang="en-US"/>
              <a:pPr/>
              <a:t>23</a:t>
            </a:fld>
            <a:endParaRPr lang="en-US"/>
          </a:p>
        </p:txBody>
      </p:sp>
      <p:sp>
        <p:nvSpPr>
          <p:cNvPr id="203778" name="Rectangle 2"/>
          <p:cNvSpPr>
            <a:spLocks noGrp="1" noChangeArrowheads="1"/>
          </p:cNvSpPr>
          <p:nvPr>
            <p:ph type="title"/>
          </p:nvPr>
        </p:nvSpPr>
        <p:spPr>
          <a:xfrm>
            <a:off x="533400" y="381000"/>
            <a:ext cx="8534400" cy="533400"/>
          </a:xfrm>
        </p:spPr>
        <p:txBody>
          <a:bodyPr/>
          <a:lstStyle/>
          <a:p>
            <a:r>
              <a:rPr lang="el-GR" dirty="0" smtClean="0"/>
              <a:t>Σύγκριση μαθηματικού μοντέλου και </a:t>
            </a:r>
            <a:r>
              <a:rPr lang="en-US" dirty="0" smtClean="0"/>
              <a:t>auto tuning</a:t>
            </a:r>
            <a:r>
              <a:rPr lang="el-GR" dirty="0" smtClean="0"/>
              <a:t> </a:t>
            </a:r>
            <a:r>
              <a:rPr lang="en-US" dirty="0" smtClean="0"/>
              <a:t>– </a:t>
            </a:r>
            <a:r>
              <a:rPr lang="el-GR" dirty="0" smtClean="0"/>
              <a:t>και πραγματικού ελεγκτή και </a:t>
            </a:r>
            <a:r>
              <a:rPr lang="en-US" dirty="0" smtClean="0"/>
              <a:t>manual tuning</a:t>
            </a:r>
            <a:endParaRPr lang="en-US" dirty="0"/>
          </a:p>
        </p:txBody>
      </p:sp>
      <p:sp>
        <p:nvSpPr>
          <p:cNvPr id="11" name="Rectangle 10"/>
          <p:cNvSpPr/>
          <p:nvPr/>
        </p:nvSpPr>
        <p:spPr>
          <a:xfrm>
            <a:off x="6553200" y="2057400"/>
            <a:ext cx="2590800" cy="1200329"/>
          </a:xfrm>
          <a:prstGeom prst="rect">
            <a:avLst/>
          </a:prstGeom>
        </p:spPr>
        <p:txBody>
          <a:bodyPr wrap="square">
            <a:spAutoFit/>
          </a:bodyPr>
          <a:lstStyle/>
          <a:p>
            <a:pPr lvl="0" indent="180975" algn="ctr" eaLnBrk="1" hangingPunct="1"/>
            <a:r>
              <a:rPr lang="en-US" b="0" dirty="0" err="1">
                <a:solidFill>
                  <a:srgbClr val="000000"/>
                </a:solidFill>
                <a:latin typeface="Arial" pitchFamily="34" charset="0"/>
                <a:ea typeface="Arial Unicode MS" pitchFamily="34" charset="-128"/>
                <a:cs typeface="Calibri" pitchFamily="34" charset="0"/>
              </a:rPr>
              <a:t>Kp</a:t>
            </a:r>
            <a:r>
              <a:rPr lang="el-GR" b="0" dirty="0">
                <a:solidFill>
                  <a:srgbClr val="000000"/>
                </a:solidFill>
                <a:latin typeface="Arial" pitchFamily="34" charset="0"/>
                <a:ea typeface="Arial Unicode MS" pitchFamily="34" charset="-128"/>
                <a:cs typeface="Calibri" pitchFamily="34" charset="0"/>
              </a:rPr>
              <a:t> = </a:t>
            </a:r>
            <a:r>
              <a:rPr lang="en-US" b="0" dirty="0" smtClean="0">
                <a:solidFill>
                  <a:srgbClr val="000000"/>
                </a:solidFill>
                <a:latin typeface="Arial" pitchFamily="34" charset="0"/>
                <a:ea typeface="Arial Unicode MS" pitchFamily="34" charset="-128"/>
                <a:cs typeface="Calibri" pitchFamily="34" charset="0"/>
              </a:rPr>
              <a:t>27900</a:t>
            </a:r>
            <a:r>
              <a:rPr lang="el-GR" b="0" dirty="0" smtClean="0">
                <a:solidFill>
                  <a:srgbClr val="000000"/>
                </a:solidFill>
                <a:latin typeface="Arial" pitchFamily="34" charset="0"/>
                <a:ea typeface="Arial Unicode MS" pitchFamily="34" charset="-128"/>
                <a:cs typeface="Calibri" pitchFamily="34" charset="0"/>
              </a:rPr>
              <a:t>, </a:t>
            </a:r>
            <a:r>
              <a:rPr lang="en-US" b="0" dirty="0">
                <a:solidFill>
                  <a:srgbClr val="000000"/>
                </a:solidFill>
                <a:latin typeface="Arial" pitchFamily="34" charset="0"/>
                <a:ea typeface="Arial Unicode MS" pitchFamily="34" charset="-128"/>
                <a:cs typeface="Calibri" pitchFamily="34" charset="0"/>
              </a:rPr>
              <a:t>Ki</a:t>
            </a:r>
            <a:r>
              <a:rPr lang="el-GR" b="0" dirty="0">
                <a:solidFill>
                  <a:srgbClr val="000000"/>
                </a:solidFill>
                <a:latin typeface="Arial" pitchFamily="34" charset="0"/>
                <a:ea typeface="Arial Unicode MS" pitchFamily="34" charset="-128"/>
                <a:cs typeface="Calibri" pitchFamily="34" charset="0"/>
              </a:rPr>
              <a:t> = </a:t>
            </a:r>
            <a:r>
              <a:rPr lang="en-US" b="0" dirty="0" smtClean="0">
                <a:solidFill>
                  <a:srgbClr val="000000"/>
                </a:solidFill>
                <a:latin typeface="Arial" pitchFamily="34" charset="0"/>
                <a:ea typeface="Arial Unicode MS" pitchFamily="34" charset="-128"/>
                <a:cs typeface="Calibri" pitchFamily="34" charset="0"/>
              </a:rPr>
              <a:t>4830</a:t>
            </a:r>
            <a:r>
              <a:rPr lang="el-GR" b="0" dirty="0" smtClean="0">
                <a:solidFill>
                  <a:srgbClr val="000000"/>
                </a:solidFill>
                <a:latin typeface="Arial" pitchFamily="34" charset="0"/>
                <a:ea typeface="Arial Unicode MS" pitchFamily="34" charset="-128"/>
                <a:cs typeface="Calibri" pitchFamily="34" charset="0"/>
              </a:rPr>
              <a:t>, </a:t>
            </a:r>
            <a:r>
              <a:rPr lang="en-US" b="0" dirty="0" err="1">
                <a:solidFill>
                  <a:srgbClr val="000000"/>
                </a:solidFill>
                <a:latin typeface="Arial" pitchFamily="34" charset="0"/>
                <a:ea typeface="Arial Unicode MS" pitchFamily="34" charset="-128"/>
                <a:cs typeface="Calibri" pitchFamily="34" charset="0"/>
              </a:rPr>
              <a:t>Kd</a:t>
            </a:r>
            <a:r>
              <a:rPr lang="el-GR" b="0" dirty="0">
                <a:solidFill>
                  <a:srgbClr val="000000"/>
                </a:solidFill>
                <a:latin typeface="Arial" pitchFamily="34" charset="0"/>
                <a:ea typeface="Arial Unicode MS" pitchFamily="34" charset="-128"/>
                <a:cs typeface="Calibri" pitchFamily="34" charset="0"/>
              </a:rPr>
              <a:t> = </a:t>
            </a:r>
            <a:r>
              <a:rPr lang="en-US" b="0" dirty="0" smtClean="0">
                <a:solidFill>
                  <a:srgbClr val="000000"/>
                </a:solidFill>
                <a:latin typeface="Arial" pitchFamily="34" charset="0"/>
                <a:ea typeface="Arial Unicode MS" pitchFamily="34" charset="-128"/>
                <a:cs typeface="Calibri" pitchFamily="34" charset="0"/>
              </a:rPr>
              <a:t>40400</a:t>
            </a:r>
            <a:r>
              <a:rPr lang="el-GR" b="0" dirty="0" smtClean="0">
                <a:solidFill>
                  <a:srgbClr val="000000"/>
                </a:solidFill>
                <a:latin typeface="Arial" pitchFamily="34" charset="0"/>
                <a:ea typeface="Arial Unicode MS" pitchFamily="34" charset="-128"/>
                <a:cs typeface="Calibri" pitchFamily="34" charset="0"/>
              </a:rPr>
              <a:t> (θεωρητικό μοντέλο - </a:t>
            </a:r>
            <a:r>
              <a:rPr lang="en-US" b="0" dirty="0" smtClean="0">
                <a:solidFill>
                  <a:srgbClr val="000000"/>
                </a:solidFill>
                <a:latin typeface="Arial" pitchFamily="34" charset="0"/>
                <a:ea typeface="Arial Unicode MS" pitchFamily="34" charset="-128"/>
                <a:cs typeface="Calibri" pitchFamily="34" charset="0"/>
              </a:rPr>
              <a:t>Sisotool</a:t>
            </a:r>
            <a:r>
              <a:rPr lang="el-GR" b="0" dirty="0" smtClean="0">
                <a:solidFill>
                  <a:srgbClr val="000000"/>
                </a:solidFill>
                <a:latin typeface="Arial" pitchFamily="34" charset="0"/>
                <a:ea typeface="Arial Unicode MS" pitchFamily="34" charset="-128"/>
                <a:cs typeface="Calibri" pitchFamily="34" charset="0"/>
              </a:rPr>
              <a:t>)</a:t>
            </a:r>
            <a:endParaRPr lang="en-US" sz="800" b="0" dirty="0">
              <a:latin typeface="Arial" pitchFamily="34" charset="0"/>
              <a:cs typeface="Arial" pitchFamily="34" charset="0"/>
            </a:endParaRPr>
          </a:p>
        </p:txBody>
      </p:sp>
      <p:sp>
        <p:nvSpPr>
          <p:cNvPr id="12" name="Rectangle 11"/>
          <p:cNvSpPr/>
          <p:nvPr/>
        </p:nvSpPr>
        <p:spPr>
          <a:xfrm>
            <a:off x="6553200" y="3733800"/>
            <a:ext cx="2590800" cy="923330"/>
          </a:xfrm>
          <a:prstGeom prst="rect">
            <a:avLst/>
          </a:prstGeom>
        </p:spPr>
        <p:txBody>
          <a:bodyPr wrap="square">
            <a:spAutoFit/>
          </a:bodyPr>
          <a:lstStyle/>
          <a:p>
            <a:pPr lvl="0" indent="180975" algn="ctr" eaLnBrk="1" hangingPunct="1"/>
            <a:r>
              <a:rPr lang="en-US" b="0" dirty="0" err="1">
                <a:solidFill>
                  <a:srgbClr val="000000"/>
                </a:solidFill>
                <a:latin typeface="Arial" pitchFamily="34" charset="0"/>
                <a:ea typeface="Arial Unicode MS" pitchFamily="34" charset="-128"/>
                <a:cs typeface="Calibri" pitchFamily="34" charset="0"/>
              </a:rPr>
              <a:t>Kp</a:t>
            </a:r>
            <a:r>
              <a:rPr lang="el-GR" b="0" dirty="0">
                <a:solidFill>
                  <a:srgbClr val="000000"/>
                </a:solidFill>
                <a:latin typeface="Arial" pitchFamily="34" charset="0"/>
                <a:ea typeface="Arial Unicode MS" pitchFamily="34" charset="-128"/>
                <a:cs typeface="Calibri" pitchFamily="34" charset="0"/>
              </a:rPr>
              <a:t> = </a:t>
            </a:r>
            <a:r>
              <a:rPr lang="en-US" b="0" dirty="0" smtClean="0">
                <a:solidFill>
                  <a:srgbClr val="000000"/>
                </a:solidFill>
                <a:latin typeface="Arial" pitchFamily="34" charset="0"/>
                <a:ea typeface="Arial Unicode MS" pitchFamily="34" charset="-128"/>
                <a:cs typeface="Calibri" pitchFamily="34" charset="0"/>
              </a:rPr>
              <a:t>800</a:t>
            </a:r>
            <a:r>
              <a:rPr lang="el-GR" b="0" dirty="0" smtClean="0">
                <a:solidFill>
                  <a:srgbClr val="000000"/>
                </a:solidFill>
                <a:latin typeface="Arial" pitchFamily="34" charset="0"/>
                <a:ea typeface="Arial Unicode MS" pitchFamily="34" charset="-128"/>
                <a:cs typeface="Calibri" pitchFamily="34" charset="0"/>
              </a:rPr>
              <a:t>, </a:t>
            </a:r>
            <a:r>
              <a:rPr lang="en-US" b="0" dirty="0">
                <a:solidFill>
                  <a:srgbClr val="000000"/>
                </a:solidFill>
                <a:latin typeface="Arial" pitchFamily="34" charset="0"/>
                <a:ea typeface="Arial Unicode MS" pitchFamily="34" charset="-128"/>
                <a:cs typeface="Calibri" pitchFamily="34" charset="0"/>
              </a:rPr>
              <a:t>Ki</a:t>
            </a:r>
            <a:r>
              <a:rPr lang="el-GR" b="0" dirty="0">
                <a:solidFill>
                  <a:srgbClr val="000000"/>
                </a:solidFill>
                <a:latin typeface="Arial" pitchFamily="34" charset="0"/>
                <a:ea typeface="Arial Unicode MS" pitchFamily="34" charset="-128"/>
                <a:cs typeface="Calibri" pitchFamily="34" charset="0"/>
              </a:rPr>
              <a:t> = </a:t>
            </a:r>
            <a:r>
              <a:rPr lang="en-US" b="0" dirty="0" smtClean="0">
                <a:solidFill>
                  <a:srgbClr val="000000"/>
                </a:solidFill>
                <a:latin typeface="Arial" pitchFamily="34" charset="0"/>
                <a:ea typeface="Arial Unicode MS" pitchFamily="34" charset="-128"/>
                <a:cs typeface="Calibri" pitchFamily="34" charset="0"/>
              </a:rPr>
              <a:t>50</a:t>
            </a:r>
            <a:r>
              <a:rPr lang="el-GR" b="0" dirty="0" smtClean="0">
                <a:solidFill>
                  <a:srgbClr val="000000"/>
                </a:solidFill>
                <a:latin typeface="Arial" pitchFamily="34" charset="0"/>
                <a:ea typeface="Arial Unicode MS" pitchFamily="34" charset="-128"/>
                <a:cs typeface="Calibri" pitchFamily="34" charset="0"/>
              </a:rPr>
              <a:t>, </a:t>
            </a:r>
            <a:endParaRPr lang="en-US" b="0" dirty="0" smtClean="0">
              <a:solidFill>
                <a:srgbClr val="000000"/>
              </a:solidFill>
              <a:latin typeface="Arial" pitchFamily="34" charset="0"/>
              <a:ea typeface="Arial Unicode MS" pitchFamily="34" charset="-128"/>
              <a:cs typeface="Calibri" pitchFamily="34" charset="0"/>
            </a:endParaRPr>
          </a:p>
          <a:p>
            <a:pPr lvl="0" indent="180975" algn="ctr" eaLnBrk="1" hangingPunct="1"/>
            <a:r>
              <a:rPr lang="en-US" b="0" dirty="0" err="1" smtClean="0">
                <a:solidFill>
                  <a:srgbClr val="000000"/>
                </a:solidFill>
                <a:latin typeface="Arial" pitchFamily="34" charset="0"/>
                <a:ea typeface="Arial Unicode MS" pitchFamily="34" charset="-128"/>
                <a:cs typeface="Calibri" pitchFamily="34" charset="0"/>
              </a:rPr>
              <a:t>Kd</a:t>
            </a:r>
            <a:r>
              <a:rPr lang="el-GR" b="0" dirty="0" smtClean="0">
                <a:solidFill>
                  <a:srgbClr val="000000"/>
                </a:solidFill>
                <a:latin typeface="Arial" pitchFamily="34" charset="0"/>
                <a:ea typeface="Arial Unicode MS" pitchFamily="34" charset="-128"/>
                <a:cs typeface="Calibri" pitchFamily="34" charset="0"/>
              </a:rPr>
              <a:t> </a:t>
            </a:r>
            <a:r>
              <a:rPr lang="el-GR" b="0" dirty="0">
                <a:solidFill>
                  <a:srgbClr val="000000"/>
                </a:solidFill>
                <a:latin typeface="Arial" pitchFamily="34" charset="0"/>
                <a:ea typeface="Arial Unicode MS" pitchFamily="34" charset="-128"/>
                <a:cs typeface="Calibri" pitchFamily="34" charset="0"/>
              </a:rPr>
              <a:t>= </a:t>
            </a:r>
            <a:r>
              <a:rPr lang="en-US" b="0" dirty="0" smtClean="0">
                <a:solidFill>
                  <a:srgbClr val="000000"/>
                </a:solidFill>
                <a:latin typeface="Arial" pitchFamily="34" charset="0"/>
                <a:ea typeface="Arial Unicode MS" pitchFamily="34" charset="-128"/>
                <a:cs typeface="Calibri" pitchFamily="34" charset="0"/>
              </a:rPr>
              <a:t>70</a:t>
            </a:r>
            <a:r>
              <a:rPr lang="el-GR" b="0" dirty="0" smtClean="0">
                <a:solidFill>
                  <a:srgbClr val="000000"/>
                </a:solidFill>
                <a:latin typeface="Arial" pitchFamily="34" charset="0"/>
                <a:ea typeface="Arial Unicode MS" pitchFamily="34" charset="-128"/>
                <a:cs typeface="Calibri" pitchFamily="34" charset="0"/>
              </a:rPr>
              <a:t> </a:t>
            </a:r>
            <a:endParaRPr lang="en-US" b="0" dirty="0" smtClean="0">
              <a:solidFill>
                <a:srgbClr val="000000"/>
              </a:solidFill>
              <a:latin typeface="Arial" pitchFamily="34" charset="0"/>
              <a:ea typeface="Arial Unicode MS" pitchFamily="34" charset="-128"/>
              <a:cs typeface="Calibri" pitchFamily="34" charset="0"/>
            </a:endParaRPr>
          </a:p>
          <a:p>
            <a:pPr lvl="0" indent="180975" algn="ctr" eaLnBrk="1" hangingPunct="1"/>
            <a:r>
              <a:rPr lang="el-GR" b="0" dirty="0" smtClean="0">
                <a:solidFill>
                  <a:srgbClr val="000000"/>
                </a:solidFill>
                <a:latin typeface="Arial" pitchFamily="34" charset="0"/>
                <a:ea typeface="Arial Unicode MS" pitchFamily="34" charset="-128"/>
                <a:cs typeface="Calibri" pitchFamily="34" charset="0"/>
              </a:rPr>
              <a:t>(</a:t>
            </a:r>
            <a:r>
              <a:rPr lang="en-US" b="0" dirty="0" smtClean="0">
                <a:solidFill>
                  <a:srgbClr val="000000"/>
                </a:solidFill>
                <a:latin typeface="Arial" pitchFamily="34" charset="0"/>
                <a:ea typeface="Arial Unicode MS" pitchFamily="34" charset="-128"/>
                <a:cs typeface="Calibri" pitchFamily="34" charset="0"/>
              </a:rPr>
              <a:t>manual tuning</a:t>
            </a:r>
            <a:r>
              <a:rPr lang="el-GR" b="0" dirty="0" smtClean="0">
                <a:solidFill>
                  <a:srgbClr val="000000"/>
                </a:solidFill>
                <a:latin typeface="Arial" pitchFamily="34" charset="0"/>
                <a:ea typeface="Arial Unicode MS" pitchFamily="34" charset="-128"/>
                <a:cs typeface="Calibri" pitchFamily="34" charset="0"/>
              </a:rPr>
              <a:t>)</a:t>
            </a:r>
            <a:endParaRPr lang="en-US" sz="800" b="0" dirty="0">
              <a:latin typeface="Arial" pitchFamily="34" charset="0"/>
              <a:cs typeface="Arial" pitchFamily="34" charset="0"/>
            </a:endParaRPr>
          </a:p>
        </p:txBody>
      </p:sp>
      <p:pic>
        <p:nvPicPr>
          <p:cNvPr id="323586" name="Εικόνα 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54217"/>
            <a:ext cx="7924800" cy="542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693489"/>
      </p:ext>
    </p:extLst>
  </p:cSld>
  <p:clrMapOvr>
    <a:masterClrMapping/>
  </p:clrMapOvr>
  <p:transition>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λειτουργία του </a:t>
            </a:r>
            <a:r>
              <a:rPr lang="en-US" dirty="0" smtClean="0"/>
              <a:t>PID </a:t>
            </a:r>
            <a:r>
              <a:rPr lang="el-GR" dirty="0" smtClean="0"/>
              <a:t>με τις παραμέτρους του </a:t>
            </a:r>
            <a:r>
              <a:rPr lang="en-US" dirty="0" smtClean="0"/>
              <a:t>sisotool</a:t>
            </a:r>
            <a:endParaRPr lang="en-US" dirty="0"/>
          </a:p>
        </p:txBody>
      </p:sp>
      <p:sp>
        <p:nvSpPr>
          <p:cNvPr id="4" name="Slide Number Placeholder 3"/>
          <p:cNvSpPr>
            <a:spLocks noGrp="1"/>
          </p:cNvSpPr>
          <p:nvPr>
            <p:ph type="sldNum" sz="quarter" idx="10"/>
          </p:nvPr>
        </p:nvSpPr>
        <p:spPr/>
        <p:txBody>
          <a:bodyPr/>
          <a:lstStyle/>
          <a:p>
            <a:fld id="{99FBF0F0-D18B-4B98-947C-9C8BFF27AEF7}" type="slidenum">
              <a:rPr lang="en-US" smtClean="0"/>
              <a:pPr/>
              <a:t>24</a:t>
            </a:fld>
            <a:endParaRPr lang="en-US"/>
          </a:p>
        </p:txBody>
      </p:sp>
      <p:pic>
        <p:nvPicPr>
          <p:cNvPr id="323586" name="Εικόνα 114"/>
          <p:cNvPicPr>
            <a:picLocks noChangeAspect="1" noChangeArrowheads="1"/>
          </p:cNvPicPr>
          <p:nvPr/>
        </p:nvPicPr>
        <p:blipFill>
          <a:blip r:embed="rId2">
            <a:extLst>
              <a:ext uri="{28A0092B-C50C-407E-A947-70E740481C1C}">
                <a14:useLocalDpi xmlns:a14="http://schemas.microsoft.com/office/drawing/2010/main" val="0"/>
              </a:ext>
            </a:extLst>
          </a:blip>
          <a:srcRect t="4523" b="37061"/>
          <a:stretch>
            <a:fillRect/>
          </a:stretch>
        </p:blipFill>
        <p:spPr bwMode="auto">
          <a:xfrm>
            <a:off x="1143000" y="1143000"/>
            <a:ext cx="6553200" cy="527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533638"/>
      </p:ext>
    </p:extLst>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0" name="Rectangle 4"/>
          <p:cNvSpPr>
            <a:spLocks noGrp="1" noChangeArrowheads="1"/>
          </p:cNvSpPr>
          <p:nvPr>
            <p:ph type="ctrTitle"/>
          </p:nvPr>
        </p:nvSpPr>
        <p:spPr/>
        <p:txBody>
          <a:bodyPr/>
          <a:lstStyle/>
          <a:p>
            <a:r>
              <a:rPr lang="el-GR"/>
              <a:t>Συμπεράσματα - Προτάσεις</a:t>
            </a:r>
            <a:endParaRPr lang="en-US"/>
          </a:p>
        </p:txBody>
      </p:sp>
    </p:spTree>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A22EFA9-066C-408A-B366-DAB6A1138C01}" type="slidenum">
              <a:rPr lang="en-US"/>
              <a:pPr/>
              <a:t>26</a:t>
            </a:fld>
            <a:endParaRPr lang="en-US"/>
          </a:p>
        </p:txBody>
      </p:sp>
      <p:sp>
        <p:nvSpPr>
          <p:cNvPr id="231426" name="Rectangle 2"/>
          <p:cNvSpPr>
            <a:spLocks noGrp="1" noChangeArrowheads="1"/>
          </p:cNvSpPr>
          <p:nvPr>
            <p:ph type="title"/>
          </p:nvPr>
        </p:nvSpPr>
        <p:spPr/>
        <p:txBody>
          <a:bodyPr/>
          <a:lstStyle/>
          <a:p>
            <a:r>
              <a:rPr lang="el-GR"/>
              <a:t>Συμπεράσματα</a:t>
            </a:r>
            <a:endParaRPr lang="en-US"/>
          </a:p>
        </p:txBody>
      </p:sp>
      <p:sp>
        <p:nvSpPr>
          <p:cNvPr id="231427" name="Rectangle 3"/>
          <p:cNvSpPr>
            <a:spLocks noGrp="1" noChangeArrowheads="1"/>
          </p:cNvSpPr>
          <p:nvPr>
            <p:ph type="body" idx="1"/>
          </p:nvPr>
        </p:nvSpPr>
        <p:spPr/>
        <p:txBody>
          <a:bodyPr/>
          <a:lstStyle/>
          <a:p>
            <a:pPr algn="just">
              <a:spcBef>
                <a:spcPct val="100000"/>
              </a:spcBef>
            </a:pPr>
            <a:r>
              <a:rPr lang="el-GR" sz="1800" b="0" dirty="0" smtClean="0"/>
              <a:t>Μοντελοποίηση ανεμιστήρα με ποσοστά ομοιότητας πάνω του 80% και στην σύγκριση του </a:t>
            </a:r>
            <a:r>
              <a:rPr lang="en-US" sz="1800" b="0" dirty="0" smtClean="0"/>
              <a:t>auto</a:t>
            </a:r>
            <a:r>
              <a:rPr lang="el-GR" sz="1800" b="0" dirty="0" smtClean="0"/>
              <a:t> </a:t>
            </a:r>
            <a:r>
              <a:rPr lang="en-US" sz="1800" b="0" dirty="0" smtClean="0"/>
              <a:t>tuning </a:t>
            </a:r>
            <a:r>
              <a:rPr lang="el-GR" sz="1800" b="0" dirty="0" smtClean="0"/>
              <a:t>με το </a:t>
            </a:r>
            <a:r>
              <a:rPr lang="en-US" sz="1800" b="0" dirty="0" smtClean="0"/>
              <a:t>manual tuning </a:t>
            </a:r>
            <a:r>
              <a:rPr lang="el-GR" sz="1800" b="0" dirty="0" smtClean="0"/>
              <a:t>όμοιες τιμές παραμέτρων, με το </a:t>
            </a:r>
            <a:r>
              <a:rPr lang="en-US" sz="1800" b="0" dirty="0" smtClean="0"/>
              <a:t>auto</a:t>
            </a:r>
            <a:r>
              <a:rPr lang="el-GR" sz="1800" b="0" dirty="0" smtClean="0"/>
              <a:t> </a:t>
            </a:r>
            <a:r>
              <a:rPr lang="en-US" sz="1800" b="0" dirty="0" smtClean="0"/>
              <a:t>tuning </a:t>
            </a:r>
            <a:r>
              <a:rPr lang="el-GR" sz="1800" b="0" dirty="0" smtClean="0"/>
              <a:t>του </a:t>
            </a:r>
            <a:r>
              <a:rPr lang="en-US" sz="1800" b="0" dirty="0" smtClean="0"/>
              <a:t>matlab </a:t>
            </a:r>
            <a:r>
              <a:rPr lang="el-GR" sz="1800" b="0" dirty="0" smtClean="0"/>
              <a:t>να είναι καλύτερο.</a:t>
            </a:r>
            <a:endParaRPr lang="el-GR" sz="1800" b="0" dirty="0"/>
          </a:p>
          <a:p>
            <a:pPr algn="just">
              <a:spcBef>
                <a:spcPct val="100000"/>
              </a:spcBef>
            </a:pPr>
            <a:r>
              <a:rPr lang="el-GR" sz="1800" b="0" dirty="0"/>
              <a:t>Η μοντελοποίηση του συστήματος θερμοκρασίας δεν είναι ικανοποιητική, με ποσοστά ομοιότητας περίπου 40%, παρατηρούμε οτι σε αυτήν την περίπτωση το </a:t>
            </a:r>
            <a:r>
              <a:rPr lang="en-US" sz="1800" b="0" dirty="0"/>
              <a:t>manual tuning </a:t>
            </a:r>
            <a:r>
              <a:rPr lang="el-GR" sz="1800" b="0" dirty="0"/>
              <a:t>συμπεριφέρεται καλύτερα απο το </a:t>
            </a:r>
            <a:r>
              <a:rPr lang="en-US" sz="1800" b="0" dirty="0"/>
              <a:t>auto tuning </a:t>
            </a:r>
            <a:r>
              <a:rPr lang="el-GR" sz="1800" b="0" dirty="0"/>
              <a:t>του </a:t>
            </a:r>
            <a:r>
              <a:rPr lang="en-US" sz="1800" b="0" dirty="0"/>
              <a:t>sisotool.</a:t>
            </a:r>
            <a:endParaRPr lang="el-GR" sz="1800" b="0" dirty="0"/>
          </a:p>
        </p:txBody>
      </p:sp>
    </p:spTree>
  </p:cSld>
  <p:clrMapOvr>
    <a:masterClrMapping/>
  </p:clrMapOvr>
  <p:transition>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42A4C5B-2AC3-4FEC-9817-D74F33773E61}" type="slidenum">
              <a:rPr lang="en-US"/>
              <a:pPr/>
              <a:t>27</a:t>
            </a:fld>
            <a:endParaRPr lang="en-US"/>
          </a:p>
        </p:txBody>
      </p:sp>
      <p:sp>
        <p:nvSpPr>
          <p:cNvPr id="232450" name="Rectangle 2"/>
          <p:cNvSpPr>
            <a:spLocks noGrp="1" noChangeArrowheads="1"/>
          </p:cNvSpPr>
          <p:nvPr>
            <p:ph type="title"/>
          </p:nvPr>
        </p:nvSpPr>
        <p:spPr/>
        <p:txBody>
          <a:bodyPr/>
          <a:lstStyle/>
          <a:p>
            <a:r>
              <a:rPr lang="el-GR"/>
              <a:t>Προτάσεις</a:t>
            </a:r>
            <a:endParaRPr lang="en-US"/>
          </a:p>
        </p:txBody>
      </p:sp>
      <p:sp>
        <p:nvSpPr>
          <p:cNvPr id="232451" name="Rectangle 3"/>
          <p:cNvSpPr>
            <a:spLocks noGrp="1" noChangeArrowheads="1"/>
          </p:cNvSpPr>
          <p:nvPr>
            <p:ph type="body" idx="1"/>
          </p:nvPr>
        </p:nvSpPr>
        <p:spPr/>
        <p:txBody>
          <a:bodyPr/>
          <a:lstStyle/>
          <a:p>
            <a:pPr>
              <a:spcBef>
                <a:spcPct val="100000"/>
              </a:spcBef>
            </a:pPr>
            <a:r>
              <a:rPr lang="el-GR" sz="1800" b="0" dirty="0" smtClean="0"/>
              <a:t>Για την βελτίωση του κώδικα του </a:t>
            </a:r>
            <a:r>
              <a:rPr lang="en-US" sz="1800" b="0" dirty="0" smtClean="0"/>
              <a:t>Arduino, </a:t>
            </a:r>
            <a:r>
              <a:rPr lang="el-GR" sz="1800" b="0" dirty="0" smtClean="0"/>
              <a:t>απαραίτητη θα ήταν η χρήση της εντολής </a:t>
            </a:r>
            <a:r>
              <a:rPr lang="en-US" sz="1800" b="0" dirty="0" smtClean="0"/>
              <a:t>auto/manual </a:t>
            </a:r>
            <a:r>
              <a:rPr lang="el-GR" sz="1800" b="0" dirty="0" smtClean="0"/>
              <a:t>έτσι ώστε να μπορεί καποιος να απενεργοποιεί τον ελεγκτή.</a:t>
            </a:r>
          </a:p>
          <a:p>
            <a:pPr>
              <a:spcBef>
                <a:spcPct val="100000"/>
              </a:spcBef>
            </a:pPr>
            <a:r>
              <a:rPr lang="el-GR" sz="1800" b="0" dirty="0" smtClean="0"/>
              <a:t>Χρησιμοποίηση της βιβλιοθήκης </a:t>
            </a:r>
            <a:r>
              <a:rPr lang="en-US" sz="1800" b="0" dirty="0" smtClean="0"/>
              <a:t>Autotune</a:t>
            </a:r>
            <a:r>
              <a:rPr lang="el-GR" sz="1800" b="0" dirty="0" smtClean="0"/>
              <a:t> του </a:t>
            </a:r>
            <a:r>
              <a:rPr lang="en-US" sz="1800" b="0" dirty="0" smtClean="0"/>
              <a:t>Arduino </a:t>
            </a:r>
            <a:r>
              <a:rPr lang="el-GR" sz="1800" b="0" dirty="0" smtClean="0"/>
              <a:t>και σύγκριση αποτελεσμάτων.</a:t>
            </a:r>
            <a:endParaRPr lang="el-GR" sz="1800" b="0" dirty="0"/>
          </a:p>
          <a:p>
            <a:pPr>
              <a:spcBef>
                <a:spcPct val="100000"/>
              </a:spcBef>
            </a:pPr>
            <a:r>
              <a:rPr lang="el-GR" sz="1800" b="0" dirty="0" smtClean="0"/>
              <a:t>Προσθήκη ενος φίλτρου μέσα στον κώδικα του </a:t>
            </a:r>
            <a:r>
              <a:rPr lang="en-US" sz="1800" b="0" dirty="0" smtClean="0"/>
              <a:t>Arduino </a:t>
            </a:r>
            <a:r>
              <a:rPr lang="el-GR" sz="1800" b="0" dirty="0" smtClean="0"/>
              <a:t>στην είσοδο της μετρούμενης θερμοκρασίας.</a:t>
            </a:r>
            <a:endParaRPr lang="el-GR" sz="1800" b="0" dirty="0"/>
          </a:p>
          <a:p>
            <a:pPr>
              <a:spcBef>
                <a:spcPct val="100000"/>
              </a:spcBef>
            </a:pPr>
            <a:r>
              <a:rPr lang="el-GR" sz="1800" b="0" dirty="0" smtClean="0"/>
              <a:t>Προσθήκη μιας οθόνης </a:t>
            </a:r>
            <a:r>
              <a:rPr lang="en-US" sz="1800" b="0" dirty="0" smtClean="0"/>
              <a:t>LCD</a:t>
            </a:r>
            <a:r>
              <a:rPr lang="el-GR" sz="1800" b="0" dirty="0" smtClean="0"/>
              <a:t> και </a:t>
            </a:r>
            <a:r>
              <a:rPr lang="en-US" sz="1800" b="0" dirty="0" smtClean="0"/>
              <a:t>dip-switch</a:t>
            </a:r>
            <a:r>
              <a:rPr lang="el-GR" sz="1800" b="0" dirty="0" smtClean="0"/>
              <a:t>.</a:t>
            </a:r>
          </a:p>
          <a:p>
            <a:pPr>
              <a:spcBef>
                <a:spcPct val="100000"/>
              </a:spcBef>
            </a:pPr>
            <a:r>
              <a:rPr lang="el-GR" sz="1800" b="0" dirty="0" smtClean="0"/>
              <a:t>Χρήση ενός κανονικού ανεμιστήρα με μεγαλύτερη δυνατότητα ψύξης, όπως και αντίστασης αντι για λάμπας.</a:t>
            </a:r>
            <a:endParaRPr lang="el-GR" sz="1800" b="0" dirty="0"/>
          </a:p>
          <a:p>
            <a:pPr>
              <a:spcBef>
                <a:spcPct val="100000"/>
              </a:spcBef>
            </a:pPr>
            <a:r>
              <a:rPr lang="el-GR" sz="1800" b="0" dirty="0" smtClean="0"/>
              <a:t>Εύρεση ενός καλύτερου μαθηματικού μοντέλου για τον ανεμιστήρα, και προσπάθεια εύρεσης του μοντέλου θερμοκρασίας για καλύτερα αποτελέσματα.</a:t>
            </a:r>
            <a:endParaRPr lang="el-GR" sz="1800" b="0" dirty="0"/>
          </a:p>
          <a:p>
            <a:pPr>
              <a:spcBef>
                <a:spcPct val="100000"/>
              </a:spcBef>
            </a:pPr>
            <a:endParaRPr lang="en-US" sz="1800" b="0" dirty="0"/>
          </a:p>
        </p:txBody>
      </p:sp>
    </p:spTree>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p:txBody>
          <a:bodyPr/>
          <a:lstStyle/>
          <a:p>
            <a:r>
              <a:rPr lang="el-GR" i="1"/>
              <a:t>Ευχαριστώ για την προσοχή σας !</a:t>
            </a:r>
            <a:endParaRPr lang="en-US" i="1"/>
          </a:p>
        </p:txBody>
      </p:sp>
      <p:sp>
        <p:nvSpPr>
          <p:cNvPr id="179205" name="Rectangle 5"/>
          <p:cNvSpPr>
            <a:spLocks noGrp="1" noChangeArrowheads="1"/>
          </p:cNvSpPr>
          <p:nvPr>
            <p:ph type="subTitle" idx="1"/>
          </p:nvPr>
        </p:nvSpPr>
        <p:spPr>
          <a:xfrm>
            <a:off x="1828800" y="4191000"/>
            <a:ext cx="7239000" cy="533400"/>
          </a:xfrm>
          <a:noFill/>
          <a:ln/>
        </p:spPr>
        <p:txBody>
          <a:bodyPr/>
          <a:lstStyle/>
          <a:p>
            <a:pPr algn="ctr"/>
            <a:r>
              <a:rPr lang="el-GR" sz="1200" dirty="0" smtClean="0"/>
              <a:t>Έλεγχος θερμοκρασίας με έλεγχο στροφών ανεμιστήρα χρησιμοποιώντας την πλατφόρμα μικροελεγκτών </a:t>
            </a:r>
            <a:r>
              <a:rPr lang="en-US" sz="1200" dirty="0" smtClean="0"/>
              <a:t>Arduino</a:t>
            </a:r>
            <a:r>
              <a:rPr lang="el-GR" sz="1200" dirty="0" smtClean="0"/>
              <a:t>, στέλνωντας τιμές απο υπολογιστή μέσω του </a:t>
            </a:r>
            <a:r>
              <a:rPr lang="en-US" sz="1200" dirty="0" smtClean="0"/>
              <a:t>Matlab</a:t>
            </a:r>
            <a:r>
              <a:rPr lang="en-US" dirty="0"/>
              <a:t/>
            </a:r>
            <a:br>
              <a:rPr lang="en-US" dirty="0"/>
            </a:br>
            <a:endParaRPr lang="en-US" dirty="0"/>
          </a:p>
        </p:txBody>
      </p:sp>
      <p:sp>
        <p:nvSpPr>
          <p:cNvPr id="179207" name="Rectangle 7"/>
          <p:cNvSpPr>
            <a:spLocks noChangeArrowheads="1"/>
          </p:cNvSpPr>
          <p:nvPr/>
        </p:nvSpPr>
        <p:spPr bwMode="auto">
          <a:xfrm>
            <a:off x="5486400" y="6477000"/>
            <a:ext cx="3581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l-GR" sz="1200" dirty="0">
                <a:effectLst>
                  <a:outerShdw blurRad="38100" dist="38100" dir="2700000" algn="tl">
                    <a:srgbClr val="C0C0C0"/>
                  </a:outerShdw>
                </a:effectLst>
                <a:latin typeface="Book Antiqua" pitchFamily="18" charset="0"/>
              </a:rPr>
              <a:t>Θεσσαλονίκη</a:t>
            </a:r>
            <a:r>
              <a:rPr lang="en-GB" sz="1200" dirty="0">
                <a:effectLst>
                  <a:outerShdw blurRad="38100" dist="38100" dir="2700000" algn="tl">
                    <a:srgbClr val="C0C0C0"/>
                  </a:outerShdw>
                </a:effectLst>
                <a:latin typeface="Book Antiqua" pitchFamily="18" charset="0"/>
              </a:rPr>
              <a:t>, </a:t>
            </a:r>
            <a:r>
              <a:rPr lang="el-GR" sz="1200" dirty="0" smtClean="0">
                <a:effectLst>
                  <a:outerShdw blurRad="38100" dist="38100" dir="2700000" algn="tl">
                    <a:srgbClr val="C0C0C0"/>
                  </a:outerShdw>
                </a:effectLst>
                <a:latin typeface="Book Antiqua" pitchFamily="18" charset="0"/>
              </a:rPr>
              <a:t>Ιανουάριος 2013</a:t>
            </a:r>
            <a:endParaRPr lang="el-GR" sz="1200" dirty="0">
              <a:effectLst>
                <a:outerShdw blurRad="38100" dist="38100" dir="2700000" algn="tl">
                  <a:srgbClr val="C0C0C0"/>
                </a:outerShdw>
              </a:effectLst>
              <a:latin typeface="Book Antiqua"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24611" name="Picture 3" descr="C:\Users\Admrnik\Desktop\New folder\New folder (2)\DSC055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9086" y="4724400"/>
            <a:ext cx="2043114" cy="1532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Rectangle 4"/>
          <p:cNvSpPr>
            <a:spLocks noGrp="1" noChangeArrowheads="1"/>
          </p:cNvSpPr>
          <p:nvPr>
            <p:ph type="ctrTitle"/>
          </p:nvPr>
        </p:nvSpPr>
        <p:spPr/>
        <p:txBody>
          <a:bodyPr/>
          <a:lstStyle/>
          <a:p>
            <a:r>
              <a:rPr lang="el-GR" dirty="0"/>
              <a:t>1. </a:t>
            </a:r>
            <a:r>
              <a:rPr lang="el-GR" dirty="0" smtClean="0"/>
              <a:t>Περιγραφή συσκευής </a:t>
            </a:r>
            <a:r>
              <a:rPr lang="en-US" dirty="0" smtClean="0"/>
              <a:t>PID </a:t>
            </a:r>
            <a:r>
              <a:rPr lang="el-GR" dirty="0" smtClean="0"/>
              <a:t>ελέγχου </a:t>
            </a:r>
            <a:endParaRPr lang="en-US" i="1" dirty="0"/>
          </a:p>
        </p:txBody>
      </p:sp>
      <p:sp>
        <p:nvSpPr>
          <p:cNvPr id="194565" name="Rectangle 5"/>
          <p:cNvSpPr>
            <a:spLocks noGrp="1" noChangeArrowheads="1"/>
          </p:cNvSpPr>
          <p:nvPr>
            <p:ph type="subTitle" idx="1"/>
          </p:nvPr>
        </p:nvSpPr>
        <p:spPr>
          <a:xfrm>
            <a:off x="1828800" y="4191000"/>
            <a:ext cx="7239000" cy="1295400"/>
          </a:xfrm>
        </p:spPr>
        <p:txBody>
          <a:bodyPr/>
          <a:lstStyle/>
          <a:p>
            <a:pPr>
              <a:buFont typeface="Wingdings" pitchFamily="2" charset="2"/>
              <a:buChar char="§"/>
            </a:pPr>
            <a:r>
              <a:rPr lang="en-US" dirty="0" smtClean="0"/>
              <a:t> </a:t>
            </a:r>
            <a:r>
              <a:rPr lang="el-GR" dirty="0" smtClean="0"/>
              <a:t>Βασική Δομή</a:t>
            </a:r>
            <a:endParaRPr lang="el-GR" dirty="0"/>
          </a:p>
          <a:p>
            <a:pPr>
              <a:buFont typeface="Wingdings" pitchFamily="2" charset="2"/>
              <a:buChar char="§"/>
            </a:pPr>
            <a:r>
              <a:rPr lang="el-GR" dirty="0"/>
              <a:t> </a:t>
            </a:r>
            <a:r>
              <a:rPr lang="el-GR" dirty="0" smtClean="0"/>
              <a:t>Ο εγκέφαλος της συσκευής ελέγχου</a:t>
            </a:r>
          </a:p>
          <a:p>
            <a:pPr>
              <a:buFont typeface="Wingdings" pitchFamily="2" charset="2"/>
              <a:buChar char="§"/>
            </a:pPr>
            <a:r>
              <a:rPr lang="el-GR" dirty="0"/>
              <a:t> </a:t>
            </a:r>
            <a:r>
              <a:rPr lang="el-GR" dirty="0" smtClean="0"/>
              <a:t>Πειραματική Πλακέτα</a:t>
            </a:r>
          </a:p>
          <a:p>
            <a:pPr>
              <a:buFont typeface="Wingdings" pitchFamily="2" charset="2"/>
              <a:buChar char="§"/>
            </a:pPr>
            <a:r>
              <a:rPr lang="el-GR" dirty="0"/>
              <a:t> </a:t>
            </a:r>
            <a:r>
              <a:rPr lang="el-GR" dirty="0" smtClean="0"/>
              <a:t>Υλοποίηση Προγραμμάτων στον Υπολογιστή</a:t>
            </a:r>
            <a:endParaRPr lang="el-GR" dirty="0"/>
          </a:p>
        </p:txBody>
      </p:sp>
      <p:pic>
        <p:nvPicPr>
          <p:cNvPr id="4" name="Picture 15" descr="C:\Users\Admrnik\Desktop\Getting_Started_with_Arduino_Page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1583" y="4343400"/>
            <a:ext cx="1249017" cy="9414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B3FADE37-6C1C-460A-88B4-15282521C711}" type="slidenum">
              <a:rPr lang="en-US"/>
              <a:pPr/>
              <a:t>4</a:t>
            </a:fld>
            <a:endParaRPr lang="en-US"/>
          </a:p>
        </p:txBody>
      </p:sp>
      <p:sp>
        <p:nvSpPr>
          <p:cNvPr id="184322" name="Rectangle 2"/>
          <p:cNvSpPr>
            <a:spLocks noGrp="1" noChangeArrowheads="1"/>
          </p:cNvSpPr>
          <p:nvPr>
            <p:ph type="title"/>
          </p:nvPr>
        </p:nvSpPr>
        <p:spPr/>
        <p:txBody>
          <a:bodyPr/>
          <a:lstStyle/>
          <a:p>
            <a:r>
              <a:rPr lang="el-GR" dirty="0" smtClean="0"/>
              <a:t>Βασική Δομή Κατασκευής</a:t>
            </a:r>
            <a:endParaRPr lang="en-US" dirty="0"/>
          </a:p>
        </p:txBody>
      </p:sp>
      <p:pic>
        <p:nvPicPr>
          <p:cNvPr id="323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89" y="984606"/>
            <a:ext cx="8816411" cy="5263794"/>
          </a:xfrm>
          <a:prstGeom prst="rect">
            <a:avLst/>
          </a:prstGeom>
          <a:ln/>
          <a:extLst/>
        </p:spPr>
        <p:style>
          <a:lnRef idx="0">
            <a:schemeClr val="accent5"/>
          </a:lnRef>
          <a:fillRef idx="3">
            <a:schemeClr val="accent5"/>
          </a:fillRef>
          <a:effectRef idx="3">
            <a:schemeClr val="accent5"/>
          </a:effectRef>
          <a:fontRef idx="minor">
            <a:schemeClr val="lt1"/>
          </a:fontRef>
        </p:style>
      </p:pic>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10"/>
          </p:nvPr>
        </p:nvSpPr>
        <p:spPr/>
        <p:txBody>
          <a:bodyPr/>
          <a:lstStyle/>
          <a:p>
            <a:fld id="{A4F1735D-AAD2-4BD9-8E53-5AD1EC06290F}" type="slidenum">
              <a:rPr lang="en-US"/>
              <a:pPr/>
              <a:t>5</a:t>
            </a:fld>
            <a:endParaRPr lang="en-US"/>
          </a:p>
        </p:txBody>
      </p:sp>
      <p:sp>
        <p:nvSpPr>
          <p:cNvPr id="335874" name="Rectangle 2"/>
          <p:cNvSpPr>
            <a:spLocks noGrp="1" noChangeArrowheads="1"/>
          </p:cNvSpPr>
          <p:nvPr>
            <p:ph type="title"/>
          </p:nvPr>
        </p:nvSpPr>
        <p:spPr/>
        <p:txBody>
          <a:bodyPr/>
          <a:lstStyle/>
          <a:p>
            <a:r>
              <a:rPr lang="el-GR" dirty="0" smtClean="0"/>
              <a:t>Η Εκπαιδευτική Πλατφόρμα </a:t>
            </a:r>
            <a:r>
              <a:rPr lang="en-US" dirty="0" smtClean="0"/>
              <a:t>Arduino</a:t>
            </a:r>
            <a:r>
              <a:rPr lang="el-GR" dirty="0" smtClean="0"/>
              <a:t> </a:t>
            </a:r>
            <a:endParaRPr lang="en-US" dirty="0"/>
          </a:p>
        </p:txBody>
      </p:sp>
      <p:sp>
        <p:nvSpPr>
          <p:cNvPr id="335875" name="Rectangle 3"/>
          <p:cNvSpPr>
            <a:spLocks noGrp="1" noChangeArrowheads="1"/>
          </p:cNvSpPr>
          <p:nvPr>
            <p:ph type="body" idx="1"/>
          </p:nvPr>
        </p:nvSpPr>
        <p:spPr>
          <a:xfrm>
            <a:off x="76200" y="838200"/>
            <a:ext cx="3124200" cy="3276600"/>
          </a:xfrm>
        </p:spPr>
        <p:txBody>
          <a:bodyPr/>
          <a:lstStyle/>
          <a:p>
            <a:r>
              <a:rPr lang="el-GR" sz="1800" dirty="0" smtClean="0"/>
              <a:t>Τ</a:t>
            </a:r>
            <a:r>
              <a:rPr lang="en-US" sz="1800" dirty="0" smtClean="0"/>
              <a:t>o Arduino </a:t>
            </a:r>
            <a:r>
              <a:rPr lang="el-GR" sz="1800" dirty="0" smtClean="0"/>
              <a:t>αποτελεί</a:t>
            </a:r>
            <a:r>
              <a:rPr lang="en-US" sz="1800" dirty="0" smtClean="0"/>
              <a:t> </a:t>
            </a:r>
            <a:r>
              <a:rPr lang="el-GR" sz="1800" dirty="0" smtClean="0"/>
              <a:t>πλατφόρμα ανάπτυξης ενσωματωμένων συστημάτων</a:t>
            </a:r>
            <a:endParaRPr lang="en-US" sz="1800" dirty="0" smtClean="0"/>
          </a:p>
          <a:p>
            <a:r>
              <a:rPr lang="el-GR" sz="1800" dirty="0" smtClean="0"/>
              <a:t>Τόσο το λογισμικό όσο</a:t>
            </a:r>
            <a:r>
              <a:rPr lang="en-US" sz="1800" dirty="0" smtClean="0"/>
              <a:t> </a:t>
            </a:r>
            <a:r>
              <a:rPr lang="el-GR" sz="1800" dirty="0" smtClean="0"/>
              <a:t>και το Υλικό του είναι Ελεύθερα</a:t>
            </a:r>
          </a:p>
          <a:p>
            <a:r>
              <a:rPr lang="el-GR" sz="1800" dirty="0" smtClean="0"/>
              <a:t>Εξελίσσεται απο σχεδιαστές &amp; προγραμματιστές παγκοσμίως</a:t>
            </a:r>
            <a:endParaRPr lang="en-US" sz="1800" dirty="0" smtClean="0"/>
          </a:p>
        </p:txBody>
      </p:sp>
      <p:pic>
        <p:nvPicPr>
          <p:cNvPr id="335895" name="Picture 23" descr="Η ανατομία ενός Arduino Duemilano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857250"/>
            <a:ext cx="5981700" cy="29718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76200" y="4038600"/>
            <a:ext cx="876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Font typeface="Wingdings" pitchFamily="2" charset="2"/>
              <a:buChar char="§"/>
              <a:defRPr sz="2000" b="1">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a:solidFill>
                  <a:schemeClr val="tx1"/>
                </a:solidFill>
                <a:latin typeface="+mn-lt"/>
              </a:defRPr>
            </a:lvl2pPr>
            <a:lvl3pPr marL="1143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14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a:lstStyle>
          <a:p>
            <a:r>
              <a:rPr lang="el-GR" sz="1800" dirty="0" smtClean="0"/>
              <a:t>Βασίζεται στον 8-</a:t>
            </a:r>
            <a:r>
              <a:rPr lang="en-US" sz="1800" dirty="0" smtClean="0"/>
              <a:t>bit Atmel AVR </a:t>
            </a:r>
            <a:r>
              <a:rPr lang="el-GR" sz="1800" dirty="0" smtClean="0"/>
              <a:t>μικροελεγκτή (σειρά </a:t>
            </a:r>
            <a:r>
              <a:rPr lang="en-US" sz="1800" dirty="0" err="1" smtClean="0"/>
              <a:t>megaAVR</a:t>
            </a:r>
            <a:r>
              <a:rPr lang="el-GR" sz="1800" dirty="0" smtClean="0"/>
              <a:t>)</a:t>
            </a:r>
          </a:p>
          <a:p>
            <a:pPr marL="0" indent="0">
              <a:buNone/>
            </a:pPr>
            <a:endParaRPr lang="en-US" sz="500" dirty="0" smtClean="0"/>
          </a:p>
          <a:p>
            <a:pPr marL="0" indent="0">
              <a:buNone/>
            </a:pPr>
            <a:endParaRPr lang="el-GR" sz="1800" dirty="0" smtClean="0"/>
          </a:p>
        </p:txBody>
      </p:sp>
      <p:sp>
        <p:nvSpPr>
          <p:cNvPr id="7" name="Rectangle 3"/>
          <p:cNvSpPr txBox="1">
            <a:spLocks noChangeArrowheads="1"/>
          </p:cNvSpPr>
          <p:nvPr/>
        </p:nvSpPr>
        <p:spPr bwMode="auto">
          <a:xfrm>
            <a:off x="228600" y="4419600"/>
            <a:ext cx="8763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Font typeface="Wingdings" pitchFamily="2" charset="2"/>
              <a:buChar char="§"/>
              <a:defRPr sz="2000" b="1">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a:solidFill>
                  <a:schemeClr val="tx1"/>
                </a:solidFill>
                <a:latin typeface="+mn-lt"/>
              </a:defRPr>
            </a:lvl2pPr>
            <a:lvl3pPr marL="1143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14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a:lstStyle>
          <a:p>
            <a:pPr marL="0" indent="0">
              <a:buNone/>
            </a:pPr>
            <a:r>
              <a:rPr lang="el-GR" u="sng" dirty="0" smtClean="0"/>
              <a:t>Γιατί επιλέχθηκε το </a:t>
            </a:r>
            <a:r>
              <a:rPr lang="en-US" u="sng" dirty="0" smtClean="0"/>
              <a:t>Arduino</a:t>
            </a:r>
            <a:endParaRPr lang="el-GR" u="sng" dirty="0" smtClean="0"/>
          </a:p>
        </p:txBody>
      </p:sp>
      <p:sp>
        <p:nvSpPr>
          <p:cNvPr id="8" name="Rectangle 3"/>
          <p:cNvSpPr txBox="1">
            <a:spLocks noChangeArrowheads="1"/>
          </p:cNvSpPr>
          <p:nvPr/>
        </p:nvSpPr>
        <p:spPr bwMode="auto">
          <a:xfrm>
            <a:off x="76200" y="4838700"/>
            <a:ext cx="3810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Font typeface="Wingdings" pitchFamily="2" charset="2"/>
              <a:buChar char="§"/>
              <a:defRPr sz="2000" b="1">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a:solidFill>
                  <a:schemeClr val="tx1"/>
                </a:solidFill>
                <a:latin typeface="+mn-lt"/>
              </a:defRPr>
            </a:lvl2pPr>
            <a:lvl3pPr marL="1143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14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a:lstStyle>
          <a:p>
            <a:r>
              <a:rPr lang="el-GR" sz="1800" dirty="0"/>
              <a:t>Φτηνό κόστος</a:t>
            </a:r>
          </a:p>
          <a:p>
            <a:r>
              <a:rPr lang="el-GR" sz="1800" dirty="0"/>
              <a:t>Επεκτάσιμο</a:t>
            </a:r>
          </a:p>
          <a:p>
            <a:r>
              <a:rPr lang="el-GR" sz="1800" dirty="0"/>
              <a:t>Υποστηρίξιμο</a:t>
            </a:r>
          </a:p>
          <a:p>
            <a:r>
              <a:rPr lang="el-GR" sz="1800" dirty="0"/>
              <a:t>Συνδεσιμότητα</a:t>
            </a:r>
          </a:p>
        </p:txBody>
      </p:sp>
      <p:sp>
        <p:nvSpPr>
          <p:cNvPr id="10" name="Rectangle 3"/>
          <p:cNvSpPr txBox="1">
            <a:spLocks noChangeArrowheads="1"/>
          </p:cNvSpPr>
          <p:nvPr/>
        </p:nvSpPr>
        <p:spPr bwMode="auto">
          <a:xfrm>
            <a:off x="4267200" y="4838700"/>
            <a:ext cx="2895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Font typeface="Wingdings" pitchFamily="2" charset="2"/>
              <a:buChar char="§"/>
              <a:defRPr sz="2000" b="1">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a:solidFill>
                  <a:schemeClr val="tx1"/>
                </a:solidFill>
                <a:latin typeface="+mn-lt"/>
              </a:defRPr>
            </a:lvl2pPr>
            <a:lvl3pPr marL="1143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14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a:lstStyle>
          <a:p>
            <a:r>
              <a:rPr lang="el-GR" sz="1800" dirty="0" smtClean="0"/>
              <a:t>Συμβατό</a:t>
            </a:r>
            <a:endParaRPr lang="el-GR" sz="1800" dirty="0"/>
          </a:p>
          <a:p>
            <a:r>
              <a:rPr lang="el-GR" sz="1800" dirty="0" smtClean="0"/>
              <a:t>Προσιτ</a:t>
            </a:r>
            <a:r>
              <a:rPr lang="el-GR" sz="1800" dirty="0"/>
              <a:t>ό</a:t>
            </a:r>
            <a:r>
              <a:rPr lang="el-GR" sz="1800" dirty="0" smtClean="0"/>
              <a:t> </a:t>
            </a:r>
            <a:r>
              <a:rPr lang="el-GR" sz="1800" smtClean="0"/>
              <a:t>&amp; </a:t>
            </a:r>
            <a:r>
              <a:rPr lang="el-GR" sz="1800" smtClean="0"/>
              <a:t>εύκολο</a:t>
            </a:r>
            <a:endParaRPr lang="el-GR" sz="1800" dirty="0"/>
          </a:p>
          <a:p>
            <a:r>
              <a:rPr lang="el-GR" sz="1800" dirty="0" smtClean="0"/>
              <a:t>Ελεύθερο</a:t>
            </a:r>
            <a:endParaRPr lang="el-GR" sz="1800" dirty="0"/>
          </a:p>
          <a:p>
            <a:r>
              <a:rPr lang="en-US" sz="1800" dirty="0" smtClean="0"/>
              <a:t>Arduino IDE</a:t>
            </a:r>
            <a:endParaRPr lang="el-GR" sz="1800" dirty="0"/>
          </a:p>
        </p:txBody>
      </p:sp>
      <p:pic>
        <p:nvPicPr>
          <p:cNvPr id="11" name="Picture 2" descr="http://www.itopen.it/wp-content/uploads/2012/02/Arduino-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100" y="228600"/>
            <a:ext cx="1066800" cy="744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33BEADE6-23A1-4DC5-BBDB-72AED3C32E90}" type="slidenum">
              <a:rPr lang="en-US"/>
              <a:pPr/>
              <a:t>6</a:t>
            </a:fld>
            <a:endParaRPr lang="en-US" dirty="0"/>
          </a:p>
        </p:txBody>
      </p:sp>
      <p:sp>
        <p:nvSpPr>
          <p:cNvPr id="191490" name="Rectangle 2"/>
          <p:cNvSpPr>
            <a:spLocks noGrp="1" noChangeArrowheads="1"/>
          </p:cNvSpPr>
          <p:nvPr>
            <p:ph type="title"/>
          </p:nvPr>
        </p:nvSpPr>
        <p:spPr/>
        <p:txBody>
          <a:bodyPr/>
          <a:lstStyle/>
          <a:p>
            <a:r>
              <a:rPr lang="el-GR" dirty="0" smtClean="0"/>
              <a:t>Προγραμματισμο</a:t>
            </a:r>
            <a:r>
              <a:rPr lang="el-GR" dirty="0"/>
              <a:t>ς</a:t>
            </a:r>
            <a:r>
              <a:rPr lang="el-GR" dirty="0" smtClean="0"/>
              <a:t> με </a:t>
            </a:r>
            <a:r>
              <a:rPr lang="en-US" dirty="0" smtClean="0"/>
              <a:t>Arduino</a:t>
            </a:r>
            <a:endParaRPr lang="en-US" dirty="0"/>
          </a:p>
        </p:txBody>
      </p:sp>
      <p:sp>
        <p:nvSpPr>
          <p:cNvPr id="2" name="Content Placeholder 1"/>
          <p:cNvSpPr>
            <a:spLocks noGrp="1"/>
          </p:cNvSpPr>
          <p:nvPr>
            <p:ph idx="1"/>
          </p:nvPr>
        </p:nvSpPr>
        <p:spPr>
          <a:xfrm>
            <a:off x="76200" y="838200"/>
            <a:ext cx="5257800" cy="4495800"/>
          </a:xfrm>
        </p:spPr>
        <p:txBody>
          <a:bodyPr/>
          <a:lstStyle/>
          <a:p>
            <a:pPr marL="0" indent="0">
              <a:buNone/>
            </a:pPr>
            <a:r>
              <a:rPr lang="en-US" sz="1800" dirty="0" smtClean="0"/>
              <a:t>To Arduino IDE </a:t>
            </a:r>
            <a:r>
              <a:rPr lang="el-GR" sz="1800" dirty="0" smtClean="0"/>
              <a:t>είναι βασισμένο σε </a:t>
            </a:r>
            <a:r>
              <a:rPr lang="en-US" sz="1800" dirty="0" smtClean="0"/>
              <a:t>java </a:t>
            </a:r>
            <a:r>
              <a:rPr lang="el-GR" sz="1800" dirty="0" smtClean="0"/>
              <a:t>και συγκεκριμένα παρέχει:</a:t>
            </a:r>
            <a:endParaRPr lang="en-US" sz="1800" dirty="0" smtClean="0"/>
          </a:p>
          <a:p>
            <a:r>
              <a:rPr lang="el-GR" sz="1800" dirty="0" smtClean="0"/>
              <a:t>Ένα πρακτικό περιβάλλον για την συγγραφή των προγραμμάτων (</a:t>
            </a:r>
            <a:r>
              <a:rPr lang="en-US" sz="1800" dirty="0" smtClean="0"/>
              <a:t>sketch</a:t>
            </a:r>
            <a:r>
              <a:rPr lang="el-GR" sz="1800" dirty="0" smtClean="0"/>
              <a:t>)</a:t>
            </a:r>
            <a:endParaRPr lang="en-US" sz="1800" dirty="0" smtClean="0"/>
          </a:p>
          <a:p>
            <a:r>
              <a:rPr lang="el-GR" sz="1800" dirty="0" smtClean="0"/>
              <a:t>Έτοιμα παραδείγματα</a:t>
            </a:r>
          </a:p>
          <a:p>
            <a:r>
              <a:rPr lang="el-GR" sz="1800" dirty="0" smtClean="0"/>
              <a:t>‘Ετοιμες βιβλιοθήκες</a:t>
            </a:r>
          </a:p>
          <a:p>
            <a:r>
              <a:rPr lang="el-GR" sz="1800" dirty="0" smtClean="0"/>
              <a:t>Τον μεταγλωτιστή – </a:t>
            </a:r>
            <a:r>
              <a:rPr lang="en-US" sz="1800" dirty="0" smtClean="0"/>
              <a:t>compiler</a:t>
            </a:r>
            <a:endParaRPr lang="el-GR" sz="1800" dirty="0" smtClean="0"/>
          </a:p>
          <a:p>
            <a:r>
              <a:rPr lang="el-GR" sz="1800" dirty="0" smtClean="0"/>
              <a:t>Ένα </a:t>
            </a:r>
            <a:r>
              <a:rPr lang="en-US" sz="1800" dirty="0" smtClean="0"/>
              <a:t>serial monitor </a:t>
            </a:r>
            <a:r>
              <a:rPr lang="el-GR" sz="1800" dirty="0" smtClean="0"/>
              <a:t>που παρακολουθεί τις επικοινωνίες της σειριακής (</a:t>
            </a:r>
            <a:r>
              <a:rPr lang="en-US" sz="1800" dirty="0" smtClean="0"/>
              <a:t>USB</a:t>
            </a:r>
            <a:r>
              <a:rPr lang="el-GR" sz="1800" dirty="0" smtClean="0"/>
              <a:t>)</a:t>
            </a:r>
            <a:r>
              <a:rPr lang="en-US" sz="1800" dirty="0" smtClean="0"/>
              <a:t>, </a:t>
            </a:r>
          </a:p>
          <a:p>
            <a:r>
              <a:rPr lang="el-GR" sz="1800" dirty="0" smtClean="0"/>
              <a:t>Και την επιλογή να ανεβάσει το μεταγλωτισμένο </a:t>
            </a:r>
            <a:r>
              <a:rPr lang="en-US" sz="1800" dirty="0" smtClean="0"/>
              <a:t>sketch </a:t>
            </a:r>
            <a:r>
              <a:rPr lang="el-GR" sz="1800" dirty="0" smtClean="0"/>
              <a:t>στο </a:t>
            </a:r>
            <a:r>
              <a:rPr lang="en-US" sz="1800" dirty="0" smtClean="0"/>
              <a:t>Arduino</a:t>
            </a:r>
          </a:p>
          <a:p>
            <a:pPr marL="0" indent="0">
              <a:buNone/>
            </a:pPr>
            <a:endParaRPr lang="el-GR" sz="800" dirty="0" smtClean="0"/>
          </a:p>
          <a:p>
            <a:pPr marL="0" indent="0">
              <a:buNone/>
            </a:pPr>
            <a:r>
              <a:rPr lang="el-GR" u="sng" dirty="0" smtClean="0"/>
              <a:t>Προγραμματισμός και Επικοινωνία με άλλα προγράμματα.</a:t>
            </a:r>
          </a:p>
          <a:p>
            <a:pPr marL="0" indent="0">
              <a:buNone/>
            </a:pPr>
            <a:endParaRPr lang="en-US" sz="1800" dirty="0" smtClean="0"/>
          </a:p>
          <a:p>
            <a:pPr marL="0" indent="0">
              <a:buNone/>
            </a:pPr>
            <a:endParaRPr lang="en-US" dirty="0"/>
          </a:p>
        </p:txBody>
      </p:sp>
      <p:pic>
        <p:nvPicPr>
          <p:cNvPr id="316418" name="Picture 2" descr="C:\Users\Admrnik\Desktop\arduino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685800"/>
            <a:ext cx="3771900" cy="4496446"/>
          </a:xfrm>
          <a:prstGeom prst="rect">
            <a:avLst/>
          </a:prstGeom>
          <a:noFill/>
          <a:extLst>
            <a:ext uri="{909E8E84-426E-40DD-AFC4-6F175D3DCCD1}">
              <a14:hiddenFill xmlns:a14="http://schemas.microsoft.com/office/drawing/2010/main">
                <a:solidFill>
                  <a:srgbClr val="FFFFFF"/>
                </a:solidFill>
              </a14:hiddenFill>
            </a:ext>
          </a:extLst>
        </p:spPr>
      </p:pic>
      <p:pic>
        <p:nvPicPr>
          <p:cNvPr id="316420" name="Picture 4" descr="http://www.stefanocottafavi.com/wp-content/uploads/2011/12/lifa_test_1_b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0584" y="5322728"/>
            <a:ext cx="2667000" cy="1304384"/>
          </a:xfrm>
          <a:prstGeom prst="rect">
            <a:avLst/>
          </a:prstGeom>
          <a:noFill/>
          <a:extLst>
            <a:ext uri="{909E8E84-426E-40DD-AFC4-6F175D3DCCD1}">
              <a14:hiddenFill xmlns:a14="http://schemas.microsoft.com/office/drawing/2010/main">
                <a:solidFill>
                  <a:srgbClr val="FFFFFF"/>
                </a:solidFill>
              </a14:hiddenFill>
            </a:ext>
          </a:extLst>
        </p:spPr>
      </p:pic>
      <p:pic>
        <p:nvPicPr>
          <p:cNvPr id="316422" name="Picture 6" descr="http://www.mathworks.com/academia/arduino-software/images/simulink/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5256963"/>
            <a:ext cx="2009775" cy="1435914"/>
          </a:xfrm>
          <a:prstGeom prst="rect">
            <a:avLst/>
          </a:prstGeom>
          <a:noFill/>
          <a:extLst>
            <a:ext uri="{909E8E84-426E-40DD-AFC4-6F175D3DCCD1}">
              <a14:hiddenFill xmlns:a14="http://schemas.microsoft.com/office/drawing/2010/main">
                <a:solidFill>
                  <a:srgbClr val="FFFFFF"/>
                </a:solidFill>
              </a14:hiddenFill>
            </a:ext>
          </a:extLst>
        </p:spPr>
      </p:pic>
      <p:pic>
        <p:nvPicPr>
          <p:cNvPr id="316424" name="Picture 8" descr="http://www.mathworks.com/academia/arduino-software/images/simulink/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175" y="5249273"/>
            <a:ext cx="2028825" cy="144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5838" y="5862935"/>
            <a:ext cx="1516762" cy="461665"/>
          </a:xfrm>
          <a:prstGeom prst="rect">
            <a:avLst/>
          </a:prstGeom>
        </p:spPr>
        <p:txBody>
          <a:bodyPr wrap="none">
            <a:spAutoFit/>
          </a:bodyPr>
          <a:lstStyle/>
          <a:p>
            <a:r>
              <a:rPr lang="en-US" sz="2400" dirty="0" smtClean="0">
                <a:solidFill>
                  <a:srgbClr val="0033CC"/>
                </a:solidFill>
              </a:rPr>
              <a:t>LabVIEW</a:t>
            </a:r>
            <a:endParaRPr lang="en-US" sz="2400" dirty="0">
              <a:solidFill>
                <a:srgbClr val="0033CC"/>
              </a:solidFill>
            </a:endParaRPr>
          </a:p>
        </p:txBody>
      </p:sp>
      <p:sp>
        <p:nvSpPr>
          <p:cNvPr id="11" name="Rectangle 10"/>
          <p:cNvSpPr/>
          <p:nvPr/>
        </p:nvSpPr>
        <p:spPr>
          <a:xfrm>
            <a:off x="3839267" y="4766747"/>
            <a:ext cx="1465466" cy="830997"/>
          </a:xfrm>
          <a:prstGeom prst="rect">
            <a:avLst/>
          </a:prstGeom>
        </p:spPr>
        <p:txBody>
          <a:bodyPr wrap="none">
            <a:spAutoFit/>
          </a:bodyPr>
          <a:lstStyle/>
          <a:p>
            <a:r>
              <a:rPr lang="en-US" sz="2400" dirty="0" smtClean="0">
                <a:solidFill>
                  <a:srgbClr val="0033CC"/>
                </a:solidFill>
              </a:rPr>
              <a:t>Matlab-</a:t>
            </a:r>
          </a:p>
          <a:p>
            <a:r>
              <a:rPr lang="en-US" sz="2400" dirty="0" smtClean="0">
                <a:solidFill>
                  <a:srgbClr val="0033CC"/>
                </a:solidFill>
              </a:rPr>
              <a:t>Simulink</a:t>
            </a:r>
            <a:endParaRPr lang="en-US" sz="2400" dirty="0">
              <a:solidFill>
                <a:srgbClr val="0033CC"/>
              </a:solidFill>
            </a:endParaRPr>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429"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6" y="676275"/>
            <a:ext cx="54483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lide Number Placeholder 4"/>
          <p:cNvSpPr>
            <a:spLocks noGrp="1"/>
          </p:cNvSpPr>
          <p:nvPr>
            <p:ph type="sldNum" sz="quarter" idx="10"/>
          </p:nvPr>
        </p:nvSpPr>
        <p:spPr/>
        <p:txBody>
          <a:bodyPr/>
          <a:lstStyle/>
          <a:p>
            <a:fld id="{0DD6A364-87CC-4618-8F39-1773398B6512}" type="slidenum">
              <a:rPr lang="en-US"/>
              <a:pPr/>
              <a:t>7</a:t>
            </a:fld>
            <a:endParaRPr lang="en-US"/>
          </a:p>
        </p:txBody>
      </p:sp>
      <p:sp>
        <p:nvSpPr>
          <p:cNvPr id="333826" name="Rectangle 2"/>
          <p:cNvSpPr>
            <a:spLocks noGrp="1" noChangeArrowheads="1"/>
          </p:cNvSpPr>
          <p:nvPr>
            <p:ph type="title"/>
          </p:nvPr>
        </p:nvSpPr>
        <p:spPr/>
        <p:txBody>
          <a:bodyPr/>
          <a:lstStyle/>
          <a:p>
            <a:r>
              <a:rPr lang="el-GR" dirty="0" smtClean="0"/>
              <a:t>Πειραματική Πλακέτα</a:t>
            </a:r>
            <a:endParaRPr lang="en-US" dirty="0"/>
          </a:p>
        </p:txBody>
      </p:sp>
      <p:pic>
        <p:nvPicPr>
          <p:cNvPr id="315394" name="Γράφημα 1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1" y="4848226"/>
            <a:ext cx="24384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395" name="Γράφημα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4848225"/>
            <a:ext cx="2471738"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396" name="Εικόνα 11" descr="Description: http://img.canadacomputers.com/ProductImages/040011/2469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8606" y="1981200"/>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397" name="Εικόνα 13" descr="Description: http://rsk.imageg.net/graphics/product_images/pRS1C-4490983w345.jpg"/>
          <p:cNvPicPr>
            <a:picLocks noChangeAspect="1" noChangeArrowheads="1"/>
          </p:cNvPicPr>
          <p:nvPr/>
        </p:nvPicPr>
        <p:blipFill>
          <a:blip r:embed="rId8" cstate="print">
            <a:extLst>
              <a:ext uri="{28A0092B-C50C-407E-A947-70E740481C1C}">
                <a14:useLocalDpi xmlns:a14="http://schemas.microsoft.com/office/drawing/2010/main" val="0"/>
              </a:ext>
            </a:extLst>
          </a:blip>
          <a:srcRect t="17764" b="30104"/>
          <a:stretch>
            <a:fillRect/>
          </a:stretch>
        </p:blipFill>
        <p:spPr bwMode="auto">
          <a:xfrm>
            <a:off x="3725545" y="4014273"/>
            <a:ext cx="1093017" cy="38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2741099286"/>
              </p:ext>
            </p:extLst>
          </p:nvPr>
        </p:nvGraphicFramePr>
        <p:xfrm>
          <a:off x="4622028" y="412376"/>
          <a:ext cx="4598172" cy="1587874"/>
        </p:xfrm>
        <a:graphic>
          <a:graphicData uri="http://schemas.openxmlformats.org/presentationml/2006/ole">
            <mc:AlternateContent xmlns:mc="http://schemas.openxmlformats.org/markup-compatibility/2006">
              <mc:Choice xmlns:v="urn:schemas-microsoft-com:vml" Requires="v">
                <p:oleObj spid="_x0000_s315968" name="Visio" r:id="rId9" imgW="4409062" imgH="1517171" progId="Visio.Drawing.11">
                  <p:embed/>
                </p:oleObj>
              </mc:Choice>
              <mc:Fallback>
                <p:oleObj name="Visio" r:id="rId9" imgW="4409062" imgH="1517171" progId="Visio.Drawing.11">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22028" y="412376"/>
                        <a:ext cx="4598172" cy="1587874"/>
                      </a:xfrm>
                      <a:prstGeom prst="rect">
                        <a:avLst/>
                      </a:prstGeom>
                      <a:noFill/>
                    </p:spPr>
                  </p:pic>
                </p:oleObj>
              </mc:Fallback>
            </mc:AlternateContent>
          </a:graphicData>
        </a:graphic>
      </p:graphicFrame>
      <p:sp>
        <p:nvSpPr>
          <p:cNvPr id="3"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928603206"/>
              </p:ext>
            </p:extLst>
          </p:nvPr>
        </p:nvGraphicFramePr>
        <p:xfrm>
          <a:off x="7515224" y="2286000"/>
          <a:ext cx="1181100" cy="238125"/>
        </p:xfrm>
        <a:graphic>
          <a:graphicData uri="http://schemas.openxmlformats.org/presentationml/2006/ole">
            <mc:AlternateContent xmlns:mc="http://schemas.openxmlformats.org/markup-compatibility/2006">
              <mc:Choice xmlns:v="urn:schemas-microsoft-com:vml" Requires="v">
                <p:oleObj spid="_x0000_s315969" name="Equation" r:id="rId11" imgW="1180588" imgH="241195" progId="Equation.DSMT4">
                  <p:embed/>
                </p:oleObj>
              </mc:Choice>
              <mc:Fallback>
                <p:oleObj name="Equation" r:id="rId11" imgW="1180588" imgH="241195"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15224" y="2286000"/>
                        <a:ext cx="1181100"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059035444"/>
              </p:ext>
            </p:extLst>
          </p:nvPr>
        </p:nvGraphicFramePr>
        <p:xfrm>
          <a:off x="7439023" y="2628900"/>
          <a:ext cx="1323977" cy="495300"/>
        </p:xfrm>
        <a:graphic>
          <a:graphicData uri="http://schemas.openxmlformats.org/presentationml/2006/ole">
            <mc:AlternateContent xmlns:mc="http://schemas.openxmlformats.org/markup-compatibility/2006">
              <mc:Choice xmlns:v="urn:schemas-microsoft-com:vml" Requires="v">
                <p:oleObj spid="_x0000_s315970" name="Equation" r:id="rId13" imgW="1320227" imgH="495085" progId="Equation.DSMT4">
                  <p:embed/>
                </p:oleObj>
              </mc:Choice>
              <mc:Fallback>
                <p:oleObj name="Equation" r:id="rId13" imgW="1320227" imgH="495085" progId="Equation.DSMT4">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39023" y="2628900"/>
                        <a:ext cx="1323977"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999784891"/>
              </p:ext>
            </p:extLst>
          </p:nvPr>
        </p:nvGraphicFramePr>
        <p:xfrm>
          <a:off x="28575" y="3886200"/>
          <a:ext cx="1647825" cy="238125"/>
        </p:xfrm>
        <a:graphic>
          <a:graphicData uri="http://schemas.openxmlformats.org/presentationml/2006/ole">
            <mc:AlternateContent xmlns:mc="http://schemas.openxmlformats.org/markup-compatibility/2006">
              <mc:Choice xmlns:v="urn:schemas-microsoft-com:vml" Requires="v">
                <p:oleObj spid="_x0000_s315971" name="Equation" r:id="rId15" imgW="1651000" imgH="241300" progId="Equation.DSMT4">
                  <p:embed/>
                </p:oleObj>
              </mc:Choice>
              <mc:Fallback>
                <p:oleObj name="Equation" r:id="rId15" imgW="1651000" imgH="241300" progId="Equation.DSMT4">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575" y="3886200"/>
                        <a:ext cx="164782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4174277952"/>
              </p:ext>
            </p:extLst>
          </p:nvPr>
        </p:nvGraphicFramePr>
        <p:xfrm>
          <a:off x="228600" y="4205287"/>
          <a:ext cx="1028700" cy="581025"/>
        </p:xfrm>
        <a:graphic>
          <a:graphicData uri="http://schemas.openxmlformats.org/presentationml/2006/ole">
            <mc:AlternateContent xmlns:mc="http://schemas.openxmlformats.org/markup-compatibility/2006">
              <mc:Choice xmlns:v="urn:schemas-microsoft-com:vml" Requires="v">
                <p:oleObj spid="_x0000_s315972" name="Equation" r:id="rId17" imgW="1028254" imgH="583947" progId="Equation.DSMT4">
                  <p:embed/>
                </p:oleObj>
              </mc:Choice>
              <mc:Fallback>
                <p:oleObj name="Equation" r:id="rId17" imgW="1028254" imgH="583947" progId="Equation.DSMT4">
                  <p:embed/>
                  <p:pic>
                    <p:nvPicPr>
                      <p:cNvPr id="0" name="Object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8600" y="4205287"/>
                        <a:ext cx="102870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637037904"/>
              </p:ext>
            </p:extLst>
          </p:nvPr>
        </p:nvGraphicFramePr>
        <p:xfrm>
          <a:off x="4568536" y="3724275"/>
          <a:ext cx="4676775" cy="2600325"/>
        </p:xfrm>
        <a:graphic>
          <a:graphicData uri="http://schemas.openxmlformats.org/presentationml/2006/ole">
            <mc:AlternateContent xmlns:mc="http://schemas.openxmlformats.org/markup-compatibility/2006">
              <mc:Choice xmlns:v="urn:schemas-microsoft-com:vml" Requires="v">
                <p:oleObj spid="_x0000_s315973" name="Visio" r:id="rId19" imgW="4673600" imgH="2599786" progId="Visio.Drawing.11">
                  <p:embed/>
                </p:oleObj>
              </mc:Choice>
              <mc:Fallback>
                <p:oleObj name="Visio" r:id="rId19" imgW="4673600" imgH="2599786" progId="Visio.Drawing.11">
                  <p:embed/>
                  <p:pic>
                    <p:nvPicPr>
                      <p:cNvPr id="0" name="Object 3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68536" y="3724275"/>
                        <a:ext cx="4676775" cy="2600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937938667"/>
              </p:ext>
            </p:extLst>
          </p:nvPr>
        </p:nvGraphicFramePr>
        <p:xfrm>
          <a:off x="6877050" y="6276975"/>
          <a:ext cx="827088" cy="495300"/>
        </p:xfrm>
        <a:graphic>
          <a:graphicData uri="http://schemas.openxmlformats.org/presentationml/2006/ole">
            <mc:AlternateContent xmlns:mc="http://schemas.openxmlformats.org/markup-compatibility/2006">
              <mc:Choice xmlns:v="urn:schemas-microsoft-com:vml" Requires="v">
                <p:oleObj spid="_x0000_s315974" name="Equation" r:id="rId21" imgW="825480" imgH="495000" progId="Equation.DSMT4">
                  <p:embed/>
                </p:oleObj>
              </mc:Choice>
              <mc:Fallback>
                <p:oleObj name="Equation" r:id="rId21" imgW="825480" imgH="495000" progId="Equation.DSMT4">
                  <p:embed/>
                  <p:pic>
                    <p:nvPicPr>
                      <p:cNvPr id="0" name=""/>
                      <p:cNvPicPr>
                        <a:picLocks noChangeAspect="1" noChangeArrowheads="1"/>
                      </p:cNvPicPr>
                      <p:nvPr/>
                    </p:nvPicPr>
                    <p:blipFill>
                      <a:blip r:embed="rId22"/>
                      <a:srcRect/>
                      <a:stretch>
                        <a:fillRect/>
                      </a:stretch>
                    </p:blipFill>
                    <p:spPr bwMode="auto">
                      <a:xfrm>
                        <a:off x="6877050" y="6276975"/>
                        <a:ext cx="827088"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3"/>
          <p:cNvSpPr txBox="1">
            <a:spLocks noChangeArrowheads="1"/>
          </p:cNvSpPr>
          <p:nvPr/>
        </p:nvSpPr>
        <p:spPr bwMode="auto">
          <a:xfrm>
            <a:off x="5410200" y="3581400"/>
            <a:ext cx="3817794"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Font typeface="Wingdings" pitchFamily="2" charset="2"/>
              <a:buChar char="§"/>
              <a:defRPr sz="2000" b="1">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a:solidFill>
                  <a:schemeClr val="tx1"/>
                </a:solidFill>
                <a:latin typeface="+mn-lt"/>
              </a:defRPr>
            </a:lvl2pPr>
            <a:lvl3pPr marL="1143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14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a:lstStyle>
          <a:p>
            <a:pPr marL="0" indent="0" algn="ctr">
              <a:buNone/>
            </a:pPr>
            <a:r>
              <a:rPr lang="en-US" sz="1800" dirty="0" smtClean="0"/>
              <a:t>PWM</a:t>
            </a:r>
            <a:r>
              <a:rPr lang="el-GR" sz="1800" dirty="0" smtClean="0"/>
              <a:t> -</a:t>
            </a:r>
            <a:r>
              <a:rPr lang="en-US" sz="1800" dirty="0" smtClean="0"/>
              <a:t> </a:t>
            </a:r>
            <a:r>
              <a:rPr lang="el-GR" sz="1800" dirty="0" smtClean="0"/>
              <a:t>Διαμόρφωση εύρους παλμών</a:t>
            </a:r>
          </a:p>
          <a:p>
            <a:pPr marL="0" indent="0">
              <a:buNone/>
            </a:pPr>
            <a:endParaRPr lang="en-US" sz="500" dirty="0" smtClean="0"/>
          </a:p>
          <a:p>
            <a:pPr marL="0" indent="0">
              <a:buNone/>
            </a:pPr>
            <a:endParaRPr lang="el-GR" sz="1800" dirty="0" smtClean="0"/>
          </a:p>
        </p:txBody>
      </p:sp>
      <p:sp>
        <p:nvSpPr>
          <p:cNvPr id="28" name="Rectangle 3"/>
          <p:cNvSpPr txBox="1">
            <a:spLocks noChangeArrowheads="1"/>
          </p:cNvSpPr>
          <p:nvPr/>
        </p:nvSpPr>
        <p:spPr bwMode="auto">
          <a:xfrm>
            <a:off x="6172200" y="457200"/>
            <a:ext cx="228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Font typeface="Wingdings" pitchFamily="2" charset="2"/>
              <a:buChar char="§"/>
              <a:defRPr sz="2000" b="1">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a:solidFill>
                  <a:schemeClr val="tx1"/>
                </a:solidFill>
                <a:latin typeface="+mn-lt"/>
              </a:defRPr>
            </a:lvl2pPr>
            <a:lvl3pPr marL="1143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14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a:lstStyle>
          <a:p>
            <a:pPr marL="0" indent="0" algn="ctr">
              <a:buNone/>
            </a:pPr>
            <a:r>
              <a:rPr lang="en-US" sz="1800" dirty="0" smtClean="0"/>
              <a:t>Tachometer sensor</a:t>
            </a:r>
            <a:endParaRPr lang="el-GR" sz="1800" dirty="0" smtClean="0"/>
          </a:p>
          <a:p>
            <a:pPr marL="0" indent="0">
              <a:buNone/>
            </a:pPr>
            <a:endParaRPr lang="en-US" sz="500" dirty="0" smtClean="0"/>
          </a:p>
          <a:p>
            <a:pPr marL="0" indent="0">
              <a:buNone/>
            </a:pPr>
            <a:endParaRPr lang="el-GR" sz="1800" dirty="0" smtClean="0"/>
          </a:p>
        </p:txBody>
      </p:sp>
      <p:sp>
        <p:nvSpPr>
          <p:cNvPr id="29" name="Rectangle 3"/>
          <p:cNvSpPr txBox="1">
            <a:spLocks noChangeArrowheads="1"/>
          </p:cNvSpPr>
          <p:nvPr/>
        </p:nvSpPr>
        <p:spPr bwMode="auto">
          <a:xfrm>
            <a:off x="1371600" y="4419600"/>
            <a:ext cx="2743199"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Font typeface="Wingdings" pitchFamily="2" charset="2"/>
              <a:buChar char="§"/>
              <a:defRPr sz="2000" b="1">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a:solidFill>
                  <a:schemeClr val="tx1"/>
                </a:solidFill>
                <a:latin typeface="+mn-lt"/>
              </a:defRPr>
            </a:lvl2pPr>
            <a:lvl3pPr marL="1143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14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a:lstStyle>
          <a:p>
            <a:pPr marL="0" indent="0" algn="ctr">
              <a:buNone/>
            </a:pPr>
            <a:r>
              <a:rPr lang="en-US" sz="1800" dirty="0" smtClean="0"/>
              <a:t>Temperature sensor</a:t>
            </a:r>
            <a:endParaRPr lang="el-GR" sz="1800" dirty="0" smtClean="0"/>
          </a:p>
          <a:p>
            <a:pPr marL="0" indent="0">
              <a:buNone/>
            </a:pPr>
            <a:endParaRPr lang="en-US" sz="500" dirty="0" smtClean="0"/>
          </a:p>
          <a:p>
            <a:pPr marL="0" indent="0">
              <a:buNone/>
            </a:pPr>
            <a:endParaRPr lang="el-GR" sz="1800" dirty="0" smtClean="0"/>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D2A06D35-A22F-49F7-A8C5-EB4BF9187C62}" type="slidenum">
              <a:rPr lang="en-US"/>
              <a:pPr/>
              <a:t>8</a:t>
            </a:fld>
            <a:endParaRPr lang="en-US"/>
          </a:p>
        </p:txBody>
      </p:sp>
      <p:sp>
        <p:nvSpPr>
          <p:cNvPr id="186370" name="Rectangle 2"/>
          <p:cNvSpPr>
            <a:spLocks noGrp="1" noChangeArrowheads="1"/>
          </p:cNvSpPr>
          <p:nvPr>
            <p:ph type="title"/>
          </p:nvPr>
        </p:nvSpPr>
        <p:spPr/>
        <p:txBody>
          <a:bodyPr/>
          <a:lstStyle/>
          <a:p>
            <a:r>
              <a:rPr lang="en-US" dirty="0" smtClean="0"/>
              <a:t>Matlab - GUI</a:t>
            </a:r>
            <a:endParaRPr lang="en-US" dirty="0"/>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311150145"/>
              </p:ext>
            </p:extLst>
          </p:nvPr>
        </p:nvGraphicFramePr>
        <p:xfrm>
          <a:off x="2133600" y="1524000"/>
          <a:ext cx="6629400" cy="4917851"/>
        </p:xfrm>
        <a:graphic>
          <a:graphicData uri="http://schemas.openxmlformats.org/presentationml/2006/ole">
            <mc:AlternateContent xmlns:mc="http://schemas.openxmlformats.org/markup-compatibility/2006">
              <mc:Choice xmlns:v="urn:schemas-microsoft-com:vml" Requires="v">
                <p:oleObj spid="_x0000_s316501" name="Visio" r:id="rId3" imgW="5533147" imgH="4108061" progId="Visio.Drawing.11">
                  <p:embed/>
                </p:oleObj>
              </mc:Choice>
              <mc:Fallback>
                <p:oleObj name="Visio" r:id="rId3" imgW="5533147" imgH="4108061" progId="Visio.Drawing.11">
                  <p:embed/>
                  <p:pic>
                    <p:nvPicPr>
                      <p:cNvPr id="0" name="Object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524000"/>
                        <a:ext cx="6629400" cy="4917851"/>
                      </a:xfrm>
                      <a:prstGeom prst="rect">
                        <a:avLst/>
                      </a:prstGeom>
                      <a:noFill/>
                    </p:spPr>
                  </p:pic>
                </p:oleObj>
              </mc:Fallback>
            </mc:AlternateContent>
          </a:graphicData>
        </a:graphic>
      </p:graphicFrame>
      <p:sp>
        <p:nvSpPr>
          <p:cNvPr id="14" name="Ευθεία γραμμή σύνδεσης 47"/>
          <p:cNvSpPr>
            <a:spLocks noChangeShapeType="1"/>
          </p:cNvSpPr>
          <p:nvPr/>
        </p:nvSpPr>
        <p:spPr bwMode="auto">
          <a:xfrm flipV="1">
            <a:off x="2971800" y="1409700"/>
            <a:ext cx="0" cy="647700"/>
          </a:xfrm>
          <a:prstGeom prst="line">
            <a:avLst/>
          </a:prstGeom>
          <a:noFill/>
          <a:ln w="38100" cmpd="sng" algn="ctr">
            <a:solidFill>
              <a:schemeClr val="accent6">
                <a:lumMod val="50000"/>
              </a:schemeClr>
            </a:solidFill>
            <a:round/>
            <a:headEnd type="triangle" w="lg" len="med"/>
            <a:tailEnd type="none" w="lg" len="med"/>
          </a:ln>
          <a:effectLst>
            <a:outerShdw blurRad="50800" dist="50800" dir="5400000" algn="ctr" rotWithShape="0">
              <a:schemeClr val="accent6">
                <a:lumMod val="60000"/>
                <a:lumOff val="40000"/>
              </a:scheme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Ευθεία γραμμή σύνδεσης 47"/>
          <p:cNvSpPr>
            <a:spLocks noChangeShapeType="1"/>
          </p:cNvSpPr>
          <p:nvPr/>
        </p:nvSpPr>
        <p:spPr bwMode="auto">
          <a:xfrm flipV="1">
            <a:off x="3429000" y="1409699"/>
            <a:ext cx="571500" cy="653335"/>
          </a:xfrm>
          <a:prstGeom prst="line">
            <a:avLst/>
          </a:prstGeom>
          <a:noFill/>
          <a:ln w="38100" cmpd="sng" algn="ctr">
            <a:solidFill>
              <a:schemeClr val="accent6">
                <a:lumMod val="50000"/>
              </a:schemeClr>
            </a:solidFill>
            <a:round/>
            <a:headEnd type="triangle" w="lg" len="med"/>
            <a:tailEnd type="none" w="lg" len="med"/>
          </a:ln>
          <a:effectLst>
            <a:outerShdw blurRad="50800" dist="50800" dir="5400000" algn="ctr" rotWithShape="0">
              <a:schemeClr val="accent6">
                <a:lumMod val="60000"/>
                <a:lumOff val="40000"/>
              </a:scheme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2282492" y="607680"/>
            <a:ext cx="1378615" cy="830997"/>
          </a:xfrm>
          <a:prstGeom prst="rect">
            <a:avLst/>
          </a:prstGeom>
        </p:spPr>
        <p:txBody>
          <a:bodyPr wrap="square">
            <a:spAutoFit/>
          </a:bodyPr>
          <a:lstStyle/>
          <a:p>
            <a:pPr algn="ctr"/>
            <a:r>
              <a:rPr lang="el-GR" sz="1600" b="0" dirty="0"/>
              <a:t>Επιλογή σειριακής θύρας</a:t>
            </a:r>
            <a:endParaRPr lang="en-US" sz="1600" dirty="0"/>
          </a:p>
        </p:txBody>
      </p:sp>
      <p:sp>
        <p:nvSpPr>
          <p:cNvPr id="13" name="Rectangle 12"/>
          <p:cNvSpPr/>
          <p:nvPr/>
        </p:nvSpPr>
        <p:spPr>
          <a:xfrm>
            <a:off x="3661107" y="730790"/>
            <a:ext cx="1600200" cy="584775"/>
          </a:xfrm>
          <a:prstGeom prst="rect">
            <a:avLst/>
          </a:prstGeom>
        </p:spPr>
        <p:txBody>
          <a:bodyPr wrap="square">
            <a:spAutoFit/>
          </a:bodyPr>
          <a:lstStyle/>
          <a:p>
            <a:r>
              <a:rPr lang="el-GR" sz="1600" b="0" dirty="0"/>
              <a:t>Έναρξη </a:t>
            </a:r>
          </a:p>
          <a:p>
            <a:r>
              <a:rPr lang="el-GR" sz="1600" b="0" dirty="0"/>
              <a:t>επικοινωνίας</a:t>
            </a:r>
          </a:p>
        </p:txBody>
      </p:sp>
      <p:sp>
        <p:nvSpPr>
          <p:cNvPr id="16" name="Rectangle 15"/>
          <p:cNvSpPr/>
          <p:nvPr/>
        </p:nvSpPr>
        <p:spPr>
          <a:xfrm>
            <a:off x="5261307" y="607680"/>
            <a:ext cx="2590800" cy="830997"/>
          </a:xfrm>
          <a:prstGeom prst="rect">
            <a:avLst/>
          </a:prstGeom>
        </p:spPr>
        <p:txBody>
          <a:bodyPr wrap="square">
            <a:spAutoFit/>
          </a:bodyPr>
          <a:lstStyle/>
          <a:p>
            <a:r>
              <a:rPr lang="el-GR" sz="1600" b="0" dirty="0"/>
              <a:t>Γραφική απεικόνιση τρέχουσας θερμοκρασίας και επιθυμητής τιμής</a:t>
            </a:r>
            <a:endParaRPr lang="en-US" sz="1600" b="0" dirty="0"/>
          </a:p>
        </p:txBody>
      </p:sp>
      <p:sp>
        <p:nvSpPr>
          <p:cNvPr id="19" name="Ευθεία γραμμή σύνδεσης 47"/>
          <p:cNvSpPr>
            <a:spLocks noChangeShapeType="1"/>
          </p:cNvSpPr>
          <p:nvPr/>
        </p:nvSpPr>
        <p:spPr bwMode="auto">
          <a:xfrm flipV="1">
            <a:off x="5791200" y="1438677"/>
            <a:ext cx="381000" cy="525794"/>
          </a:xfrm>
          <a:prstGeom prst="line">
            <a:avLst/>
          </a:prstGeom>
          <a:noFill/>
          <a:ln w="38100" cmpd="sng" algn="ctr">
            <a:solidFill>
              <a:schemeClr val="accent6">
                <a:lumMod val="50000"/>
              </a:schemeClr>
            </a:solidFill>
            <a:round/>
            <a:headEnd type="triangle" w="lg" len="med"/>
            <a:tailEnd type="none" w="lg" len="med"/>
          </a:ln>
          <a:effectLst>
            <a:outerShdw blurRad="50800" dist="50800" dir="5400000" algn="ctr" rotWithShape="0">
              <a:schemeClr val="accent6">
                <a:lumMod val="60000"/>
                <a:lumOff val="40000"/>
              </a:scheme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Ευθεία γραμμή σύνδεσης 47"/>
          <p:cNvSpPr>
            <a:spLocks noChangeShapeType="1"/>
          </p:cNvSpPr>
          <p:nvPr/>
        </p:nvSpPr>
        <p:spPr bwMode="auto">
          <a:xfrm flipH="1" flipV="1">
            <a:off x="1714500" y="3060342"/>
            <a:ext cx="533400" cy="444858"/>
          </a:xfrm>
          <a:prstGeom prst="line">
            <a:avLst/>
          </a:prstGeom>
          <a:noFill/>
          <a:ln w="38100" cmpd="sng" algn="ctr">
            <a:solidFill>
              <a:schemeClr val="accent6">
                <a:lumMod val="50000"/>
              </a:schemeClr>
            </a:solidFill>
            <a:round/>
            <a:headEnd type="triangle" w="lg" len="med"/>
            <a:tailEnd type="none" w="lg" len="med"/>
          </a:ln>
          <a:effectLst>
            <a:outerShdw blurRad="50800" dist="50800" dir="5400000" algn="ctr" rotWithShape="0">
              <a:schemeClr val="accent6">
                <a:lumMod val="60000"/>
                <a:lumOff val="40000"/>
              </a:scheme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p:nvPr/>
        </p:nvSpPr>
        <p:spPr>
          <a:xfrm>
            <a:off x="76200" y="1286075"/>
            <a:ext cx="2514600" cy="830997"/>
          </a:xfrm>
          <a:prstGeom prst="rect">
            <a:avLst/>
          </a:prstGeom>
        </p:spPr>
        <p:txBody>
          <a:bodyPr wrap="square">
            <a:spAutoFit/>
          </a:bodyPr>
          <a:lstStyle/>
          <a:p>
            <a:r>
              <a:rPr lang="en-US" sz="1600" b="0" dirty="0"/>
              <a:t>Mode </a:t>
            </a:r>
            <a:r>
              <a:rPr lang="el-GR" sz="1600" b="0" dirty="0"/>
              <a:t>«</a:t>
            </a:r>
            <a:r>
              <a:rPr lang="en-US" sz="1600" b="0" dirty="0"/>
              <a:t>1</a:t>
            </a:r>
            <a:r>
              <a:rPr lang="el-GR" sz="1600" b="0" dirty="0"/>
              <a:t>» ρύθμιση παραμέτρων ελεγκτή θερμοκρασίας</a:t>
            </a:r>
            <a:endParaRPr lang="en-US" sz="1600" dirty="0"/>
          </a:p>
        </p:txBody>
      </p:sp>
      <p:sp>
        <p:nvSpPr>
          <p:cNvPr id="18" name="Rectangle 17"/>
          <p:cNvSpPr/>
          <p:nvPr/>
        </p:nvSpPr>
        <p:spPr>
          <a:xfrm>
            <a:off x="0" y="2362200"/>
            <a:ext cx="2286000" cy="830997"/>
          </a:xfrm>
          <a:prstGeom prst="rect">
            <a:avLst/>
          </a:prstGeom>
        </p:spPr>
        <p:txBody>
          <a:bodyPr wrap="square">
            <a:spAutoFit/>
          </a:bodyPr>
          <a:lstStyle/>
          <a:p>
            <a:r>
              <a:rPr lang="el-GR" sz="1600" b="0" dirty="0"/>
              <a:t>Μπάρα ολίσθησης για φωτεινότητα λυχνίας (0-100% </a:t>
            </a:r>
            <a:r>
              <a:rPr lang="en-US" sz="1600" b="0" dirty="0"/>
              <a:t>manual</a:t>
            </a:r>
            <a:r>
              <a:rPr lang="el-GR" sz="1600" b="0" dirty="0"/>
              <a:t>)</a:t>
            </a:r>
          </a:p>
        </p:txBody>
      </p:sp>
      <p:sp>
        <p:nvSpPr>
          <p:cNvPr id="23" name="Ευθεία γραμμή σύνδεσης 47"/>
          <p:cNvSpPr>
            <a:spLocks noChangeShapeType="1"/>
          </p:cNvSpPr>
          <p:nvPr/>
        </p:nvSpPr>
        <p:spPr bwMode="auto">
          <a:xfrm flipH="1" flipV="1">
            <a:off x="1684449" y="1964471"/>
            <a:ext cx="533400" cy="444858"/>
          </a:xfrm>
          <a:prstGeom prst="line">
            <a:avLst/>
          </a:prstGeom>
          <a:noFill/>
          <a:ln w="38100" cmpd="sng" algn="ctr">
            <a:solidFill>
              <a:schemeClr val="accent6">
                <a:lumMod val="50000"/>
              </a:schemeClr>
            </a:solidFill>
            <a:round/>
            <a:headEnd type="triangle" w="lg" len="med"/>
            <a:tailEnd type="none" w="lg" len="med"/>
          </a:ln>
          <a:effectLst>
            <a:outerShdw blurRad="50800" dist="50800" dir="5400000" algn="ctr" rotWithShape="0">
              <a:schemeClr val="accent6">
                <a:lumMod val="60000"/>
                <a:lumOff val="40000"/>
              </a:scheme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p:nvPr/>
        </p:nvSpPr>
        <p:spPr>
          <a:xfrm>
            <a:off x="5485" y="3352800"/>
            <a:ext cx="2280515" cy="584775"/>
          </a:xfrm>
          <a:prstGeom prst="rect">
            <a:avLst/>
          </a:prstGeom>
        </p:spPr>
        <p:txBody>
          <a:bodyPr wrap="square">
            <a:spAutoFit/>
          </a:bodyPr>
          <a:lstStyle/>
          <a:p>
            <a:r>
              <a:rPr lang="el-GR" sz="1600" b="0" dirty="0"/>
              <a:t>Ρύθμιση παραμέτρων ελεγκτή στροφών</a:t>
            </a:r>
          </a:p>
        </p:txBody>
      </p:sp>
      <p:sp>
        <p:nvSpPr>
          <p:cNvPr id="25" name="Ευθεία γραμμή σύνδεσης 47"/>
          <p:cNvSpPr>
            <a:spLocks noChangeShapeType="1"/>
          </p:cNvSpPr>
          <p:nvPr/>
        </p:nvSpPr>
        <p:spPr bwMode="auto">
          <a:xfrm flipH="1" flipV="1">
            <a:off x="1684449" y="3746142"/>
            <a:ext cx="533400" cy="444858"/>
          </a:xfrm>
          <a:prstGeom prst="line">
            <a:avLst/>
          </a:prstGeom>
          <a:noFill/>
          <a:ln w="38100" cmpd="sng" algn="ctr">
            <a:solidFill>
              <a:schemeClr val="accent6">
                <a:lumMod val="50000"/>
              </a:schemeClr>
            </a:solidFill>
            <a:round/>
            <a:headEnd type="triangle" w="lg" len="med"/>
            <a:tailEnd type="none" w="lg" len="med"/>
          </a:ln>
          <a:effectLst>
            <a:outerShdw blurRad="50800" dist="50800" dir="5400000" algn="ctr" rotWithShape="0">
              <a:schemeClr val="accent6">
                <a:lumMod val="60000"/>
                <a:lumOff val="40000"/>
              </a:scheme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a:off x="-138" y="4114800"/>
            <a:ext cx="2286138" cy="584775"/>
          </a:xfrm>
          <a:prstGeom prst="rect">
            <a:avLst/>
          </a:prstGeom>
        </p:spPr>
        <p:txBody>
          <a:bodyPr wrap="square">
            <a:spAutoFit/>
          </a:bodyPr>
          <a:lstStyle/>
          <a:p>
            <a:r>
              <a:rPr lang="en-US" sz="1600" b="0" dirty="0"/>
              <a:t>Mode </a:t>
            </a:r>
            <a:r>
              <a:rPr lang="el-GR" sz="1600" b="0" dirty="0"/>
              <a:t>«</a:t>
            </a:r>
            <a:r>
              <a:rPr lang="en-US" sz="1600" b="0" dirty="0"/>
              <a:t>1</a:t>
            </a:r>
            <a:r>
              <a:rPr lang="el-GR" sz="1600" b="0" dirty="0"/>
              <a:t>» λειτουργία και των δύο ελεγκτών</a:t>
            </a:r>
          </a:p>
        </p:txBody>
      </p:sp>
      <p:sp>
        <p:nvSpPr>
          <p:cNvPr id="27" name="Ευθεία γραμμή σύνδεσης 47"/>
          <p:cNvSpPr>
            <a:spLocks noChangeShapeType="1"/>
          </p:cNvSpPr>
          <p:nvPr/>
        </p:nvSpPr>
        <p:spPr bwMode="auto">
          <a:xfrm flipH="1" flipV="1">
            <a:off x="2057399" y="4699574"/>
            <a:ext cx="350946" cy="558225"/>
          </a:xfrm>
          <a:prstGeom prst="line">
            <a:avLst/>
          </a:prstGeom>
          <a:noFill/>
          <a:ln w="38100" cmpd="sng" algn="ctr">
            <a:solidFill>
              <a:schemeClr val="accent6">
                <a:lumMod val="50000"/>
              </a:schemeClr>
            </a:solidFill>
            <a:round/>
            <a:headEnd type="triangle" w="lg" len="med"/>
            <a:tailEnd type="none" w="lg" len="med"/>
          </a:ln>
          <a:effectLst>
            <a:outerShdw blurRad="50800" dist="50800" dir="5400000" algn="ctr" rotWithShape="0">
              <a:schemeClr val="accent6">
                <a:lumMod val="60000"/>
                <a:lumOff val="40000"/>
              </a:scheme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p:nvPr/>
        </p:nvSpPr>
        <p:spPr>
          <a:xfrm>
            <a:off x="-20220" y="4724400"/>
            <a:ext cx="2077620" cy="584775"/>
          </a:xfrm>
          <a:prstGeom prst="rect">
            <a:avLst/>
          </a:prstGeom>
        </p:spPr>
        <p:txBody>
          <a:bodyPr wrap="square">
            <a:spAutoFit/>
          </a:bodyPr>
          <a:lstStyle/>
          <a:p>
            <a:r>
              <a:rPr lang="en-US" sz="1600" b="0" dirty="0"/>
              <a:t>Mode </a:t>
            </a:r>
            <a:r>
              <a:rPr lang="el-GR" sz="1600" b="0" dirty="0"/>
              <a:t>«0» λειτουργία ελεγκτή στροφών</a:t>
            </a:r>
          </a:p>
        </p:txBody>
      </p:sp>
      <p:sp>
        <p:nvSpPr>
          <p:cNvPr id="29" name="Ευθεία γραμμή σύνδεσης 47"/>
          <p:cNvSpPr>
            <a:spLocks noChangeShapeType="1"/>
          </p:cNvSpPr>
          <p:nvPr/>
        </p:nvSpPr>
        <p:spPr bwMode="auto">
          <a:xfrm flipH="1" flipV="1">
            <a:off x="1951149" y="5105400"/>
            <a:ext cx="457200" cy="381000"/>
          </a:xfrm>
          <a:prstGeom prst="line">
            <a:avLst/>
          </a:prstGeom>
          <a:noFill/>
          <a:ln w="38100" cmpd="sng" algn="ctr">
            <a:solidFill>
              <a:schemeClr val="accent6">
                <a:lumMod val="50000"/>
              </a:schemeClr>
            </a:solidFill>
            <a:round/>
            <a:headEnd type="triangle" w="lg" len="med"/>
            <a:tailEnd type="none" w="lg" len="med"/>
          </a:ln>
          <a:effectLst>
            <a:outerShdw blurRad="50800" dist="50800" dir="5400000" algn="ctr" rotWithShape="0">
              <a:schemeClr val="accent6">
                <a:lumMod val="60000"/>
                <a:lumOff val="40000"/>
              </a:scheme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p:nvPr/>
        </p:nvSpPr>
        <p:spPr>
          <a:xfrm>
            <a:off x="0" y="5334000"/>
            <a:ext cx="2573504" cy="584775"/>
          </a:xfrm>
          <a:prstGeom prst="rect">
            <a:avLst/>
          </a:prstGeom>
        </p:spPr>
        <p:txBody>
          <a:bodyPr wrap="square">
            <a:spAutoFit/>
          </a:bodyPr>
          <a:lstStyle/>
          <a:p>
            <a:r>
              <a:rPr lang="el-GR" sz="1600" b="0" dirty="0"/>
              <a:t>Συντελεστής </a:t>
            </a:r>
            <a:r>
              <a:rPr lang="el-GR" sz="1600" b="0" dirty="0" smtClean="0"/>
              <a:t>φίλτρου </a:t>
            </a:r>
            <a:r>
              <a:rPr lang="en-US" sz="1600" b="0" dirty="0"/>
              <a:t>Moving Average</a:t>
            </a:r>
          </a:p>
        </p:txBody>
      </p:sp>
      <p:sp>
        <p:nvSpPr>
          <p:cNvPr id="31" name="Ευθεία γραμμή σύνδεσης 47"/>
          <p:cNvSpPr>
            <a:spLocks noChangeShapeType="1"/>
          </p:cNvSpPr>
          <p:nvPr/>
        </p:nvSpPr>
        <p:spPr bwMode="auto">
          <a:xfrm flipH="1">
            <a:off x="1983468" y="5715001"/>
            <a:ext cx="299023" cy="0"/>
          </a:xfrm>
          <a:prstGeom prst="line">
            <a:avLst/>
          </a:prstGeom>
          <a:noFill/>
          <a:ln w="38100" cmpd="sng" algn="ctr">
            <a:solidFill>
              <a:schemeClr val="accent6">
                <a:lumMod val="50000"/>
              </a:schemeClr>
            </a:solidFill>
            <a:round/>
            <a:headEnd type="triangle" w="lg" len="med"/>
            <a:tailEnd type="none" w="lg" len="med"/>
          </a:ln>
          <a:effectLst>
            <a:outerShdw blurRad="50800" dist="50800" dir="5400000" algn="ctr" rotWithShape="0">
              <a:schemeClr val="accent6">
                <a:lumMod val="60000"/>
                <a:lumOff val="40000"/>
              </a:scheme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a:xfrm>
            <a:off x="2238631" y="6324600"/>
            <a:ext cx="1714500" cy="584775"/>
          </a:xfrm>
          <a:prstGeom prst="rect">
            <a:avLst/>
          </a:prstGeom>
        </p:spPr>
        <p:txBody>
          <a:bodyPr wrap="square">
            <a:spAutoFit/>
          </a:bodyPr>
          <a:lstStyle/>
          <a:p>
            <a:r>
              <a:rPr lang="el-GR" sz="1600" b="0" dirty="0"/>
              <a:t>Τερματισμός</a:t>
            </a:r>
          </a:p>
          <a:p>
            <a:r>
              <a:rPr lang="el-GR" sz="1600" b="0" dirty="0"/>
              <a:t>Προγράμματος</a:t>
            </a:r>
          </a:p>
        </p:txBody>
      </p:sp>
      <p:sp>
        <p:nvSpPr>
          <p:cNvPr id="30" name="Rectangle 29"/>
          <p:cNvSpPr/>
          <p:nvPr/>
        </p:nvSpPr>
        <p:spPr>
          <a:xfrm>
            <a:off x="6928" y="5867400"/>
            <a:ext cx="2210922" cy="830997"/>
          </a:xfrm>
          <a:prstGeom prst="rect">
            <a:avLst/>
          </a:prstGeom>
        </p:spPr>
        <p:txBody>
          <a:bodyPr wrap="square">
            <a:spAutoFit/>
          </a:bodyPr>
          <a:lstStyle/>
          <a:p>
            <a:r>
              <a:rPr lang="el-GR" sz="1600" b="0" dirty="0"/>
              <a:t>Αλλαγή </a:t>
            </a:r>
            <a:r>
              <a:rPr lang="el-GR" sz="1600" b="0" dirty="0" smtClean="0"/>
              <a:t>πλήθους τιμών γραφικών </a:t>
            </a:r>
            <a:r>
              <a:rPr lang="el-GR" sz="1600" b="0" dirty="0"/>
              <a:t>για τον άξονα </a:t>
            </a:r>
            <a:r>
              <a:rPr lang="en-US" sz="1600" b="0" dirty="0"/>
              <a:t>x </a:t>
            </a:r>
            <a:r>
              <a:rPr lang="el-GR" sz="1600" b="0" dirty="0"/>
              <a:t>(</a:t>
            </a:r>
            <a:r>
              <a:rPr lang="en-US" sz="1600" b="0" dirty="0"/>
              <a:t>Time - n</a:t>
            </a:r>
            <a:r>
              <a:rPr lang="el-GR" sz="1600" b="0" dirty="0"/>
              <a:t>)</a:t>
            </a:r>
          </a:p>
        </p:txBody>
      </p:sp>
      <p:sp>
        <p:nvSpPr>
          <p:cNvPr id="34" name="Ευθεία γραμμή σύνδεσης 47"/>
          <p:cNvSpPr>
            <a:spLocks noChangeShapeType="1"/>
          </p:cNvSpPr>
          <p:nvPr/>
        </p:nvSpPr>
        <p:spPr bwMode="auto">
          <a:xfrm flipH="1">
            <a:off x="1905000" y="6019800"/>
            <a:ext cx="345172" cy="152400"/>
          </a:xfrm>
          <a:prstGeom prst="line">
            <a:avLst/>
          </a:prstGeom>
          <a:noFill/>
          <a:ln w="38100" cmpd="sng" algn="ctr">
            <a:solidFill>
              <a:schemeClr val="accent6">
                <a:lumMod val="50000"/>
              </a:schemeClr>
            </a:solidFill>
            <a:round/>
            <a:headEnd type="triangle" w="lg" len="med"/>
            <a:tailEnd type="none" w="lg" len="med"/>
          </a:ln>
          <a:effectLst>
            <a:outerShdw blurRad="50800" dist="50800" dir="5400000" algn="ctr" rotWithShape="0">
              <a:schemeClr val="accent6">
                <a:lumMod val="60000"/>
                <a:lumOff val="40000"/>
              </a:scheme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86371" name="Straight Connector 186370"/>
          <p:cNvCxnSpPr/>
          <p:nvPr/>
        </p:nvCxnSpPr>
        <p:spPr bwMode="auto">
          <a:xfrm>
            <a:off x="36979" y="5897880"/>
            <a:ext cx="194422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46479" y="5334000"/>
            <a:ext cx="194422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a:off x="39247" y="4724400"/>
            <a:ext cx="194422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auto">
          <a:xfrm>
            <a:off x="46479" y="4038600"/>
            <a:ext cx="194422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53711" y="3282771"/>
            <a:ext cx="194422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a:off x="53710" y="2286000"/>
            <a:ext cx="194422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6372" name="Rectangle 186371"/>
          <p:cNvSpPr/>
          <p:nvPr/>
        </p:nvSpPr>
        <p:spPr>
          <a:xfrm>
            <a:off x="3800475" y="6320186"/>
            <a:ext cx="4572000" cy="643253"/>
          </a:xfrm>
          <a:prstGeom prst="rect">
            <a:avLst/>
          </a:prstGeom>
        </p:spPr>
        <p:txBody>
          <a:bodyPr>
            <a:spAutoFit/>
          </a:bodyPr>
          <a:lstStyle/>
          <a:p>
            <a:r>
              <a:rPr lang="el-GR" sz="1600" b="0" dirty="0"/>
              <a:t>Αποθήκευση των γραφημάτων ως αρχείο *.</a:t>
            </a:r>
            <a:r>
              <a:rPr lang="en-US" sz="1600" b="0" dirty="0"/>
              <a:t>mat </a:t>
            </a:r>
            <a:r>
              <a:rPr lang="el-GR" sz="1600" b="0" dirty="0"/>
              <a:t>με δυναμική ονοματοδοσία του αρχείου</a:t>
            </a:r>
          </a:p>
        </p:txBody>
      </p:sp>
      <p:sp>
        <p:nvSpPr>
          <p:cNvPr id="44" name="Ευθεία γραμμή σύνδεσης 47"/>
          <p:cNvSpPr>
            <a:spLocks noChangeShapeType="1"/>
          </p:cNvSpPr>
          <p:nvPr/>
        </p:nvSpPr>
        <p:spPr bwMode="auto">
          <a:xfrm>
            <a:off x="3453828" y="6038850"/>
            <a:ext cx="346647" cy="304800"/>
          </a:xfrm>
          <a:prstGeom prst="line">
            <a:avLst/>
          </a:prstGeom>
          <a:noFill/>
          <a:ln w="38100" cmpd="sng" algn="ctr">
            <a:solidFill>
              <a:schemeClr val="accent6">
                <a:lumMod val="50000"/>
              </a:schemeClr>
            </a:solidFill>
            <a:round/>
            <a:headEnd type="triangle" w="lg" len="med"/>
            <a:tailEnd type="none" w="lg" len="med"/>
          </a:ln>
          <a:effectLst>
            <a:outerShdw blurRad="50800" dist="50800" dir="5400000" algn="ctr" rotWithShape="0">
              <a:schemeClr val="accent6">
                <a:lumMod val="60000"/>
                <a:lumOff val="40000"/>
              </a:scheme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45" name="Straight Connector 44"/>
          <p:cNvCxnSpPr/>
          <p:nvPr/>
        </p:nvCxnSpPr>
        <p:spPr bwMode="auto">
          <a:xfrm flipH="1" flipV="1">
            <a:off x="3762375" y="6438900"/>
            <a:ext cx="1" cy="381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6377" name="Rectangle 186376"/>
          <p:cNvSpPr/>
          <p:nvPr/>
        </p:nvSpPr>
        <p:spPr>
          <a:xfrm>
            <a:off x="6099507" y="5451901"/>
            <a:ext cx="3196893" cy="830997"/>
          </a:xfrm>
          <a:prstGeom prst="rect">
            <a:avLst/>
          </a:prstGeom>
        </p:spPr>
        <p:txBody>
          <a:bodyPr wrap="square">
            <a:spAutoFit/>
          </a:bodyPr>
          <a:lstStyle/>
          <a:p>
            <a:r>
              <a:rPr lang="el-GR" sz="1600" b="0" dirty="0"/>
              <a:t>Γραφική </a:t>
            </a:r>
            <a:r>
              <a:rPr lang="el-GR" sz="1600" b="0" dirty="0" smtClean="0"/>
              <a:t>απεικόνιση </a:t>
            </a:r>
            <a:r>
              <a:rPr lang="el-GR" sz="1600" b="0" dirty="0"/>
              <a:t>στροφών ανα λεπτό του ανεμιστήρα και της επιθυμητής τιμής</a:t>
            </a:r>
            <a:endParaRPr lang="en-US" sz="1600" b="0" dirty="0"/>
          </a:p>
        </p:txBody>
      </p:sp>
      <p:sp>
        <p:nvSpPr>
          <p:cNvPr id="51" name="Ευθεία γραμμή σύνδεσης 47"/>
          <p:cNvSpPr>
            <a:spLocks noChangeShapeType="1"/>
          </p:cNvSpPr>
          <p:nvPr/>
        </p:nvSpPr>
        <p:spPr bwMode="auto">
          <a:xfrm>
            <a:off x="6086475" y="5361709"/>
            <a:ext cx="336299" cy="152400"/>
          </a:xfrm>
          <a:prstGeom prst="line">
            <a:avLst/>
          </a:prstGeom>
          <a:noFill/>
          <a:ln w="38100" cmpd="sng" algn="ctr">
            <a:solidFill>
              <a:schemeClr val="accent6">
                <a:lumMod val="50000"/>
              </a:schemeClr>
            </a:solidFill>
            <a:round/>
            <a:headEnd type="triangle" w="lg" len="med"/>
            <a:tailEnd type="none" w="lg" len="med"/>
          </a:ln>
          <a:effectLst>
            <a:outerShdw blurRad="50800" dist="50800" dir="5400000" algn="ctr" rotWithShape="0">
              <a:schemeClr val="accent6">
                <a:lumMod val="60000"/>
                <a:lumOff val="40000"/>
              </a:scheme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378" name="Rectangle 186377"/>
          <p:cNvSpPr/>
          <p:nvPr/>
        </p:nvSpPr>
        <p:spPr>
          <a:xfrm>
            <a:off x="6254624" y="2115979"/>
            <a:ext cx="2819400" cy="1077218"/>
          </a:xfrm>
          <a:prstGeom prst="rect">
            <a:avLst/>
          </a:prstGeom>
        </p:spPr>
        <p:txBody>
          <a:bodyPr wrap="square">
            <a:spAutoFit/>
          </a:bodyPr>
          <a:lstStyle/>
          <a:p>
            <a:r>
              <a:rPr lang="el-GR" sz="1600" b="0" dirty="0"/>
              <a:t>Γραφική απεικόνιση του εύρους των παλμών (</a:t>
            </a:r>
            <a:r>
              <a:rPr lang="en-US" sz="1600" b="0" dirty="0"/>
              <a:t>duty cycle</a:t>
            </a:r>
            <a:r>
              <a:rPr lang="el-GR" sz="1600" b="0" dirty="0"/>
              <a:t>)</a:t>
            </a:r>
            <a:r>
              <a:rPr lang="en-US" sz="1600" b="0" dirty="0"/>
              <a:t> </a:t>
            </a:r>
            <a:r>
              <a:rPr lang="el-GR" sz="1600" b="0" dirty="0"/>
              <a:t>του </a:t>
            </a:r>
            <a:r>
              <a:rPr lang="en-US" sz="1600" b="0" dirty="0"/>
              <a:t>PWM </a:t>
            </a:r>
            <a:r>
              <a:rPr lang="el-GR" sz="1600" b="0" dirty="0"/>
              <a:t>του ανεμιστήρα</a:t>
            </a:r>
          </a:p>
        </p:txBody>
      </p:sp>
      <p:sp>
        <p:nvSpPr>
          <p:cNvPr id="53" name="Ευθεία γραμμή σύνδεσης 47"/>
          <p:cNvSpPr>
            <a:spLocks noChangeShapeType="1"/>
          </p:cNvSpPr>
          <p:nvPr/>
        </p:nvSpPr>
        <p:spPr bwMode="auto">
          <a:xfrm flipV="1">
            <a:off x="8229600" y="2832459"/>
            <a:ext cx="0" cy="455765"/>
          </a:xfrm>
          <a:prstGeom prst="line">
            <a:avLst/>
          </a:prstGeom>
          <a:noFill/>
          <a:ln w="38100" cmpd="sng" algn="ctr">
            <a:solidFill>
              <a:schemeClr val="accent6">
                <a:lumMod val="50000"/>
              </a:schemeClr>
            </a:solidFill>
            <a:round/>
            <a:headEnd type="triangle" w="lg" len="med"/>
            <a:tailEnd type="none" w="lg" len="med"/>
          </a:ln>
          <a:effectLst>
            <a:outerShdw blurRad="50800" dist="50800" dir="5400000" algn="ctr" rotWithShape="0">
              <a:schemeClr val="accent6">
                <a:lumMod val="60000"/>
                <a:lumOff val="40000"/>
              </a:scheme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Grp="1" noChangeArrowheads="1"/>
          </p:cNvSpPr>
          <p:nvPr>
            <p:ph type="ctrTitle"/>
          </p:nvPr>
        </p:nvSpPr>
        <p:spPr/>
        <p:txBody>
          <a:bodyPr/>
          <a:lstStyle/>
          <a:p>
            <a:r>
              <a:rPr lang="el-GR" dirty="0"/>
              <a:t>2. </a:t>
            </a:r>
            <a:r>
              <a:rPr lang="el-GR" dirty="0" smtClean="0"/>
              <a:t>Έλεγχος στροφών ανεμιστήρα</a:t>
            </a:r>
            <a:endParaRPr lang="en-US" dirty="0"/>
          </a:p>
        </p:txBody>
      </p:sp>
      <p:sp>
        <p:nvSpPr>
          <p:cNvPr id="193541" name="Rectangle 5"/>
          <p:cNvSpPr>
            <a:spLocks noGrp="1" noChangeArrowheads="1"/>
          </p:cNvSpPr>
          <p:nvPr>
            <p:ph type="subTitle" idx="1"/>
          </p:nvPr>
        </p:nvSpPr>
        <p:spPr>
          <a:xfrm>
            <a:off x="1828800" y="4191000"/>
            <a:ext cx="7239000" cy="1600200"/>
          </a:xfrm>
        </p:spPr>
        <p:txBody>
          <a:bodyPr/>
          <a:lstStyle/>
          <a:p>
            <a:pPr>
              <a:buFont typeface="Wingdings" pitchFamily="2" charset="2"/>
              <a:buChar char="§"/>
            </a:pPr>
            <a:r>
              <a:rPr lang="el-GR" dirty="0"/>
              <a:t> </a:t>
            </a:r>
            <a:r>
              <a:rPr lang="el-GR" dirty="0" smtClean="0"/>
              <a:t>Στόχος</a:t>
            </a:r>
            <a:r>
              <a:rPr lang="en-US" dirty="0" smtClean="0"/>
              <a:t> / </a:t>
            </a:r>
            <a:r>
              <a:rPr lang="el-GR" dirty="0"/>
              <a:t>Μαθηματικό </a:t>
            </a:r>
            <a:r>
              <a:rPr lang="el-GR" dirty="0" smtClean="0"/>
              <a:t>Μοντέλο</a:t>
            </a:r>
            <a:endParaRPr lang="el-GR" dirty="0"/>
          </a:p>
          <a:p>
            <a:pPr>
              <a:buFont typeface="Wingdings" pitchFamily="2" charset="2"/>
              <a:buChar char="§"/>
            </a:pPr>
            <a:r>
              <a:rPr lang="el-GR" dirty="0"/>
              <a:t> </a:t>
            </a:r>
            <a:r>
              <a:rPr lang="el-GR" dirty="0" smtClean="0"/>
              <a:t>Μοντελοποίηση Συστήματος</a:t>
            </a:r>
            <a:endParaRPr lang="el-GR" dirty="0"/>
          </a:p>
          <a:p>
            <a:pPr>
              <a:buFont typeface="Wingdings" pitchFamily="2" charset="2"/>
              <a:buChar char="§"/>
            </a:pPr>
            <a:r>
              <a:rPr lang="el-GR" dirty="0"/>
              <a:t> </a:t>
            </a:r>
            <a:r>
              <a:rPr lang="el-GR" dirty="0" smtClean="0"/>
              <a:t>Σύγκριση χειροκίνητης ρύθμισης με ρύθμιση μέσω εργαλείων του </a:t>
            </a:r>
          </a:p>
          <a:p>
            <a:r>
              <a:rPr lang="el-GR" dirty="0" smtClean="0"/>
              <a:t>   </a:t>
            </a:r>
            <a:r>
              <a:rPr lang="en-US" dirty="0" smtClean="0"/>
              <a:t>matlab</a:t>
            </a:r>
            <a:endParaRPr lang="en-US" dirty="0"/>
          </a:p>
        </p:txBody>
      </p:sp>
      <p:pic>
        <p:nvPicPr>
          <p:cNvPr id="317442" name="Picture 2" descr="Matlab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939" y="1752600"/>
            <a:ext cx="1064846" cy="76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itopen.it/wp-content/uploads/2012/02/Arduino-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330037"/>
            <a:ext cx="764275"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Pixel">
  <a:themeElements>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fontScheme name="Pixe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99FF"/>
        </a:folHlink>
      </a:clrScheme>
      <a:clrMap bg1="lt1" tx1="dk1" bg2="lt2" tx2="dk2" accent1="accent1" accent2="accent2" accent3="accent3" accent4="accent4" accent5="accent5" accent6="accent6" hlink="hlink" folHlink="folHlink"/>
    </a:extraClrScheme>
    <a:extraClrScheme>
      <a:clrScheme name="Pixel 14">
        <a:dk1>
          <a:srgbClr val="000000"/>
        </a:dk1>
        <a:lt1>
          <a:srgbClr val="FFFFFF"/>
        </a:lt1>
        <a:dk2>
          <a:srgbClr val="000000"/>
        </a:dk2>
        <a:lt2>
          <a:srgbClr val="779F92"/>
        </a:lt2>
        <a:accent1>
          <a:srgbClr val="009999"/>
        </a:accent1>
        <a:accent2>
          <a:srgbClr val="9DC2D7"/>
        </a:accent2>
        <a:accent3>
          <a:srgbClr val="FFFFFF"/>
        </a:accent3>
        <a:accent4>
          <a:srgbClr val="000000"/>
        </a:accent4>
        <a:accent5>
          <a:srgbClr val="AACACA"/>
        </a:accent5>
        <a:accent6>
          <a:srgbClr val="8EB0C3"/>
        </a:accent6>
        <a:hlink>
          <a:srgbClr val="006666"/>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17760</TotalTime>
  <Words>2258</Words>
  <Application>Microsoft Office PowerPoint</Application>
  <PresentationFormat>On-screen Show (4:3)</PresentationFormat>
  <Paragraphs>299</Paragraphs>
  <Slides>28</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Pixel</vt:lpstr>
      <vt:lpstr>Visio</vt:lpstr>
      <vt:lpstr>Equation</vt:lpstr>
      <vt:lpstr>Έλεγχος Θερμοκρασίας με ανεμιστήρα  χρησιμοποιώντας την πλατφόρμα μικροελεγκτών Arduino</vt:lpstr>
      <vt:lpstr>ΣΤΟΧΟΣ ΤΗΣ ΔΙΠΛΩΜΑΤΙΚΗΣ ΕΡΓΑΣΙΑΣ</vt:lpstr>
      <vt:lpstr>1. Περιγραφή συσκευής PID ελέγχου </vt:lpstr>
      <vt:lpstr>Βασική Δομή Κατασκευής</vt:lpstr>
      <vt:lpstr>Η Εκπαιδευτική Πλατφόρμα Arduino </vt:lpstr>
      <vt:lpstr>Προγραμματισμος με Arduino</vt:lpstr>
      <vt:lpstr>Πειραματική Πλακέτα</vt:lpstr>
      <vt:lpstr>Matlab - GUI</vt:lpstr>
      <vt:lpstr>2. Έλεγχος στροφών ανεμιστήρα</vt:lpstr>
      <vt:lpstr>Διάγραμμα βαθμίδων ελέγχου στροφών</vt:lpstr>
      <vt:lpstr>Αναγνώριση Συστήματος</vt:lpstr>
      <vt:lpstr>Σύγκριση καλύτερου -  γραμμικού και μη γραμμικού μοντέλου</vt:lpstr>
      <vt:lpstr>Μοντέλο συστήματος</vt:lpstr>
      <vt:lpstr>Μοντέλο για αυτόματη ρύθμιση ελεγκτή</vt:lpstr>
      <vt:lpstr>Approximate MIGO – απόκριση συχνότητας</vt:lpstr>
      <vt:lpstr>Σύγκριση αποτελεσμάτων matlab – με χειροκίνητη ρύθμιση του ελεγκτή</vt:lpstr>
      <vt:lpstr>Η λειτουργία του PID με τις παραμέτρους του sisotool</vt:lpstr>
      <vt:lpstr>3. Έλεγχος Συστήματος θερμοκρασίας</vt:lpstr>
      <vt:lpstr>Διάγραμμα βαθμίδων ελέγχου θερμοκρασίας</vt:lpstr>
      <vt:lpstr>Αναγνώριση Συστήματος</vt:lpstr>
      <vt:lpstr>Σύγκριση καλύτερου -  γραμμικού και μη γραμμικού μοντέλου</vt:lpstr>
      <vt:lpstr>Απόκριση συχνότητας – Ziegler - Nichols</vt:lpstr>
      <vt:lpstr>Σύγκριση μαθηματικού μοντέλου και auto tuning – και πραγματικού ελεγκτή και manual tuning</vt:lpstr>
      <vt:lpstr>Η λειτουργία του PID με τις παραμέτρους του sisotool</vt:lpstr>
      <vt:lpstr>Συμπεράσματα - Προτάσεις</vt:lpstr>
      <vt:lpstr>Συμπεράσματα</vt:lpstr>
      <vt:lpstr>Προτάσεις</vt:lpstr>
      <vt:lpstr>Ευχαριστώ για την προσοχή σας !</vt:lpstr>
    </vt:vector>
  </TitlesOfParts>
  <Company>CPERI/CERTH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Μελέτη Ολοκληρωμένου Αυτοματοποιημένου Συστήματος Ηλεκτρικής Ενέργειας με ΑΠΕ μέσω Παραγωγής και Αποθήκευσης Υδρογόνου και Χρήσης σε Κυψελίδες Καυσίμου (ΚΚ)</dc:title>
  <dc:creator>ziochr</dc:creator>
  <cp:lastModifiedBy>Admrnik</cp:lastModifiedBy>
  <cp:revision>315</cp:revision>
  <dcterms:created xsi:type="dcterms:W3CDTF">2008-12-02T13:23:04Z</dcterms:created>
  <dcterms:modified xsi:type="dcterms:W3CDTF">2013-01-22T21:25:14Z</dcterms:modified>
</cp:coreProperties>
</file>