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61" r:id="rId4"/>
    <p:sldId id="258" r:id="rId5"/>
    <p:sldId id="30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8" r:id="rId40"/>
    <p:sldId id="300" r:id="rId4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4" autoAdjust="0"/>
    <p:restoredTop sz="94660"/>
  </p:normalViewPr>
  <p:slideViewPr>
    <p:cSldViewPr>
      <p:cViewPr varScale="1">
        <p:scale>
          <a:sx n="127" d="100"/>
          <a:sy n="127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5E785-AC60-40F8-B6DD-40D3D0D40799}" type="datetimeFigureOut">
              <a:rPr lang="el-GR" smtClean="0"/>
              <a:pPr/>
              <a:t>27/1/2010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91A99-67E7-4869-8DE6-9EF7CEEBD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1A99-67E7-4869-8DE6-9EF7CEEBDA7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654E-D738-489B-BE35-37B6FEBD4283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20C4-94CC-4931-A3CA-8312862167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91F2-FFA4-4E9F-989F-A3BDD90FEAF1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05B1-6B46-480B-A30D-5738FF3816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B688-84D0-4067-A644-A976C8E344E1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28ED-55DB-4008-AE8D-6330C6C353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EF9E-4B18-4530-8061-20F61442B7DA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049C-51DA-41A3-B1CD-39302E08AE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4A3F-AEE7-4C1A-9697-A26A0FED6205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AD8B-0F94-48AA-8AB7-E3DC4D5691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0C63-ECF4-4B31-BA41-9E189793491A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DE64-8239-4D5E-B156-7346177B7F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1015-975A-4E9B-916B-220D99B34F96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1787-5DCA-4D86-8702-8739093C03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E42F-8F90-4EB6-AAB5-1FEA5EF7A05F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9C53-D7C3-454D-8A20-2395294816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30F8-798A-4054-9C96-26E3B929805E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A271-C72E-4EF6-914D-A64835A0EE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0353-019F-4D03-BCF5-2DBC377B1524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596F-9C67-4248-ACAB-598EAFF63C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5BD9-C6BC-4BC8-ABEE-1D22F3287649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28A4-9947-4ABF-AA7B-EB0A9597C3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51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56DA1E-9FFF-418B-B462-12B7467BCADA}" type="datetime1">
              <a:rPr lang="el-GR" smtClean="0"/>
              <a:pPr>
                <a:defRPr/>
              </a:pPr>
              <a:t>27/1/2010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3BAB1-0CD4-431B-89E0-8F97522558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0413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ΑΡΙΣΤΟΤΕΛΕΙΟ </a:t>
            </a:r>
            <a:r>
              <a:rPr lang="el-GR" sz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ΠΑΝΕΠΙΣΤΗΜΙΟ ΘΕΣΣΑΛΟΝΙΚΗΣ</a:t>
            </a:r>
            <a:r>
              <a:rPr lang="el-G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ΤΜΗΜΑ ΜΑΘΗΜΑΤΙΚΩΝ</a:t>
            </a:r>
            <a:r>
              <a:rPr lang="el-G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ΜΕΤΑΠΤΥΧΙΑΚΟ </a:t>
            </a:r>
            <a:r>
              <a:rPr lang="el-GR" sz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ΠΡΟΓΡΑΜΜΑ ΣΠΟΥΔΩΝ</a:t>
            </a:r>
            <a:r>
              <a:rPr lang="el-G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“ΘΕΩΡΗΤΙΚΗ ΠΛΗΡΟΦΟΡΙΚΗ ΚΑΙ ΘΕΩΡΙΑ ΣΥΣΤΗΜΑΤΩΝ ΚΑΙ ΕΛΕΓΧΟΥ”</a:t>
            </a:r>
            <a:r>
              <a:rPr lang="el-G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428750"/>
            <a:ext cx="6400800" cy="49291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l-GR" sz="16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dirty="0" smtClean="0"/>
              <a:t>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b="1" dirty="0" smtClean="0"/>
              <a:t>ΜΕΤΑΠΤΥΧΙΑΚΗ ΔΙΠΛΩΜΑΤΙΚΗ ΕΡΓΑΣΙΑ</a:t>
            </a:r>
            <a:endParaRPr lang="el-GR" sz="12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dirty="0" smtClean="0"/>
              <a:t> 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b="1" dirty="0" smtClean="0"/>
              <a:t>Γεωργία Γ. </a:t>
            </a:r>
            <a:r>
              <a:rPr lang="el-GR" sz="1200" b="1" dirty="0" err="1" smtClean="0"/>
              <a:t>Πεχλιβανίδου</a:t>
            </a:r>
            <a:endParaRPr lang="el-GR" sz="12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2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2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dirty="0" smtClean="0"/>
              <a:t>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Υπολογισμός Αντισταθμιστή Ανοιχτού και Κλειστού Βρόγχου</a:t>
            </a:r>
            <a:endParaRPr lang="el-GR" sz="16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με τη Χρήση του </a:t>
            </a:r>
            <a:r>
              <a:rPr lang="en-GB" sz="1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GUI </a:t>
            </a:r>
            <a:endParaRPr lang="el-GR" sz="16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600" dirty="0" smtClean="0"/>
              <a:t> 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2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200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dirty="0" smtClean="0"/>
              <a:t>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dirty="0" smtClean="0"/>
              <a:t> 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b="1" dirty="0" smtClean="0"/>
              <a:t>Επιβλέπων:	</a:t>
            </a:r>
            <a:r>
              <a:rPr lang="el-GR" sz="1200" dirty="0" smtClean="0"/>
              <a:t>Αντώνιος Ιωάννης </a:t>
            </a:r>
            <a:r>
              <a:rPr lang="el-GR" sz="1200" dirty="0" err="1" smtClean="0"/>
              <a:t>Βαρδουλάκης</a:t>
            </a:r>
            <a:r>
              <a:rPr lang="el-GR" sz="1200" dirty="0" smtClean="0"/>
              <a:t> 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dirty="0" smtClean="0"/>
              <a:t>	 	 Καθηγητής Α.Π.Θ.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dirty="0" smtClean="0"/>
              <a:t> 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dirty="0" smtClean="0"/>
              <a:t> 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200" dirty="0" smtClean="0"/>
              <a:t>Θεσσαλονίκη, Ιανουάριος 2010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l-GR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     unrecognized property name or invalid value makes property application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stop.  All inputs are passed to </a:t>
            </a:r>
            <a:r>
              <a:rPr lang="en-GB" sz="1100" dirty="0" err="1" smtClean="0"/>
              <a:t>compensatorabcde_OpeningFcn</a:t>
            </a:r>
            <a:r>
              <a:rPr lang="en-GB" sz="1100" dirty="0" smtClean="0"/>
              <a:t> via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*See GUI Options on GUIDE's Tools menu.  Choose "GUI allows only one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instance to run (singleton)".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See also: GUIDE, GUIDATA, GUIHANDLES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Copyright 2002-2003 The </a:t>
            </a:r>
            <a:r>
              <a:rPr lang="en-GB" sz="1100" dirty="0" err="1" smtClean="0"/>
              <a:t>MathWorks</a:t>
            </a:r>
            <a:r>
              <a:rPr lang="en-GB" sz="1100" dirty="0" smtClean="0"/>
              <a:t>, Inc.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Edit the above text to modify the response to help </a:t>
            </a:r>
            <a:r>
              <a:rPr lang="en-GB" sz="1100" dirty="0" err="1" smtClean="0"/>
              <a:t>compensatorabcde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Last Modified by GUIDE v2.5 13-Oct-2009 18:33:56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Begin initialization code - DO NOT EDIT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gui_Singleton</a:t>
            </a:r>
            <a:r>
              <a:rPr lang="en-GB" sz="1100" dirty="0" smtClean="0"/>
              <a:t> = 1;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gui_State</a:t>
            </a:r>
            <a:r>
              <a:rPr lang="en-GB" sz="1100" dirty="0" smtClean="0"/>
              <a:t> = </a:t>
            </a:r>
            <a:r>
              <a:rPr lang="en-GB" sz="1100" dirty="0" err="1" smtClean="0"/>
              <a:t>struct</a:t>
            </a:r>
            <a:r>
              <a:rPr lang="en-GB" sz="1100" dirty="0" smtClean="0"/>
              <a:t>('</a:t>
            </a:r>
            <a:r>
              <a:rPr lang="en-GB" sz="1100" dirty="0" err="1" smtClean="0"/>
              <a:t>gui_Name</a:t>
            </a:r>
            <a:r>
              <a:rPr lang="en-GB" sz="1100" dirty="0" smtClean="0"/>
              <a:t>',       </a:t>
            </a:r>
            <a:r>
              <a:rPr lang="en-GB" sz="1100" dirty="0" err="1" smtClean="0"/>
              <a:t>mfilename</a:t>
            </a:r>
            <a:r>
              <a:rPr lang="en-GB" sz="1100" dirty="0" smtClean="0"/>
              <a:t>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gui_Singleton</a:t>
            </a:r>
            <a:r>
              <a:rPr lang="en-GB" sz="1100" dirty="0" smtClean="0"/>
              <a:t>',  </a:t>
            </a:r>
            <a:r>
              <a:rPr lang="en-GB" sz="1100" dirty="0" err="1" smtClean="0"/>
              <a:t>gui_Singleton</a:t>
            </a:r>
            <a:r>
              <a:rPr lang="en-GB" sz="1100" dirty="0" smtClean="0"/>
              <a:t>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gui_OpeningFcn</a:t>
            </a:r>
            <a:r>
              <a:rPr lang="en-GB" sz="1100" dirty="0" smtClean="0"/>
              <a:t>', @</a:t>
            </a:r>
            <a:r>
              <a:rPr lang="en-GB" sz="1100" dirty="0" err="1" smtClean="0"/>
              <a:t>compensatorabcde_OpeningFcn</a:t>
            </a:r>
            <a:r>
              <a:rPr lang="en-GB" sz="1100" dirty="0" smtClean="0"/>
              <a:t>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gui_OutputFcn</a:t>
            </a:r>
            <a:r>
              <a:rPr lang="en-GB" sz="1100" dirty="0" smtClean="0"/>
              <a:t>',  @</a:t>
            </a:r>
            <a:r>
              <a:rPr lang="en-GB" sz="1100" dirty="0" err="1" smtClean="0"/>
              <a:t>compensatorabcde_OutputFcn</a:t>
            </a:r>
            <a:r>
              <a:rPr lang="en-GB" sz="1100" dirty="0" smtClean="0"/>
              <a:t>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gui_LayoutFcn</a:t>
            </a:r>
            <a:r>
              <a:rPr lang="en-GB" sz="1100" dirty="0" smtClean="0"/>
              <a:t>',  [] 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gui_Callback</a:t>
            </a:r>
            <a:r>
              <a:rPr lang="en-GB" sz="1100" dirty="0" smtClean="0"/>
              <a:t>',   []);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nargin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ischar</a:t>
            </a:r>
            <a:r>
              <a:rPr lang="en-GB" sz="1100" dirty="0" smtClean="0"/>
              <a:t>(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{1})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</a:t>
            </a:r>
            <a:r>
              <a:rPr lang="en-GB" sz="1100" dirty="0" err="1" smtClean="0"/>
              <a:t>gui_State.gui_Callback</a:t>
            </a:r>
            <a:r>
              <a:rPr lang="en-GB" sz="1100" dirty="0" smtClean="0"/>
              <a:t> = str2func(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{1});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nargout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[</a:t>
            </a:r>
            <a:r>
              <a:rPr lang="en-GB" sz="1100" dirty="0" err="1" smtClean="0"/>
              <a:t>varargout</a:t>
            </a:r>
            <a:r>
              <a:rPr lang="en-GB" sz="1100" dirty="0" smtClean="0"/>
              <a:t>{1:nargout}] = </a:t>
            </a:r>
            <a:r>
              <a:rPr lang="en-GB" sz="1100" dirty="0" err="1" smtClean="0"/>
              <a:t>gui_mainfcn</a:t>
            </a:r>
            <a:r>
              <a:rPr lang="en-GB" sz="1100" dirty="0" smtClean="0"/>
              <a:t>(</a:t>
            </a:r>
            <a:r>
              <a:rPr lang="en-GB" sz="1100" dirty="0" err="1" smtClean="0"/>
              <a:t>gui_State</a:t>
            </a:r>
            <a:r>
              <a:rPr lang="en-GB" sz="1100" dirty="0" smtClean="0"/>
              <a:t>,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{:});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else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</a:t>
            </a:r>
            <a:r>
              <a:rPr lang="en-GB" sz="1100" dirty="0" err="1" smtClean="0"/>
              <a:t>gui_mainfcn</a:t>
            </a:r>
            <a:r>
              <a:rPr lang="en-GB" sz="1100" dirty="0" smtClean="0"/>
              <a:t>(</a:t>
            </a:r>
            <a:r>
              <a:rPr lang="en-GB" sz="1100" dirty="0" err="1" smtClean="0"/>
              <a:t>gui_State</a:t>
            </a:r>
            <a:r>
              <a:rPr lang="en-GB" sz="1100" dirty="0" smtClean="0"/>
              <a:t>,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{:});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r>
              <a:rPr lang="el-GR" sz="1100" dirty="0" smtClean="0"/>
              <a:t> </a:t>
            </a:r>
          </a:p>
          <a:p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End initialization code - DO NOT EDIT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just before </a:t>
            </a:r>
            <a:r>
              <a:rPr lang="en-GB" sz="1100" dirty="0" err="1" smtClean="0"/>
              <a:t>compensatorabcde</a:t>
            </a:r>
            <a:r>
              <a:rPr lang="en-GB" sz="1100" dirty="0" smtClean="0"/>
              <a:t> is made visible.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compensatorabcde_OpeningFcn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handles,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This function has no output </a:t>
            </a:r>
            <a:r>
              <a:rPr lang="en-GB" sz="1100" dirty="0" err="1" smtClean="0"/>
              <a:t>args</a:t>
            </a:r>
            <a:r>
              <a:rPr lang="en-GB" sz="1100" dirty="0" smtClean="0"/>
              <a:t>, see </a:t>
            </a:r>
            <a:r>
              <a:rPr lang="en-GB" sz="1100" dirty="0" err="1" smtClean="0"/>
              <a:t>OutputFcn</a:t>
            </a:r>
            <a:r>
              <a:rPr lang="en-GB" sz="1100" dirty="0" smtClean="0"/>
              <a:t>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figure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   command line arguments to </a:t>
            </a:r>
            <a:r>
              <a:rPr lang="en-GB" sz="1100" dirty="0" err="1" smtClean="0"/>
              <a:t>compensatorabcde</a:t>
            </a:r>
            <a:r>
              <a:rPr lang="en-GB" sz="1100" dirty="0" smtClean="0"/>
              <a:t> (see VARARGIN)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Choose default command line output for </a:t>
            </a:r>
            <a:r>
              <a:rPr lang="en-GB" sz="1100" dirty="0" err="1" smtClean="0"/>
              <a:t>compensatorabcde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handles.output</a:t>
            </a:r>
            <a:r>
              <a:rPr lang="en-GB" sz="1100" dirty="0" smtClean="0"/>
              <a:t> =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Update handles structure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guidata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handles);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UIWAIT makes </a:t>
            </a:r>
            <a:r>
              <a:rPr lang="en-GB" sz="1100" dirty="0" err="1" smtClean="0"/>
              <a:t>compensatorabcde</a:t>
            </a:r>
            <a:r>
              <a:rPr lang="en-GB" sz="1100" dirty="0" smtClean="0"/>
              <a:t> wait for user response (see UIRESUME)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uiwait</a:t>
            </a:r>
            <a:r>
              <a:rPr lang="en-GB" sz="1100" dirty="0" smtClean="0"/>
              <a:t>(handles.figure1);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Outputs from this function are returned to the command line.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varargout</a:t>
            </a:r>
            <a:r>
              <a:rPr lang="en-GB" sz="1100" dirty="0" smtClean="0"/>
              <a:t> = </a:t>
            </a:r>
            <a:r>
              <a:rPr lang="en-GB" sz="1100" dirty="0" err="1" smtClean="0"/>
              <a:t>compensatorabcde_OutputFcn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varargout</a:t>
            </a:r>
            <a:r>
              <a:rPr lang="en-GB" sz="1100" dirty="0" smtClean="0"/>
              <a:t>  cell array for returning output </a:t>
            </a:r>
            <a:r>
              <a:rPr lang="en-GB" sz="1100" dirty="0" err="1" smtClean="0"/>
              <a:t>args</a:t>
            </a:r>
            <a:r>
              <a:rPr lang="en-GB" sz="1100" dirty="0" smtClean="0"/>
              <a:t> (see VARARGOUT);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figure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Get default command line output from handles structure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varargout</a:t>
            </a:r>
            <a:r>
              <a:rPr lang="el-GR" sz="1100" dirty="0" smtClean="0"/>
              <a:t>{1} = </a:t>
            </a:r>
            <a:r>
              <a:rPr lang="en-GB" sz="1100" dirty="0" smtClean="0"/>
              <a:t>handles</a:t>
            </a:r>
            <a:r>
              <a:rPr lang="el-GR" sz="1100" dirty="0" smtClean="0"/>
              <a:t>.</a:t>
            </a:r>
            <a:r>
              <a:rPr lang="en-GB" sz="1100" dirty="0" smtClean="0"/>
              <a:t>output</a:t>
            </a:r>
            <a:r>
              <a:rPr lang="el-GR" sz="1100" dirty="0" smtClean="0"/>
              <a:t>;</a:t>
            </a:r>
          </a:p>
          <a:p>
            <a:pPr>
              <a:buNone/>
            </a:pPr>
            <a:r>
              <a:rPr lang="el-GR" sz="1100" dirty="0" smtClean="0"/>
              <a:t> </a:t>
            </a:r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</a:t>
            </a:r>
          </a:p>
          <a:p>
            <a:pPr>
              <a:buNone/>
            </a:pPr>
            <a:r>
              <a:rPr lang="en-GB" sz="1100" dirty="0" smtClean="0"/>
              <a:t>function edit1_Callback(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a=str2num(get(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edit1_CreateFcn(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l-GR" sz="1100" b="1" dirty="0" smtClean="0"/>
              <a:t>%δήλωση στο πρόγραμμα του πίνακα </a:t>
            </a:r>
            <a:r>
              <a:rPr lang="en-US" sz="1100" b="1" dirty="0" smtClean="0"/>
              <a:t>B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smtClean="0"/>
              <a:t>function edit2_Callback(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edit2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edit2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edit2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edit2_CreateFcn(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edit2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function edit3_Callback(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edit3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edit3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edit3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edit3_CreateFcn(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edit3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edit4_Callback(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edit4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edit4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edit4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edit4_CreateFcn(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edit4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1559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US" sz="1100" dirty="0" smtClean="0"/>
              <a:t>e</a:t>
            </a:r>
            <a:r>
              <a:rPr lang="en-GB" sz="1100" dirty="0" err="1" smtClean="0"/>
              <a:t>nd</a:t>
            </a:r>
            <a:endParaRPr lang="el-GR" sz="1100" dirty="0" smtClean="0"/>
          </a:p>
          <a:p>
            <a:pPr>
              <a:buNone/>
            </a:pP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on button press in </a:t>
            </a:r>
            <a:r>
              <a:rPr lang="en-GB" sz="1100" dirty="0" err="1" smtClean="0"/>
              <a:t>pushbuttontf</a:t>
            </a:r>
            <a:r>
              <a:rPr lang="en-GB" sz="1100" dirty="0" smtClean="0"/>
              <a:t>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pushbuttontf_Callback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a=str2num(get(handles.edit1,'string'));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b=str2num(get(handles.edit2,'string'));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c=str2num(get(handles.edit3,'string'));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d=str2num(get(handles.edit4,'string'));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[</a:t>
            </a:r>
            <a:r>
              <a:rPr lang="en-GB" sz="1100" dirty="0" err="1" smtClean="0"/>
              <a:t>tf</a:t>
            </a:r>
            <a:r>
              <a:rPr lang="en-GB" sz="1100" dirty="0" smtClean="0"/>
              <a:t>]=</a:t>
            </a:r>
            <a:r>
              <a:rPr lang="en-GB" sz="1100" dirty="0" err="1" smtClean="0"/>
              <a:t>calculationstf</a:t>
            </a:r>
            <a:r>
              <a:rPr lang="en-GB" sz="1100" dirty="0" smtClean="0"/>
              <a:t>(</a:t>
            </a:r>
            <a:r>
              <a:rPr lang="en-GB" sz="1100" dirty="0" err="1" smtClean="0"/>
              <a:t>a,b,c,d</a:t>
            </a:r>
            <a:r>
              <a:rPr lang="en-GB" sz="1100" dirty="0" smtClean="0"/>
              <a:t>); 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answer</a:t>
            </a:r>
            <a:r>
              <a:rPr lang="el-GR" sz="1100" dirty="0" smtClean="0"/>
              <a:t>=</a:t>
            </a:r>
            <a:r>
              <a:rPr lang="en-GB" sz="1100" dirty="0" smtClean="0"/>
              <a:t>char</a:t>
            </a:r>
            <a:r>
              <a:rPr lang="el-GR" sz="1100" dirty="0" smtClean="0"/>
              <a:t>(</a:t>
            </a:r>
            <a:r>
              <a:rPr lang="en-GB" sz="1100" dirty="0" err="1" smtClean="0"/>
              <a:t>tf</a:t>
            </a:r>
            <a:r>
              <a:rPr lang="el-GR" sz="1100" dirty="0" smtClean="0"/>
              <a:t>);                </a:t>
            </a:r>
          </a:p>
          <a:p>
            <a:pPr>
              <a:buNone/>
            </a:pPr>
            <a:r>
              <a:rPr lang="en-GB" sz="1100" dirty="0" smtClean="0"/>
              <a:t>set(</a:t>
            </a:r>
            <a:r>
              <a:rPr lang="en-GB" sz="1100" dirty="0" err="1" smtClean="0"/>
              <a:t>handles.edittf,'string',answer</a:t>
            </a:r>
            <a:r>
              <a:rPr lang="en-GB" sz="1100" dirty="0" smtClean="0"/>
              <a:t>) </a:t>
            </a:r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edittf_Callback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</a:t>
            </a:r>
            <a:r>
              <a:rPr lang="en-GB" sz="1100" dirty="0" err="1" smtClean="0"/>
              <a:t>edittf</a:t>
            </a:r>
            <a:r>
              <a:rPr lang="en-GB" sz="1100" dirty="0" smtClean="0"/>
              <a:t>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</a:t>
            </a:r>
            <a:r>
              <a:rPr lang="en-GB" sz="1100" dirty="0" err="1" smtClean="0"/>
              <a:t>edittf</a:t>
            </a:r>
            <a:r>
              <a:rPr lang="en-GB" sz="1100" dirty="0" smtClean="0"/>
              <a:t>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</a:t>
            </a:r>
            <a:r>
              <a:rPr lang="en-GB" sz="1100" dirty="0" err="1" smtClean="0"/>
              <a:t>edittf</a:t>
            </a:r>
            <a:r>
              <a:rPr lang="en-GB" sz="1100" dirty="0" smtClean="0"/>
              <a:t> as a double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121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edittf_CreateFcn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</a:t>
            </a:r>
            <a:r>
              <a:rPr lang="en-GB" sz="1100" dirty="0" err="1" smtClean="0"/>
              <a:t>edittf</a:t>
            </a:r>
            <a:r>
              <a:rPr lang="en-GB" sz="1100" dirty="0" smtClean="0"/>
              <a:t>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on button press in pushbutton1.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pushbuttonQ_Callback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a=str2num(get(handles.edit1,'string'));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b=str2num(get(handles.edit2,'string'));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c=str2num(get(handles.edit3,'string'));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d=str2num(get(handles.edit4,'string'));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l-GR" sz="1100" dirty="0" smtClean="0"/>
              <a:t>[</a:t>
            </a:r>
            <a:r>
              <a:rPr lang="en-GB" sz="1100" dirty="0" smtClean="0"/>
              <a:t>Q</a:t>
            </a:r>
            <a:r>
              <a:rPr lang="el-GR" sz="1100" dirty="0" smtClean="0"/>
              <a:t>]=</a:t>
            </a:r>
            <a:r>
              <a:rPr lang="en-GB" sz="1100" dirty="0" err="1" smtClean="0"/>
              <a:t>calculationsQ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,</a:t>
            </a:r>
            <a:r>
              <a:rPr lang="en-GB" sz="1100" dirty="0" smtClean="0"/>
              <a:t>b</a:t>
            </a:r>
            <a:r>
              <a:rPr lang="el-GR" sz="1100" dirty="0" smtClean="0"/>
              <a:t>,</a:t>
            </a:r>
            <a:r>
              <a:rPr lang="en-GB" sz="1100" dirty="0" smtClean="0"/>
              <a:t>c</a:t>
            </a:r>
            <a:r>
              <a:rPr lang="el-GR" sz="1100" dirty="0" smtClean="0"/>
              <a:t>,</a:t>
            </a:r>
            <a:r>
              <a:rPr lang="en-GB" sz="1100" dirty="0" smtClean="0"/>
              <a:t>d</a:t>
            </a:r>
            <a:r>
              <a:rPr lang="el-GR" sz="1100" dirty="0" smtClean="0"/>
              <a:t>);  </a:t>
            </a:r>
          </a:p>
          <a:p>
            <a:pPr>
              <a:buNone/>
            </a:pPr>
            <a:r>
              <a:rPr lang="el-GR" sz="1100" dirty="0" smtClean="0"/>
              <a:t> </a:t>
            </a:r>
          </a:p>
          <a:p>
            <a:pPr>
              <a:buNone/>
            </a:pPr>
            <a:r>
              <a:rPr lang="en-GB" sz="1100" dirty="0" smtClean="0"/>
              <a:t>answer</a:t>
            </a:r>
            <a:r>
              <a:rPr lang="el-GR" sz="1100" dirty="0" smtClean="0"/>
              <a:t>=</a:t>
            </a:r>
            <a:r>
              <a:rPr lang="en-GB" sz="1100" dirty="0" smtClean="0"/>
              <a:t>char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); </a:t>
            </a:r>
            <a:endParaRPr lang="en-US" sz="1100" dirty="0" smtClean="0"/>
          </a:p>
          <a:p>
            <a:pPr>
              <a:buNone/>
            </a:pPr>
            <a:r>
              <a:rPr lang="en-GB" sz="1100" dirty="0" smtClean="0"/>
              <a:t>set(</a:t>
            </a:r>
            <a:r>
              <a:rPr lang="en-GB" sz="1100" dirty="0" err="1" smtClean="0"/>
              <a:t>handles.editQ,'string',answer</a:t>
            </a:r>
            <a:r>
              <a:rPr lang="en-GB" sz="1100" dirty="0" smtClean="0"/>
              <a:t>) </a:t>
            </a:r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editQ_Callback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</a:t>
            </a:r>
            <a:r>
              <a:rPr lang="en-GB" sz="1100" dirty="0" err="1" smtClean="0"/>
              <a:t>editGP</a:t>
            </a:r>
            <a:r>
              <a:rPr lang="en-GB" sz="1100" dirty="0" smtClean="0"/>
              <a:t>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</a:t>
            </a:r>
            <a:r>
              <a:rPr lang="en-GB" sz="1100" dirty="0" err="1" smtClean="0"/>
              <a:t>editGP</a:t>
            </a:r>
            <a:r>
              <a:rPr lang="en-GB" sz="1100" dirty="0" smtClean="0"/>
              <a:t>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</a:t>
            </a:r>
            <a:r>
              <a:rPr lang="en-GB" sz="1100" dirty="0" err="1" smtClean="0"/>
              <a:t>editGP</a:t>
            </a:r>
            <a:r>
              <a:rPr lang="en-GB" sz="1100" dirty="0" smtClean="0"/>
              <a:t> as a double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121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editQ_CreateFcn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</a:t>
            </a:r>
            <a:r>
              <a:rPr lang="en-GB" sz="1100" dirty="0" err="1" smtClean="0"/>
              <a:t>editGP</a:t>
            </a:r>
            <a:r>
              <a:rPr lang="en-GB" sz="1100" dirty="0" smtClean="0"/>
              <a:t>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on button press in </a:t>
            </a:r>
            <a:r>
              <a:rPr lang="en-GB" sz="1100" dirty="0" err="1" smtClean="0"/>
              <a:t>pushbuttonDeg</a:t>
            </a:r>
            <a:r>
              <a:rPr lang="en-GB" sz="1100" dirty="0" smtClean="0"/>
              <a:t>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pushbuttonDegDC_Callback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 a=str2num(get(handles.edit1,'string'));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b=str2num(get(handles.edit2,'string'));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c=str2num(get(handles.edit3,'string'));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d=str2num(get(handles.edit4,'string'));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 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[</a:t>
            </a:r>
            <a:r>
              <a:rPr lang="en-GB" sz="1100" dirty="0" err="1" smtClean="0"/>
              <a:t>DegDC</a:t>
            </a:r>
            <a:r>
              <a:rPr lang="en-GB" sz="1100" dirty="0" smtClean="0"/>
              <a:t>]=</a:t>
            </a:r>
            <a:r>
              <a:rPr lang="en-GB" sz="1100" dirty="0" err="1" smtClean="0"/>
              <a:t>calculationsDegDC</a:t>
            </a:r>
            <a:r>
              <a:rPr lang="en-GB" sz="1100" dirty="0" smtClean="0"/>
              <a:t>(</a:t>
            </a:r>
            <a:r>
              <a:rPr lang="en-GB" sz="1100" dirty="0" err="1" smtClean="0"/>
              <a:t>a,b,c,d</a:t>
            </a:r>
            <a:r>
              <a:rPr lang="en-GB" sz="1100" dirty="0" smtClean="0"/>
              <a:t>); </a:t>
            </a:r>
          </a:p>
          <a:p>
            <a:pPr>
              <a:buNone/>
            </a:pPr>
            <a:r>
              <a:rPr lang="en-GB" sz="1100" dirty="0" smtClean="0"/>
              <a:t>set</a:t>
            </a:r>
            <a:r>
              <a:rPr lang="el-GR" sz="1100" dirty="0" smtClean="0"/>
              <a:t>(</a:t>
            </a:r>
            <a:r>
              <a:rPr lang="en-GB" sz="1100" dirty="0" smtClean="0"/>
              <a:t>handles</a:t>
            </a:r>
            <a:r>
              <a:rPr lang="el-GR" sz="1100" dirty="0" smtClean="0"/>
              <a:t>.</a:t>
            </a:r>
            <a:r>
              <a:rPr lang="en-GB" sz="1100" dirty="0" err="1" smtClean="0"/>
              <a:t>editDegDC</a:t>
            </a:r>
            <a:r>
              <a:rPr lang="el-GR" sz="1100" dirty="0" smtClean="0"/>
              <a:t>,'</a:t>
            </a:r>
            <a:r>
              <a:rPr lang="en-GB" sz="1100" dirty="0" smtClean="0"/>
              <a:t>string</a:t>
            </a:r>
            <a:r>
              <a:rPr lang="el-GR" sz="1100" dirty="0" smtClean="0"/>
              <a:t>',</a:t>
            </a:r>
            <a:r>
              <a:rPr lang="en-GB" sz="1100" dirty="0" err="1" smtClean="0"/>
              <a:t>DegDC</a:t>
            </a:r>
            <a:r>
              <a:rPr lang="el-GR" sz="1100" dirty="0" smtClean="0"/>
              <a:t>)</a:t>
            </a:r>
            <a:endParaRPr lang="en-US" sz="1100" dirty="0" smtClean="0"/>
          </a:p>
          <a:p>
            <a:pPr>
              <a:buNone/>
            </a:pP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</a:t>
            </a:r>
            <a:r>
              <a:rPr lang="en-GB" sz="1100" dirty="0" smtClean="0"/>
              <a:t>function </a:t>
            </a:r>
            <a:r>
              <a:rPr lang="en-GB" sz="1100" dirty="0" err="1" smtClean="0"/>
              <a:t>editDegDC_Callback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edit6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edit6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edit6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editDegDC_CreateFcn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edit6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US" sz="1100" b="1" dirty="0" smtClean="0"/>
              <a:t> </a:t>
            </a:r>
            <a:r>
              <a:rPr lang="el-GR" sz="1100" dirty="0" smtClean="0"/>
              <a:t>  </a:t>
            </a:r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editDC_Callback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edit6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edit6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edit6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editDC_CreateFcn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edit6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--- Executes on button press in pushbutton3.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pushbuttonCom_Callback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US" sz="1100" b="1" dirty="0" smtClean="0"/>
              <a:t> 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a=str2num(get(handles.edit1,'string'));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b=str2num(get(handles.edit2,'string'));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c=str2num(get(handles.edit3,'string'));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d=str2num(get(handles.edit4,'string'));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DC=str2num(get(</a:t>
            </a:r>
            <a:r>
              <a:rPr lang="en-GB" sz="1100" dirty="0" err="1" smtClean="0"/>
              <a:t>handles.editDC,'string</a:t>
            </a:r>
            <a:r>
              <a:rPr lang="en-GB" sz="1100" dirty="0" smtClean="0"/>
              <a:t>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 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[Com]=calculationsCom(a,b,c,d,DC);     </a:t>
            </a:r>
            <a:endParaRPr lang="el-GR" sz="1100" dirty="0" smtClean="0"/>
          </a:p>
          <a:p>
            <a:pPr>
              <a:buNone/>
            </a:pPr>
            <a:r>
              <a:rPr lang="en-US" sz="1100" dirty="0" smtClean="0"/>
              <a:t> 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answer</a:t>
            </a:r>
            <a:r>
              <a:rPr lang="el-GR" sz="1100" dirty="0" smtClean="0"/>
              <a:t>=</a:t>
            </a:r>
            <a:r>
              <a:rPr lang="en-GB" sz="1100" dirty="0" smtClean="0"/>
              <a:t>char</a:t>
            </a:r>
            <a:r>
              <a:rPr lang="el-GR" sz="1100" dirty="0" smtClean="0"/>
              <a:t>(</a:t>
            </a:r>
            <a:r>
              <a:rPr lang="en-GB" sz="1100" dirty="0" smtClean="0"/>
              <a:t>Com</a:t>
            </a:r>
            <a:r>
              <a:rPr lang="el-GR" sz="1100" dirty="0" smtClean="0"/>
              <a:t>);                    </a:t>
            </a:r>
          </a:p>
          <a:p>
            <a:pPr>
              <a:buNone/>
            </a:pPr>
            <a:r>
              <a:rPr lang="el-GR" sz="1100" dirty="0" smtClean="0"/>
              <a:t> </a:t>
            </a:r>
            <a:r>
              <a:rPr lang="en-GB" sz="1100" dirty="0" smtClean="0"/>
              <a:t>set(</a:t>
            </a:r>
            <a:r>
              <a:rPr lang="en-GB" sz="1100" dirty="0" err="1" smtClean="0"/>
              <a:t>handles.editCom,'string',answer</a:t>
            </a:r>
            <a:r>
              <a:rPr lang="en-GB" sz="1100" dirty="0" smtClean="0"/>
              <a:t>)</a:t>
            </a:r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editCom_Callback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edit9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edit9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edit9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editCom_CreateFcn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edit9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endParaRPr lang="el-GR" sz="1100" dirty="0" smtClean="0"/>
          </a:p>
          <a:p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1559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--- Executes on button press in </a:t>
            </a:r>
            <a:r>
              <a:rPr lang="en-GB" sz="1100" dirty="0" err="1" smtClean="0"/>
              <a:t>pushbuttonPC</a:t>
            </a:r>
            <a:r>
              <a:rPr lang="en-GB" sz="1100" dirty="0" smtClean="0"/>
              <a:t>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pushbuttonPC_Callback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 a=str2num(get(handles.edit1,'string'));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b=str2num(get(handles.edit2,'string'));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c=str2num(get(handles.edit3,'string'));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d=str2num(get(handles.edit4,'string'));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DC=str2num(get(</a:t>
            </a:r>
            <a:r>
              <a:rPr lang="en-GB" sz="1100" dirty="0" err="1" smtClean="0"/>
              <a:t>handles.editDC,'string</a:t>
            </a:r>
            <a:r>
              <a:rPr lang="en-GB" sz="1100" dirty="0" smtClean="0"/>
              <a:t>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[PC]=</a:t>
            </a:r>
            <a:r>
              <a:rPr lang="en-GB" sz="1100" dirty="0" err="1" smtClean="0"/>
              <a:t>calculationsPC</a:t>
            </a:r>
            <a:r>
              <a:rPr lang="en-GB" sz="1100" dirty="0" smtClean="0"/>
              <a:t>(</a:t>
            </a:r>
            <a:r>
              <a:rPr lang="en-GB" sz="1100" dirty="0" err="1" smtClean="0"/>
              <a:t>a,b,c,d,DC</a:t>
            </a:r>
            <a:r>
              <a:rPr lang="en-GB" sz="1100" dirty="0" smtClean="0"/>
              <a:t>);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answer</a:t>
            </a:r>
            <a:r>
              <a:rPr lang="el-GR" sz="1100" dirty="0" smtClean="0"/>
              <a:t>=</a:t>
            </a:r>
            <a:r>
              <a:rPr lang="en-GB" sz="1100" dirty="0" smtClean="0"/>
              <a:t>char</a:t>
            </a:r>
            <a:r>
              <a:rPr lang="el-GR" sz="1100" dirty="0" smtClean="0"/>
              <a:t>(</a:t>
            </a:r>
            <a:r>
              <a:rPr lang="en-GB" sz="1100" dirty="0" smtClean="0"/>
              <a:t>PC</a:t>
            </a:r>
            <a:r>
              <a:rPr lang="el-GR" sz="1100" dirty="0" smtClean="0"/>
              <a:t>); </a:t>
            </a:r>
            <a:endParaRPr lang="en-US" sz="1100" dirty="0" smtClean="0"/>
          </a:p>
          <a:p>
            <a:pPr>
              <a:buNone/>
            </a:pPr>
            <a:r>
              <a:rPr lang="en-GB" sz="1100" dirty="0" smtClean="0"/>
              <a:t>set(</a:t>
            </a:r>
            <a:r>
              <a:rPr lang="en-GB" sz="1100" dirty="0" err="1" smtClean="0"/>
              <a:t>handles.editPC,'string',answer</a:t>
            </a:r>
            <a:r>
              <a:rPr lang="en-GB" sz="1100" dirty="0" smtClean="0"/>
              <a:t>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editPC_Callback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</a:t>
            </a:r>
            <a:r>
              <a:rPr lang="en-GB" sz="1100" dirty="0" err="1" smtClean="0"/>
              <a:t>editPC</a:t>
            </a:r>
            <a:r>
              <a:rPr lang="en-GB" sz="1100" dirty="0" smtClean="0"/>
              <a:t>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</a:t>
            </a:r>
            <a:r>
              <a:rPr lang="en-GB" sz="1100" dirty="0" err="1" smtClean="0"/>
              <a:t>editPC</a:t>
            </a:r>
            <a:r>
              <a:rPr lang="en-GB" sz="1100" dirty="0" smtClean="0"/>
              <a:t>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</a:t>
            </a:r>
            <a:r>
              <a:rPr lang="en-GB" sz="1100" dirty="0" err="1" smtClean="0"/>
              <a:t>editPC</a:t>
            </a:r>
            <a:r>
              <a:rPr lang="en-GB" sz="1100" dirty="0" smtClean="0"/>
              <a:t>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editPC_CreateFcn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</a:t>
            </a:r>
            <a:r>
              <a:rPr lang="en-GB" sz="1100" dirty="0" err="1" smtClean="0"/>
              <a:t>editPC</a:t>
            </a:r>
            <a:r>
              <a:rPr lang="en-GB" sz="1100" dirty="0" smtClean="0"/>
              <a:t>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0944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l-GR" u="sng" dirty="0" smtClean="0"/>
              <a:t>Η σύνδεση σημάτων –</a:t>
            </a:r>
            <a:r>
              <a:rPr lang="el-GR" u="sng" dirty="0" err="1" smtClean="0"/>
              <a:t>σύστηματων</a:t>
            </a:r>
            <a:endParaRPr lang="el-GR" u="sng" dirty="0" smtClean="0"/>
          </a:p>
          <a:p>
            <a:pPr algn="ctr">
              <a:buFont typeface="Wingdings 2" pitchFamily="18" charset="2"/>
              <a:buNone/>
            </a:pPr>
            <a:endParaRPr lang="el-GR" u="sng" dirty="0" smtClean="0"/>
          </a:p>
          <a:p>
            <a:pPr>
              <a:buFont typeface="Wingdings 2" pitchFamily="18" charset="2"/>
              <a:buNone/>
            </a:pPr>
            <a:r>
              <a:rPr lang="el-GR" dirty="0" smtClean="0"/>
              <a:t>                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sz="1600" dirty="0" smtClean="0"/>
              <a:t>u(t)                                                                       y(t)    </a:t>
            </a:r>
          </a:p>
          <a:p>
            <a:pPr>
              <a:buFont typeface="Wingdings 2" pitchFamily="18" charset="2"/>
              <a:buNone/>
            </a:pPr>
            <a:endParaRPr lang="en-US" sz="1600" u="sng" dirty="0" smtClean="0"/>
          </a:p>
          <a:p>
            <a:pPr>
              <a:buFont typeface="Wingdings 2" pitchFamily="18" charset="2"/>
              <a:buNone/>
            </a:pPr>
            <a:endParaRPr lang="en-US" sz="1600" u="sng" dirty="0" smtClean="0"/>
          </a:p>
          <a:p>
            <a:pPr>
              <a:buFont typeface="Wingdings 2" pitchFamily="18" charset="2"/>
              <a:buNone/>
            </a:pPr>
            <a:endParaRPr lang="en-US" sz="1600" u="sng" dirty="0" smtClean="0"/>
          </a:p>
          <a:p>
            <a:pPr>
              <a:buFont typeface="Wingdings 2" pitchFamily="18" charset="2"/>
              <a:buNone/>
            </a:pPr>
            <a:endParaRPr lang="en-US" sz="1600" u="sng" dirty="0" smtClean="0"/>
          </a:p>
          <a:p>
            <a:pPr>
              <a:buNone/>
            </a:pPr>
            <a:r>
              <a:rPr lang="el-GR" sz="1600" dirty="0" smtClean="0"/>
              <a:t>       </a:t>
            </a:r>
            <a:r>
              <a:rPr lang="en-US" sz="1600" dirty="0" smtClean="0"/>
              <a:t> </a:t>
            </a:r>
            <a:r>
              <a:rPr lang="el-GR" sz="1600" dirty="0" smtClean="0"/>
              <a:t>Ένα σύστημα </a:t>
            </a:r>
            <a:r>
              <a:rPr lang="en-US" sz="1600" dirty="0" smtClean="0"/>
              <a:t>S </a:t>
            </a:r>
            <a:r>
              <a:rPr lang="el-GR" sz="1600" b="1" dirty="0" smtClean="0"/>
              <a:t>συνεχούς χρόνου</a:t>
            </a:r>
            <a:r>
              <a:rPr lang="el-GR" sz="1600" dirty="0" smtClean="0"/>
              <a:t> περιγράφεται από τις </a:t>
            </a:r>
            <a:r>
              <a:rPr lang="el-GR" sz="1600" b="1" dirty="0" smtClean="0"/>
              <a:t>εξισώσεις στο χώρο των καταστάσεων</a:t>
            </a:r>
            <a:r>
              <a:rPr lang="el-GR" sz="1600" dirty="0" smtClean="0"/>
              <a:t> ως εξής</a:t>
            </a:r>
            <a:endParaRPr lang="en-US" sz="1600" dirty="0" smtClean="0"/>
          </a:p>
          <a:p>
            <a:pPr>
              <a:buFont typeface="Wingdings 2" pitchFamily="18" charset="2"/>
              <a:buNone/>
            </a:pPr>
            <a:endParaRPr lang="en-US" sz="1600" u="sng" dirty="0" smtClean="0"/>
          </a:p>
          <a:p>
            <a:pPr>
              <a:buFont typeface="Wingdings 2" pitchFamily="18" charset="2"/>
              <a:buNone/>
            </a:pPr>
            <a:endParaRPr lang="en-US" sz="1600" u="sng" dirty="0" smtClean="0"/>
          </a:p>
          <a:p>
            <a:pPr>
              <a:buFont typeface="Wingdings 2" pitchFamily="18" charset="2"/>
              <a:buNone/>
            </a:pPr>
            <a:endParaRPr lang="en-US" sz="1600" u="sng" dirty="0" smtClean="0"/>
          </a:p>
          <a:p>
            <a:pPr>
              <a:buFont typeface="Wingdings 2" pitchFamily="18" charset="2"/>
              <a:buNone/>
            </a:pPr>
            <a:endParaRPr lang="en-US" sz="1600" u="sng" dirty="0" smtClean="0"/>
          </a:p>
          <a:p>
            <a:pPr>
              <a:buFont typeface="Wingdings 2" pitchFamily="18" charset="2"/>
              <a:buNone/>
            </a:pPr>
            <a:endParaRPr lang="en-US" sz="1600" u="sng" dirty="0" smtClean="0"/>
          </a:p>
        </p:txBody>
      </p:sp>
      <p:grpSp>
        <p:nvGrpSpPr>
          <p:cNvPr id="2" name="18 - Ομάδα"/>
          <p:cNvGrpSpPr>
            <a:grpSpLocks/>
          </p:cNvGrpSpPr>
          <p:nvPr/>
        </p:nvGrpSpPr>
        <p:grpSpPr bwMode="auto">
          <a:xfrm>
            <a:off x="1928813" y="1285875"/>
            <a:ext cx="4857750" cy="1000125"/>
            <a:chOff x="1928794" y="1285860"/>
            <a:chExt cx="4857784" cy="1000132"/>
          </a:xfrm>
        </p:grpSpPr>
        <p:sp>
          <p:nvSpPr>
            <p:cNvPr id="5" name="4 - Διάγραμμα ροής: Διεργασία"/>
            <p:cNvSpPr/>
            <p:nvPr/>
          </p:nvSpPr>
          <p:spPr>
            <a:xfrm>
              <a:off x="3214678" y="1285860"/>
              <a:ext cx="2500329" cy="1000132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/>
                <a:t>Σύστημα</a:t>
              </a:r>
            </a:p>
          </p:txBody>
        </p:sp>
        <p:cxnSp>
          <p:nvCxnSpPr>
            <p:cNvPr id="7" name="6 - Ευθύγραμμο βέλος σύνδεσης"/>
            <p:cNvCxnSpPr>
              <a:endCxn id="5" idx="1"/>
            </p:cNvCxnSpPr>
            <p:nvPr/>
          </p:nvCxnSpPr>
          <p:spPr>
            <a:xfrm>
              <a:off x="1928794" y="1785927"/>
              <a:ext cx="128588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9 - Ευθύγραμμο βέλος σύνδεσης"/>
            <p:cNvCxnSpPr>
              <a:stCxn id="5" idx="3"/>
            </p:cNvCxnSpPr>
            <p:nvPr/>
          </p:nvCxnSpPr>
          <p:spPr>
            <a:xfrm>
              <a:off x="5715007" y="1785927"/>
              <a:ext cx="1071571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2357422" y="3929066"/>
          <a:ext cx="4628554" cy="1357322"/>
        </p:xfrm>
        <a:graphic>
          <a:graphicData uri="http://schemas.openxmlformats.org/presentationml/2006/ole">
            <p:oleObj spid="_x0000_s5136" name="Εξίσωση" r:id="rId3" imgW="2286000" imgH="774700" progId="Equation.3">
              <p:embed/>
            </p:oleObj>
          </a:graphicData>
        </a:graphic>
      </p:graphicFrame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 lvl="0">
              <a:buNone/>
            </a:pPr>
            <a:r>
              <a:rPr lang="el-GR" sz="1200" b="1" u="sng" dirty="0" smtClean="0"/>
              <a:t>Ορισμός συνάρτησης </a:t>
            </a:r>
            <a:r>
              <a:rPr lang="en-US" sz="1200" b="1" u="sng" dirty="0" err="1" smtClean="0"/>
              <a:t>tf</a:t>
            </a:r>
            <a:endParaRPr lang="el-GR" sz="1200" dirty="0" smtClean="0"/>
          </a:p>
          <a:p>
            <a:pPr>
              <a:buNone/>
            </a:pPr>
            <a:r>
              <a:rPr lang="el-GR" sz="1100" b="1" dirty="0" smtClean="0"/>
              <a:t> 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</a:t>
            </a:r>
            <a:r>
              <a:rPr lang="el-GR" sz="1100" dirty="0" smtClean="0"/>
              <a:t> [</a:t>
            </a:r>
            <a:r>
              <a:rPr lang="en-GB" sz="1100" dirty="0" err="1" smtClean="0"/>
              <a:t>tf</a:t>
            </a:r>
            <a:r>
              <a:rPr lang="el-GR" sz="1100" dirty="0" smtClean="0"/>
              <a:t>]=</a:t>
            </a:r>
            <a:r>
              <a:rPr lang="en-GB" sz="1100" dirty="0" err="1" smtClean="0"/>
              <a:t>calculationstf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,</a:t>
            </a:r>
            <a:r>
              <a:rPr lang="en-GB" sz="1100" dirty="0" smtClean="0"/>
              <a:t>b</a:t>
            </a:r>
            <a:r>
              <a:rPr lang="el-GR" sz="1100" dirty="0" smtClean="0"/>
              <a:t>,</a:t>
            </a:r>
            <a:r>
              <a:rPr lang="en-GB" sz="1100" dirty="0" smtClean="0"/>
              <a:t>c</a:t>
            </a:r>
            <a:r>
              <a:rPr lang="el-GR" sz="1100" dirty="0" smtClean="0"/>
              <a:t>,</a:t>
            </a:r>
            <a:r>
              <a:rPr lang="en-GB" sz="1100" dirty="0" smtClean="0"/>
              <a:t>d</a:t>
            </a:r>
            <a:r>
              <a:rPr lang="el-GR" sz="1100" dirty="0" smtClean="0"/>
              <a:t>)   </a:t>
            </a:r>
            <a:r>
              <a:rPr lang="el-GR" sz="1100" b="1" dirty="0" smtClean="0"/>
              <a:t>% ορισμός συνάρτησης </a:t>
            </a:r>
            <a:r>
              <a:rPr lang="en-US" sz="1100" b="1" dirty="0" err="1" smtClean="0"/>
              <a:t>tf</a:t>
            </a:r>
            <a:r>
              <a:rPr lang="el-GR" sz="1100" b="1" dirty="0" smtClean="0"/>
              <a:t> έχοντας ως δεδομένα: τους πίνακες </a:t>
            </a:r>
            <a:r>
              <a:rPr lang="en-US" sz="1100" b="1" dirty="0" smtClean="0"/>
              <a:t>a</a:t>
            </a:r>
            <a:r>
              <a:rPr lang="el-GR" sz="1100" b="1" dirty="0" smtClean="0"/>
              <a:t>, </a:t>
            </a:r>
            <a:r>
              <a:rPr lang="en-US" sz="1100" b="1" dirty="0" smtClean="0"/>
              <a:t>b</a:t>
            </a:r>
            <a:r>
              <a:rPr lang="el-GR" sz="1100" b="1" dirty="0" smtClean="0"/>
              <a:t>, </a:t>
            </a:r>
            <a:r>
              <a:rPr lang="en-US" sz="1100" b="1" dirty="0" smtClean="0"/>
              <a:t>c </a:t>
            </a:r>
            <a:r>
              <a:rPr lang="el-GR" sz="1100" b="1" dirty="0" smtClean="0"/>
              <a:t>και </a:t>
            </a:r>
            <a:r>
              <a:rPr lang="en-US" sz="1100" b="1" dirty="0" smtClean="0"/>
              <a:t>d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                 </a:t>
            </a:r>
            <a:r>
              <a:rPr lang="el-GR" sz="1100" b="1" dirty="0" smtClean="0"/>
              <a:t>% δήλωση μεταβλητής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m</a:t>
            </a:r>
            <a:r>
              <a:rPr lang="el-GR" sz="1100" dirty="0" smtClean="0"/>
              <a:t>=</a:t>
            </a:r>
            <a:r>
              <a:rPr lang="en-GB" sz="1100" dirty="0" smtClean="0"/>
              <a:t>size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);              </a:t>
            </a:r>
            <a:r>
              <a:rPr lang="el-GR" sz="1100" b="1" dirty="0" smtClean="0"/>
              <a:t>% </a:t>
            </a:r>
            <a:r>
              <a:rPr lang="en-US" sz="1100" b="1" dirty="0" smtClean="0"/>
              <a:t>m</a:t>
            </a:r>
            <a:r>
              <a:rPr lang="el-GR" sz="1100" b="1" dirty="0" smtClean="0"/>
              <a:t> η διάσταση του πίνακα </a:t>
            </a:r>
            <a:r>
              <a:rPr lang="en-US" sz="1100" b="1" dirty="0" smtClean="0"/>
              <a:t>a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2=</a:t>
            </a:r>
            <a:r>
              <a:rPr lang="en-GB" sz="1100" dirty="0" smtClean="0"/>
              <a:t>s</a:t>
            </a:r>
            <a:r>
              <a:rPr lang="el-GR" sz="1100" dirty="0" smtClean="0"/>
              <a:t>*</a:t>
            </a:r>
            <a:r>
              <a:rPr lang="en-GB" sz="1100" dirty="0" smtClean="0"/>
              <a:t>eye</a:t>
            </a:r>
            <a:r>
              <a:rPr lang="el-GR" sz="1100" dirty="0" smtClean="0"/>
              <a:t>(</a:t>
            </a:r>
            <a:r>
              <a:rPr lang="en-GB" sz="1100" dirty="0" smtClean="0"/>
              <a:t>m</a:t>
            </a:r>
            <a:r>
              <a:rPr lang="el-GR" sz="1100" dirty="0" smtClean="0"/>
              <a:t>(1,1),</a:t>
            </a:r>
            <a:r>
              <a:rPr lang="en-GB" sz="1100" dirty="0" smtClean="0"/>
              <a:t>m</a:t>
            </a:r>
            <a:r>
              <a:rPr lang="el-GR" sz="1100" dirty="0" smtClean="0"/>
              <a:t>(1,1))-</a:t>
            </a:r>
            <a:r>
              <a:rPr lang="en-GB" sz="1100" dirty="0" smtClean="0"/>
              <a:t>a</a:t>
            </a:r>
            <a:r>
              <a:rPr lang="el-GR" sz="1100" dirty="0" smtClean="0"/>
              <a:t>;</a:t>
            </a:r>
            <a:r>
              <a:rPr lang="el-GR" sz="1100" b="1" dirty="0" smtClean="0"/>
              <a:t> % υπολογισμός του </a:t>
            </a:r>
            <a:r>
              <a:rPr lang="en-US" sz="1100" b="1" dirty="0" smtClean="0"/>
              <a:t>s</a:t>
            </a:r>
            <a:r>
              <a:rPr lang="el-GR" sz="1100" b="1" dirty="0" smtClean="0"/>
              <a:t>*</a:t>
            </a:r>
            <a:r>
              <a:rPr lang="en-US" sz="1100" b="1" dirty="0" smtClean="0"/>
              <a:t>I</a:t>
            </a:r>
            <a:r>
              <a:rPr lang="el-GR" sz="1100" b="1" dirty="0" smtClean="0"/>
              <a:t>-</a:t>
            </a:r>
            <a:r>
              <a:rPr lang="en-US" sz="1100" b="1" dirty="0" smtClean="0"/>
              <a:t>a</a:t>
            </a:r>
            <a:r>
              <a:rPr lang="el-GR" sz="1100" b="1" dirty="0" smtClean="0"/>
              <a:t> για οποιαδήποτε τιμή και αν έχει το </a:t>
            </a:r>
            <a:r>
              <a:rPr lang="en-US" sz="1100" b="1" dirty="0" smtClean="0"/>
              <a:t>m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3=</a:t>
            </a:r>
            <a:r>
              <a:rPr lang="en-GB" sz="1100" dirty="0" smtClean="0"/>
              <a:t>inv</a:t>
            </a:r>
            <a:r>
              <a:rPr lang="el-GR" sz="1100" dirty="0" smtClean="0"/>
              <a:t>(</a:t>
            </a:r>
            <a:r>
              <a:rPr lang="en-GB" sz="1100" dirty="0" smtClean="0"/>
              <a:t>s</a:t>
            </a:r>
            <a:r>
              <a:rPr lang="el-GR" sz="1100" dirty="0" smtClean="0"/>
              <a:t>2);             </a:t>
            </a:r>
            <a:r>
              <a:rPr lang="el-GR" sz="1100" b="1" dirty="0" smtClean="0"/>
              <a:t>% υπολογισμός του αντιστρόφου της παραπάνω                                          παράστασης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tf</a:t>
            </a:r>
            <a:r>
              <a:rPr lang="el-GR" sz="1100" dirty="0" smtClean="0"/>
              <a:t>=</a:t>
            </a:r>
            <a:r>
              <a:rPr lang="en-GB" sz="1100" dirty="0" smtClean="0"/>
              <a:t>simple</a:t>
            </a:r>
            <a:r>
              <a:rPr lang="el-GR" sz="1100" dirty="0" smtClean="0"/>
              <a:t>(</a:t>
            </a:r>
            <a:r>
              <a:rPr lang="en-GB" sz="1100" dirty="0" smtClean="0"/>
              <a:t>c</a:t>
            </a:r>
            <a:r>
              <a:rPr lang="el-GR" sz="1100" dirty="0" smtClean="0"/>
              <a:t>*</a:t>
            </a:r>
            <a:r>
              <a:rPr lang="en-GB" sz="1100" dirty="0" smtClean="0"/>
              <a:t>s</a:t>
            </a:r>
            <a:r>
              <a:rPr lang="el-GR" sz="1100" dirty="0" smtClean="0"/>
              <a:t>3*</a:t>
            </a:r>
            <a:r>
              <a:rPr lang="en-GB" sz="1100" dirty="0" smtClean="0"/>
              <a:t>b</a:t>
            </a:r>
            <a:r>
              <a:rPr lang="el-GR" sz="1100" dirty="0" smtClean="0"/>
              <a:t>+</a:t>
            </a:r>
            <a:r>
              <a:rPr lang="en-GB" sz="1100" dirty="0" smtClean="0"/>
              <a:t>d</a:t>
            </a:r>
            <a:r>
              <a:rPr lang="el-GR" sz="1100" dirty="0" smtClean="0"/>
              <a:t>);    </a:t>
            </a:r>
            <a:r>
              <a:rPr lang="el-GR" sz="1100" b="1" dirty="0" smtClean="0"/>
              <a:t>% υπολογισμός της συνάρτησης μεταφοράς και μέσω της εντολής  </a:t>
            </a:r>
            <a:r>
              <a:rPr lang="en-US" sz="1100" b="1" dirty="0" smtClean="0"/>
              <a:t>simple</a:t>
            </a:r>
            <a:r>
              <a:rPr lang="el-GR" sz="1100" b="1" dirty="0" smtClean="0"/>
              <a:t> γίνεται η απλοποίηση της παράστασης </a:t>
            </a:r>
            <a:endParaRPr lang="en-US" sz="1100" b="1" dirty="0" smtClean="0"/>
          </a:p>
          <a:p>
            <a:pPr>
              <a:buNone/>
            </a:pPr>
            <a:endParaRPr lang="en-US" sz="1100" b="1" dirty="0" smtClean="0"/>
          </a:p>
          <a:p>
            <a:pPr lvl="0">
              <a:buNone/>
            </a:pPr>
            <a:r>
              <a:rPr lang="el-GR" sz="1200" b="1" u="sng" dirty="0" smtClean="0"/>
              <a:t>Ορισμός συνάρτησης </a:t>
            </a:r>
            <a:r>
              <a:rPr lang="en-US" sz="1200" b="1" u="sng" dirty="0" smtClean="0"/>
              <a:t>Q</a:t>
            </a:r>
            <a:endParaRPr lang="el-GR" sz="12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smtClean="0"/>
              <a:t>function</a:t>
            </a:r>
            <a:r>
              <a:rPr lang="el-GR" sz="1100" dirty="0" smtClean="0"/>
              <a:t> [</a:t>
            </a:r>
            <a:r>
              <a:rPr lang="en-GB" sz="1100" dirty="0" smtClean="0"/>
              <a:t>Q</a:t>
            </a:r>
            <a:r>
              <a:rPr lang="el-GR" sz="1100" dirty="0" smtClean="0"/>
              <a:t>]=</a:t>
            </a:r>
            <a:r>
              <a:rPr lang="en-GB" sz="1100" dirty="0" err="1" smtClean="0"/>
              <a:t>calculationsQ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,</a:t>
            </a:r>
            <a:r>
              <a:rPr lang="en-GB" sz="1100" dirty="0" smtClean="0"/>
              <a:t>b</a:t>
            </a:r>
            <a:r>
              <a:rPr lang="el-GR" sz="1100" dirty="0" smtClean="0"/>
              <a:t>,</a:t>
            </a:r>
            <a:r>
              <a:rPr lang="en-GB" sz="1100" dirty="0" smtClean="0"/>
              <a:t>c</a:t>
            </a:r>
            <a:r>
              <a:rPr lang="el-GR" sz="1100" dirty="0" smtClean="0"/>
              <a:t>,</a:t>
            </a:r>
            <a:r>
              <a:rPr lang="en-GB" sz="1100" dirty="0" smtClean="0"/>
              <a:t>d</a:t>
            </a:r>
            <a:r>
              <a:rPr lang="el-GR" sz="1100" dirty="0" smtClean="0"/>
              <a:t>)     </a:t>
            </a:r>
            <a:r>
              <a:rPr lang="el-GR" sz="1100" b="1" dirty="0" smtClean="0"/>
              <a:t>% ορισμός συνάρτησης </a:t>
            </a:r>
            <a:r>
              <a:rPr lang="en-US" sz="1100" b="1" dirty="0" err="1" smtClean="0"/>
              <a:t>tf</a:t>
            </a:r>
            <a:r>
              <a:rPr lang="en-US" sz="1100" b="1" dirty="0" smtClean="0"/>
              <a:t> </a:t>
            </a:r>
            <a:r>
              <a:rPr lang="el-GR" sz="1100" b="1" dirty="0" smtClean="0"/>
              <a:t>έχοντας ως δεδομένα: τους πίνακες </a:t>
            </a:r>
            <a:r>
              <a:rPr lang="en-US" sz="1100" b="1" dirty="0" smtClean="0"/>
              <a:t>a</a:t>
            </a:r>
            <a:r>
              <a:rPr lang="el-GR" sz="1100" b="1" dirty="0" smtClean="0"/>
              <a:t>, </a:t>
            </a:r>
            <a:r>
              <a:rPr lang="en-US" sz="1100" b="1" dirty="0" smtClean="0"/>
              <a:t>b</a:t>
            </a:r>
            <a:r>
              <a:rPr lang="el-GR" sz="1100" b="1" dirty="0" smtClean="0"/>
              <a:t>, </a:t>
            </a:r>
            <a:r>
              <a:rPr lang="en-US" sz="1100" b="1" dirty="0" smtClean="0"/>
              <a:t>c </a:t>
            </a:r>
            <a:r>
              <a:rPr lang="el-GR" sz="1100" b="1" dirty="0" smtClean="0"/>
              <a:t>και </a:t>
            </a:r>
            <a:r>
              <a:rPr lang="en-US" sz="1100" b="1" dirty="0" smtClean="0"/>
              <a:t>d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                 </a:t>
            </a:r>
            <a:r>
              <a:rPr lang="el-GR" sz="1100" b="1" dirty="0" smtClean="0"/>
              <a:t>% δήλωση μεταβλητής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m</a:t>
            </a:r>
            <a:r>
              <a:rPr lang="el-GR" sz="1100" dirty="0" smtClean="0"/>
              <a:t>=</a:t>
            </a:r>
            <a:r>
              <a:rPr lang="en-GB" sz="1100" dirty="0" smtClean="0"/>
              <a:t>size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);              </a:t>
            </a:r>
            <a:r>
              <a:rPr lang="el-GR" sz="1100" b="1" dirty="0" smtClean="0"/>
              <a:t>% </a:t>
            </a:r>
            <a:r>
              <a:rPr lang="en-US" sz="1100" b="1" dirty="0" smtClean="0"/>
              <a:t>m</a:t>
            </a:r>
            <a:r>
              <a:rPr lang="el-GR" sz="1100" b="1" dirty="0" smtClean="0"/>
              <a:t> η διάσταση του πίνακα </a:t>
            </a:r>
            <a:r>
              <a:rPr lang="en-US" sz="1100" b="1" dirty="0" smtClean="0"/>
              <a:t>a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2=</a:t>
            </a:r>
            <a:r>
              <a:rPr lang="en-GB" sz="1100" dirty="0" smtClean="0"/>
              <a:t>s</a:t>
            </a:r>
            <a:r>
              <a:rPr lang="el-GR" sz="1100" dirty="0" smtClean="0"/>
              <a:t>*</a:t>
            </a:r>
            <a:r>
              <a:rPr lang="en-GB" sz="1100" dirty="0" smtClean="0"/>
              <a:t>eye</a:t>
            </a:r>
            <a:r>
              <a:rPr lang="el-GR" sz="1100" dirty="0" smtClean="0"/>
              <a:t>(</a:t>
            </a:r>
            <a:r>
              <a:rPr lang="en-GB" sz="1100" dirty="0" smtClean="0"/>
              <a:t>m</a:t>
            </a:r>
            <a:r>
              <a:rPr lang="el-GR" sz="1100" dirty="0" smtClean="0"/>
              <a:t>(1,1),</a:t>
            </a:r>
            <a:r>
              <a:rPr lang="en-GB" sz="1100" dirty="0" smtClean="0"/>
              <a:t>m</a:t>
            </a:r>
            <a:r>
              <a:rPr lang="el-GR" sz="1100" dirty="0" smtClean="0"/>
              <a:t>(1,1))-</a:t>
            </a:r>
            <a:r>
              <a:rPr lang="en-GB" sz="1100" dirty="0" smtClean="0"/>
              <a:t>a</a:t>
            </a:r>
            <a:r>
              <a:rPr lang="el-GR" sz="1100" dirty="0" smtClean="0"/>
              <a:t>;</a:t>
            </a:r>
            <a:r>
              <a:rPr lang="el-GR" sz="1100" b="1" dirty="0" smtClean="0"/>
              <a:t> % υπολογισμός του </a:t>
            </a:r>
            <a:r>
              <a:rPr lang="en-US" sz="1100" b="1" dirty="0" smtClean="0"/>
              <a:t>s</a:t>
            </a:r>
            <a:r>
              <a:rPr lang="el-GR" sz="1100" b="1" dirty="0" smtClean="0"/>
              <a:t>*</a:t>
            </a:r>
            <a:r>
              <a:rPr lang="en-US" sz="1100" b="1" dirty="0" smtClean="0"/>
              <a:t>I</a:t>
            </a:r>
            <a:r>
              <a:rPr lang="el-GR" sz="1100" b="1" dirty="0" smtClean="0"/>
              <a:t>-</a:t>
            </a:r>
            <a:r>
              <a:rPr lang="en-US" sz="1100" b="1" dirty="0" smtClean="0"/>
              <a:t>a</a:t>
            </a:r>
            <a:r>
              <a:rPr lang="el-GR" sz="1100" b="1" dirty="0" smtClean="0"/>
              <a:t> για οποιαδήποτε τιμή και αν έχει το </a:t>
            </a:r>
            <a:r>
              <a:rPr lang="en-US" sz="1100" b="1" dirty="0" smtClean="0"/>
              <a:t>m</a:t>
            </a:r>
            <a:r>
              <a:rPr lang="el-GR" sz="1100" b="1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3=</a:t>
            </a:r>
            <a:r>
              <a:rPr lang="en-GB" sz="1100" dirty="0" smtClean="0"/>
              <a:t>inv</a:t>
            </a:r>
            <a:r>
              <a:rPr lang="el-GR" sz="1100" dirty="0" smtClean="0"/>
              <a:t>(</a:t>
            </a:r>
            <a:r>
              <a:rPr lang="en-GB" sz="1100" dirty="0" smtClean="0"/>
              <a:t>s</a:t>
            </a:r>
            <a:r>
              <a:rPr lang="el-GR" sz="1100" dirty="0" smtClean="0"/>
              <a:t>2);             </a:t>
            </a:r>
            <a:r>
              <a:rPr lang="el-GR" sz="1100" b="1" dirty="0" smtClean="0"/>
              <a:t>% υπολογισμός του αντιστρόφου της παραπάνω                                          παράστασης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4=</a:t>
            </a:r>
            <a:r>
              <a:rPr lang="en-GB" sz="1100" dirty="0" smtClean="0"/>
              <a:t>simple</a:t>
            </a:r>
            <a:r>
              <a:rPr lang="el-GR" sz="1100" dirty="0" smtClean="0"/>
              <a:t>(</a:t>
            </a:r>
            <a:r>
              <a:rPr lang="en-GB" sz="1100" dirty="0" smtClean="0"/>
              <a:t>c</a:t>
            </a:r>
            <a:r>
              <a:rPr lang="el-GR" sz="1100" dirty="0" smtClean="0"/>
              <a:t>*</a:t>
            </a:r>
            <a:r>
              <a:rPr lang="en-GB" sz="1100" dirty="0" smtClean="0"/>
              <a:t>s</a:t>
            </a:r>
            <a:r>
              <a:rPr lang="el-GR" sz="1100" dirty="0" smtClean="0"/>
              <a:t>3*</a:t>
            </a:r>
            <a:r>
              <a:rPr lang="en-GB" sz="1100" dirty="0" smtClean="0"/>
              <a:t>b</a:t>
            </a:r>
            <a:r>
              <a:rPr lang="el-GR" sz="1100" dirty="0" smtClean="0"/>
              <a:t>+</a:t>
            </a:r>
            <a:r>
              <a:rPr lang="en-GB" sz="1100" dirty="0" smtClean="0"/>
              <a:t>d</a:t>
            </a:r>
            <a:r>
              <a:rPr lang="el-GR" sz="1100" dirty="0" smtClean="0"/>
              <a:t>);    </a:t>
            </a:r>
            <a:r>
              <a:rPr lang="el-GR" sz="1100" b="1" dirty="0" smtClean="0"/>
              <a:t>% υπολογισμός της συνάρτησης μεταφοράς και μέσω της εντολής  </a:t>
            </a:r>
            <a:r>
              <a:rPr lang="en-US" sz="1100" b="1" dirty="0" smtClean="0"/>
              <a:t>simple</a:t>
            </a:r>
            <a:r>
              <a:rPr lang="el-GR" sz="1100" b="1" dirty="0" smtClean="0"/>
              <a:t> γίνεται η απλοποίηση της παράστασης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5=</a:t>
            </a:r>
            <a:r>
              <a:rPr lang="en-GB" sz="1100" dirty="0" smtClean="0"/>
              <a:t>s</a:t>
            </a:r>
            <a:r>
              <a:rPr lang="el-GR" sz="1100" dirty="0" smtClean="0"/>
              <a:t>4^(-1);             </a:t>
            </a:r>
            <a:r>
              <a:rPr lang="el-GR" sz="1100" b="1" dirty="0" smtClean="0"/>
              <a:t>% αντιστροφή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de</a:t>
            </a:r>
            <a:r>
              <a:rPr lang="el-GR" sz="1100" dirty="0" smtClean="0"/>
              <a:t>=(</a:t>
            </a:r>
            <a:r>
              <a:rPr lang="en-GB" sz="1100" dirty="0" err="1" smtClean="0"/>
              <a:t>det</a:t>
            </a:r>
            <a:r>
              <a:rPr lang="el-GR" sz="1100" dirty="0" smtClean="0"/>
              <a:t>(</a:t>
            </a:r>
            <a:r>
              <a:rPr lang="en-GB" sz="1100" dirty="0" smtClean="0"/>
              <a:t>s</a:t>
            </a:r>
            <a:r>
              <a:rPr lang="el-GR" sz="1100" dirty="0" smtClean="0"/>
              <a:t>3))^(-1);      </a:t>
            </a:r>
            <a:r>
              <a:rPr lang="el-GR" sz="1100" b="1" dirty="0" smtClean="0"/>
              <a:t>% αντιστροφή της ορίζουσας της </a:t>
            </a:r>
            <a:r>
              <a:rPr lang="en-US" sz="1100" b="1" dirty="0" smtClean="0"/>
              <a:t>s</a:t>
            </a:r>
            <a:r>
              <a:rPr lang="el-GR" sz="1100" b="1" dirty="0" smtClean="0"/>
              <a:t>3 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y</a:t>
            </a:r>
            <a:r>
              <a:rPr lang="el-GR" sz="1100" dirty="0" smtClean="0"/>
              <a:t>1=(</a:t>
            </a:r>
            <a:r>
              <a:rPr lang="pt-PT" sz="1100" dirty="0" smtClean="0"/>
              <a:t>s</a:t>
            </a:r>
            <a:r>
              <a:rPr lang="el-GR" sz="1100" dirty="0" smtClean="0"/>
              <a:t>5/</a:t>
            </a:r>
            <a:r>
              <a:rPr lang="pt-PT" sz="1100" dirty="0" smtClean="0"/>
              <a:t>de</a:t>
            </a:r>
            <a:r>
              <a:rPr lang="el-GR" sz="1100" dirty="0" smtClean="0"/>
              <a:t>)^(-1);        </a:t>
            </a:r>
            <a:r>
              <a:rPr lang="el-GR" sz="1100" b="1" dirty="0" smtClean="0"/>
              <a:t>% αντιστροφή της διαίρεσης των πολυωνύμων </a:t>
            </a:r>
            <a:r>
              <a:rPr lang="en-US" sz="1100" b="1" dirty="0" smtClean="0"/>
              <a:t>s</a:t>
            </a:r>
            <a:r>
              <a:rPr lang="el-GR" sz="1100" b="1" dirty="0" smtClean="0"/>
              <a:t>5 με το </a:t>
            </a:r>
            <a:r>
              <a:rPr lang="en-US" sz="1100" b="1" dirty="0" smtClean="0"/>
              <a:t>de</a:t>
            </a:r>
            <a:r>
              <a:rPr lang="el-GR" sz="1100" b="1" dirty="0" smtClean="0"/>
              <a:t> (στόχος της διαίρεσης να γίνει ο διαχωρισμός του αριθμητή και του παρονομαστή του αντιστρόφου της συνάρτησης μεταφοράς)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de</a:t>
            </a:r>
            <a:r>
              <a:rPr lang="el-GR" sz="1100" dirty="0" smtClean="0"/>
              <a:t>1=</a:t>
            </a:r>
            <a:r>
              <a:rPr lang="pt-PT" sz="1100" dirty="0" smtClean="0"/>
              <a:t>sym</a:t>
            </a:r>
            <a:r>
              <a:rPr lang="el-GR" sz="1100" dirty="0" smtClean="0"/>
              <a:t>2</a:t>
            </a:r>
            <a:r>
              <a:rPr lang="pt-PT" sz="1100" dirty="0" smtClean="0"/>
              <a:t>poly</a:t>
            </a:r>
            <a:r>
              <a:rPr lang="el-GR" sz="1100" dirty="0" smtClean="0"/>
              <a:t>(</a:t>
            </a:r>
            <a:r>
              <a:rPr lang="pt-PT" sz="1100" dirty="0" smtClean="0"/>
              <a:t>de</a:t>
            </a:r>
            <a:r>
              <a:rPr lang="el-GR" sz="1100" dirty="0" smtClean="0"/>
              <a:t>);     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sym</a:t>
            </a:r>
            <a:r>
              <a:rPr lang="el-GR" sz="1100" b="1" dirty="0" smtClean="0"/>
              <a:t>2</a:t>
            </a:r>
            <a:r>
              <a:rPr lang="en-US" sz="1100" b="1" dirty="0" smtClean="0"/>
              <a:t>poly</a:t>
            </a:r>
            <a:r>
              <a:rPr lang="el-GR" sz="1100" b="1" dirty="0" smtClean="0"/>
              <a:t>(  ) το πολυώνυμο το οποίο βρίσκεται μέσα στη παρένθεση γίνεται πίνακας οπότε το πολυώνυμο </a:t>
            </a:r>
            <a:r>
              <a:rPr lang="en-US" sz="1100" b="1" dirty="0" smtClean="0"/>
              <a:t>de</a:t>
            </a:r>
            <a:r>
              <a:rPr lang="el-GR" sz="1100" b="1" dirty="0" smtClean="0"/>
              <a:t> μετατρέπεται σε πίνακα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y</a:t>
            </a:r>
            <a:r>
              <a:rPr lang="el-GR" sz="1100" dirty="0" smtClean="0"/>
              <a:t>=</a:t>
            </a:r>
            <a:r>
              <a:rPr lang="pt-PT" sz="1100" dirty="0" smtClean="0"/>
              <a:t>sym</a:t>
            </a:r>
            <a:r>
              <a:rPr lang="el-GR" sz="1100" dirty="0" smtClean="0"/>
              <a:t>2</a:t>
            </a:r>
            <a:r>
              <a:rPr lang="pt-PT" sz="1100" dirty="0" smtClean="0"/>
              <a:t>poly</a:t>
            </a:r>
            <a:r>
              <a:rPr lang="el-GR" sz="1100" dirty="0" smtClean="0"/>
              <a:t>(</a:t>
            </a:r>
            <a:r>
              <a:rPr lang="pt-PT" sz="1100" dirty="0" smtClean="0"/>
              <a:t>y</a:t>
            </a:r>
            <a:r>
              <a:rPr lang="el-GR" sz="1100" dirty="0" smtClean="0"/>
              <a:t>1);          </a:t>
            </a:r>
            <a:r>
              <a:rPr lang="el-GR" sz="1100" b="1" dirty="0" smtClean="0"/>
              <a:t>% το πολυώνυμο </a:t>
            </a:r>
            <a:r>
              <a:rPr lang="en-US" sz="1100" b="1" dirty="0" smtClean="0"/>
              <a:t>y</a:t>
            </a:r>
            <a:r>
              <a:rPr lang="el-GR" sz="1100" b="1" dirty="0" smtClean="0"/>
              <a:t>1 μετατρέπεται σε πίνακα 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pt-PT" sz="1100" dirty="0" smtClean="0"/>
              <a:t>z</a:t>
            </a:r>
            <a:r>
              <a:rPr lang="el-GR" sz="1100" dirty="0" smtClean="0"/>
              <a:t>,</a:t>
            </a:r>
            <a:r>
              <a:rPr lang="pt-PT" sz="1100" dirty="0" smtClean="0"/>
              <a:t>p</a:t>
            </a:r>
            <a:r>
              <a:rPr lang="el-GR" sz="1100" dirty="0" smtClean="0"/>
              <a:t>]=</a:t>
            </a:r>
            <a:r>
              <a:rPr lang="pt-PT" sz="1100" dirty="0" smtClean="0"/>
              <a:t>deconv</a:t>
            </a:r>
            <a:r>
              <a:rPr lang="el-GR" sz="1100" dirty="0" smtClean="0"/>
              <a:t>(</a:t>
            </a:r>
            <a:r>
              <a:rPr lang="pt-PT" sz="1100" dirty="0" smtClean="0"/>
              <a:t>de</a:t>
            </a:r>
            <a:r>
              <a:rPr lang="el-GR" sz="1100" dirty="0" smtClean="0"/>
              <a:t>1,</a:t>
            </a:r>
            <a:r>
              <a:rPr lang="pt-PT" sz="1100" dirty="0" smtClean="0"/>
              <a:t>y</a:t>
            </a:r>
            <a:r>
              <a:rPr lang="el-GR" sz="1100" dirty="0" smtClean="0"/>
              <a:t>); </a:t>
            </a:r>
            <a:r>
              <a:rPr lang="el-GR" sz="1100" b="1" dirty="0" smtClean="0"/>
              <a:t>% με την εντολή </a:t>
            </a:r>
            <a:r>
              <a:rPr lang="en-US" sz="1100" b="1" dirty="0" err="1" smtClean="0"/>
              <a:t>deconv</a:t>
            </a:r>
            <a:r>
              <a:rPr lang="el-GR" sz="1100" b="1" dirty="0" smtClean="0"/>
              <a:t> γίνεται η διαίρεση των δύο πολυωνύμων (τα οποία έχουν τη μορφή πίνακα) και υπολογίζεται το πηλίκο και το υπόλοιπο της διαίρεσης (σύμφωνα με τη θεωρία το πηλίκο είναι το </a:t>
            </a:r>
            <a:r>
              <a:rPr lang="el-GR" sz="1100" b="1" dirty="0" err="1" smtClean="0"/>
              <a:t>πολυωνυμικό</a:t>
            </a:r>
            <a:r>
              <a:rPr lang="el-GR" sz="1100" b="1" dirty="0" smtClean="0"/>
              <a:t> κομμάτι της αντιστρόφου της συνάρτησης μεταφοράς )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pt-PT" sz="1100" dirty="0" smtClean="0"/>
              <a:t>z</a:t>
            </a:r>
            <a:r>
              <a:rPr lang="el-GR" sz="1100" dirty="0" smtClean="0"/>
              <a:t>1=</a:t>
            </a:r>
            <a:r>
              <a:rPr lang="pt-PT" sz="1100" dirty="0" smtClean="0"/>
              <a:t>poly</a:t>
            </a:r>
            <a:r>
              <a:rPr lang="el-GR" sz="1100" dirty="0" smtClean="0"/>
              <a:t>2</a:t>
            </a:r>
            <a:r>
              <a:rPr lang="pt-PT" sz="1100" dirty="0" smtClean="0"/>
              <a:t>sym</a:t>
            </a:r>
            <a:r>
              <a:rPr lang="el-GR" sz="1100" dirty="0" smtClean="0"/>
              <a:t>(</a:t>
            </a:r>
            <a:r>
              <a:rPr lang="pt-PT" sz="1100" dirty="0" smtClean="0"/>
              <a:t>z</a:t>
            </a:r>
            <a:r>
              <a:rPr lang="el-GR" sz="1100" dirty="0" smtClean="0"/>
              <a:t>,</a:t>
            </a:r>
            <a:r>
              <a:rPr lang="pt-PT" sz="1100" dirty="0" smtClean="0"/>
              <a:t>s</a:t>
            </a:r>
            <a:r>
              <a:rPr lang="el-GR" sz="1100" dirty="0" smtClean="0"/>
              <a:t>);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poly</a:t>
            </a:r>
            <a:r>
              <a:rPr lang="el-GR" sz="1100" b="1" dirty="0" smtClean="0"/>
              <a:t>2</a:t>
            </a:r>
            <a:r>
              <a:rPr lang="en-US" sz="1100" b="1" dirty="0" smtClean="0"/>
              <a:t>sym</a:t>
            </a:r>
            <a:r>
              <a:rPr lang="el-GR" sz="1100" b="1" dirty="0" smtClean="0"/>
              <a:t>(  ,  ) γίνεται η μετατροπή του πίνακα </a:t>
            </a:r>
            <a:r>
              <a:rPr lang="en-US" sz="1100" b="1" dirty="0" smtClean="0"/>
              <a:t>z </a:t>
            </a:r>
            <a:r>
              <a:rPr lang="el-GR" sz="1100" b="1" dirty="0" smtClean="0"/>
              <a:t>σε πολυώνυμο έχοντας ως μεταβλητή το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Q</a:t>
            </a:r>
            <a:r>
              <a:rPr lang="el-GR" sz="1100" dirty="0" smtClean="0"/>
              <a:t>=</a:t>
            </a:r>
            <a:r>
              <a:rPr lang="en-GB" sz="1100" dirty="0" smtClean="0"/>
              <a:t>z</a:t>
            </a:r>
            <a:r>
              <a:rPr lang="el-GR" sz="1100" dirty="0" smtClean="0"/>
              <a:t>1;              </a:t>
            </a:r>
            <a:r>
              <a:rPr lang="el-GR" sz="1100" b="1" dirty="0" smtClean="0"/>
              <a:t>% το </a:t>
            </a:r>
            <a:r>
              <a:rPr lang="en-US" sz="1100" b="1" dirty="0" smtClean="0"/>
              <a:t>Q</a:t>
            </a:r>
            <a:r>
              <a:rPr lang="el-GR" sz="1100" b="1" dirty="0" smtClean="0"/>
              <a:t> της συνάρτησης είναι ίσο με το </a:t>
            </a:r>
            <a:r>
              <a:rPr lang="en-US" sz="1100" b="1" dirty="0" smtClean="0"/>
              <a:t>z</a:t>
            </a:r>
            <a:r>
              <a:rPr lang="el-GR" sz="1100" b="1" dirty="0" smtClean="0"/>
              <a:t>1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4435"/>
          </a:xfrm>
        </p:spPr>
        <p:txBody>
          <a:bodyPr/>
          <a:lstStyle/>
          <a:p>
            <a:pPr lvl="0">
              <a:buNone/>
            </a:pPr>
            <a:r>
              <a:rPr lang="el-GR" sz="1200" b="1" u="sng" dirty="0" smtClean="0"/>
              <a:t>Ορισμός συνάρτησης </a:t>
            </a:r>
            <a:r>
              <a:rPr lang="en-US" sz="1200" b="1" u="sng" dirty="0" err="1" smtClean="0"/>
              <a:t>DegDC</a:t>
            </a:r>
            <a:endParaRPr lang="el-GR" sz="1200" dirty="0" smtClean="0"/>
          </a:p>
          <a:p>
            <a:pPr>
              <a:buNone/>
            </a:pPr>
            <a:r>
              <a:rPr lang="en-US" sz="1200" dirty="0" smtClean="0"/>
              <a:t> </a:t>
            </a:r>
            <a:endParaRPr lang="el-GR" sz="1200" dirty="0" smtClean="0"/>
          </a:p>
          <a:p>
            <a:pPr>
              <a:buNone/>
            </a:pPr>
            <a:r>
              <a:rPr lang="en-GB" sz="1100" dirty="0" smtClean="0"/>
              <a:t>function</a:t>
            </a:r>
            <a:r>
              <a:rPr lang="el-GR" sz="1100" dirty="0" smtClean="0"/>
              <a:t> [</a:t>
            </a:r>
            <a:r>
              <a:rPr lang="en-GB" sz="1100" dirty="0" err="1" smtClean="0"/>
              <a:t>DegDC</a:t>
            </a:r>
            <a:r>
              <a:rPr lang="el-GR" sz="1100" dirty="0" smtClean="0"/>
              <a:t>]=</a:t>
            </a:r>
            <a:r>
              <a:rPr lang="en-GB" sz="1100" dirty="0" err="1" smtClean="0"/>
              <a:t>calculationsDegDC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,</a:t>
            </a:r>
            <a:r>
              <a:rPr lang="en-GB" sz="1100" dirty="0" smtClean="0"/>
              <a:t>b</a:t>
            </a:r>
            <a:r>
              <a:rPr lang="el-GR" sz="1100" dirty="0" smtClean="0"/>
              <a:t>,</a:t>
            </a:r>
            <a:r>
              <a:rPr lang="en-GB" sz="1100" dirty="0" smtClean="0"/>
              <a:t>c</a:t>
            </a:r>
            <a:r>
              <a:rPr lang="el-GR" sz="1100" dirty="0" smtClean="0"/>
              <a:t>,</a:t>
            </a:r>
            <a:r>
              <a:rPr lang="en-GB" sz="1100" dirty="0" smtClean="0"/>
              <a:t>d</a:t>
            </a:r>
            <a:r>
              <a:rPr lang="el-GR" sz="1100" dirty="0" smtClean="0"/>
              <a:t>)  </a:t>
            </a:r>
            <a:r>
              <a:rPr lang="el-GR" sz="1100" b="1" dirty="0" smtClean="0"/>
              <a:t>% ορισμός της συνάρτησης   </a:t>
            </a:r>
            <a:r>
              <a:rPr lang="en-US" sz="1100" b="1" dirty="0" err="1" smtClean="0"/>
              <a:t>DegDC</a:t>
            </a:r>
            <a:r>
              <a:rPr lang="en-US" sz="1100" b="1" dirty="0" smtClean="0"/>
              <a:t> </a:t>
            </a:r>
            <a:r>
              <a:rPr lang="el-GR" sz="1100" b="1" dirty="0" smtClean="0"/>
              <a:t>έχοντας ως δεδομένα: τους πίνακες </a:t>
            </a:r>
            <a:r>
              <a:rPr lang="en-US" sz="1100" b="1" dirty="0" smtClean="0"/>
              <a:t>a</a:t>
            </a:r>
            <a:r>
              <a:rPr lang="el-GR" sz="1100" b="1" dirty="0" smtClean="0"/>
              <a:t>, </a:t>
            </a:r>
            <a:r>
              <a:rPr lang="en-US" sz="1100" b="1" dirty="0" smtClean="0"/>
              <a:t>b</a:t>
            </a:r>
            <a:r>
              <a:rPr lang="el-GR" sz="1100" b="1" dirty="0" smtClean="0"/>
              <a:t>, </a:t>
            </a:r>
            <a:r>
              <a:rPr lang="en-US" sz="1100" b="1" dirty="0" smtClean="0"/>
              <a:t>c </a:t>
            </a:r>
            <a:r>
              <a:rPr lang="el-GR" sz="1100" b="1" dirty="0" smtClean="0"/>
              <a:t>και </a:t>
            </a:r>
            <a:r>
              <a:rPr lang="en-US" sz="1100" b="1" dirty="0" smtClean="0"/>
              <a:t>d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                 </a:t>
            </a:r>
            <a:r>
              <a:rPr lang="el-GR" sz="1100" b="1" dirty="0" smtClean="0"/>
              <a:t>%δήλωση μεταβλητής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m</a:t>
            </a:r>
            <a:r>
              <a:rPr lang="el-GR" sz="1100" dirty="0" smtClean="0"/>
              <a:t>=</a:t>
            </a:r>
            <a:r>
              <a:rPr lang="en-GB" sz="1100" dirty="0" smtClean="0"/>
              <a:t>size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);              </a:t>
            </a:r>
            <a:r>
              <a:rPr lang="el-GR" sz="1100" b="1" dirty="0" smtClean="0"/>
              <a:t>% </a:t>
            </a:r>
            <a:r>
              <a:rPr lang="en-US" sz="1100" b="1" dirty="0" smtClean="0"/>
              <a:t>m</a:t>
            </a:r>
            <a:r>
              <a:rPr lang="el-GR" sz="1100" b="1" dirty="0" smtClean="0"/>
              <a:t> η διάσταση του πίνακα </a:t>
            </a:r>
            <a:r>
              <a:rPr lang="en-US" sz="1100" b="1" dirty="0" smtClean="0"/>
              <a:t>a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2=</a:t>
            </a:r>
            <a:r>
              <a:rPr lang="en-GB" sz="1100" dirty="0" smtClean="0"/>
              <a:t>s</a:t>
            </a:r>
            <a:r>
              <a:rPr lang="el-GR" sz="1100" dirty="0" smtClean="0"/>
              <a:t>*</a:t>
            </a:r>
            <a:r>
              <a:rPr lang="en-GB" sz="1100" dirty="0" smtClean="0"/>
              <a:t>eye</a:t>
            </a:r>
            <a:r>
              <a:rPr lang="el-GR" sz="1100" dirty="0" smtClean="0"/>
              <a:t>(</a:t>
            </a:r>
            <a:r>
              <a:rPr lang="en-GB" sz="1100" dirty="0" smtClean="0"/>
              <a:t>m</a:t>
            </a:r>
            <a:r>
              <a:rPr lang="el-GR" sz="1100" dirty="0" smtClean="0"/>
              <a:t>(1,1),</a:t>
            </a:r>
            <a:r>
              <a:rPr lang="en-GB" sz="1100" dirty="0" smtClean="0"/>
              <a:t>m</a:t>
            </a:r>
            <a:r>
              <a:rPr lang="el-GR" sz="1100" dirty="0" smtClean="0"/>
              <a:t>(1,1))-</a:t>
            </a:r>
            <a:r>
              <a:rPr lang="en-GB" sz="1100" dirty="0" smtClean="0"/>
              <a:t>a</a:t>
            </a:r>
            <a:r>
              <a:rPr lang="el-GR" sz="1100" dirty="0" smtClean="0"/>
              <a:t>;</a:t>
            </a:r>
            <a:r>
              <a:rPr lang="el-GR" sz="1100" b="1" dirty="0" smtClean="0"/>
              <a:t> % υπολογισμός του </a:t>
            </a:r>
            <a:r>
              <a:rPr lang="en-US" sz="1100" b="1" dirty="0" smtClean="0"/>
              <a:t>s</a:t>
            </a:r>
            <a:r>
              <a:rPr lang="el-GR" sz="1100" b="1" dirty="0" smtClean="0"/>
              <a:t>*</a:t>
            </a:r>
            <a:r>
              <a:rPr lang="en-US" sz="1100" b="1" dirty="0" smtClean="0"/>
              <a:t>I</a:t>
            </a:r>
            <a:r>
              <a:rPr lang="el-GR" sz="1100" b="1" dirty="0" smtClean="0"/>
              <a:t>-</a:t>
            </a:r>
            <a:r>
              <a:rPr lang="en-US" sz="1100" b="1" dirty="0" smtClean="0"/>
              <a:t>a</a:t>
            </a:r>
            <a:r>
              <a:rPr lang="el-GR" sz="1100" b="1" dirty="0" smtClean="0"/>
              <a:t> για οποιαδήποτε τιμή και αν έχει το </a:t>
            </a:r>
            <a:r>
              <a:rPr lang="en-US" sz="1100" b="1" dirty="0" smtClean="0"/>
              <a:t>m</a:t>
            </a:r>
            <a:r>
              <a:rPr lang="el-GR" sz="1100" b="1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3=</a:t>
            </a:r>
            <a:r>
              <a:rPr lang="en-GB" sz="1100" dirty="0" smtClean="0"/>
              <a:t>inv</a:t>
            </a:r>
            <a:r>
              <a:rPr lang="el-GR" sz="1100" dirty="0" smtClean="0"/>
              <a:t>(</a:t>
            </a:r>
            <a:r>
              <a:rPr lang="en-GB" sz="1100" dirty="0" smtClean="0"/>
              <a:t>s</a:t>
            </a:r>
            <a:r>
              <a:rPr lang="el-GR" sz="1100" dirty="0" smtClean="0"/>
              <a:t>2);             </a:t>
            </a:r>
            <a:r>
              <a:rPr lang="el-GR" sz="1100" b="1" dirty="0" smtClean="0"/>
              <a:t>% υπολογισμός του αντιστρόφου της παραπάνω                                          παράστασης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4=</a:t>
            </a:r>
            <a:r>
              <a:rPr lang="en-GB" sz="1100" dirty="0" smtClean="0"/>
              <a:t>simple</a:t>
            </a:r>
            <a:r>
              <a:rPr lang="el-GR" sz="1100" dirty="0" smtClean="0"/>
              <a:t>(</a:t>
            </a:r>
            <a:r>
              <a:rPr lang="en-GB" sz="1100" dirty="0" smtClean="0"/>
              <a:t>c</a:t>
            </a:r>
            <a:r>
              <a:rPr lang="el-GR" sz="1100" dirty="0" smtClean="0"/>
              <a:t>*</a:t>
            </a:r>
            <a:r>
              <a:rPr lang="en-GB" sz="1100" dirty="0" smtClean="0"/>
              <a:t>s</a:t>
            </a:r>
            <a:r>
              <a:rPr lang="el-GR" sz="1100" dirty="0" smtClean="0"/>
              <a:t>3*</a:t>
            </a:r>
            <a:r>
              <a:rPr lang="en-GB" sz="1100" dirty="0" smtClean="0"/>
              <a:t>b</a:t>
            </a:r>
            <a:r>
              <a:rPr lang="el-GR" sz="1100" dirty="0" smtClean="0"/>
              <a:t>+</a:t>
            </a:r>
            <a:r>
              <a:rPr lang="en-GB" sz="1100" dirty="0" smtClean="0"/>
              <a:t>d</a:t>
            </a:r>
            <a:r>
              <a:rPr lang="el-GR" sz="1100" dirty="0" smtClean="0"/>
              <a:t>);    </a:t>
            </a:r>
            <a:r>
              <a:rPr lang="el-GR" sz="1100" b="1" dirty="0" smtClean="0"/>
              <a:t>% υπολογισμός της συνάρτησης μεταφοράς και μέσω της εντολής  </a:t>
            </a:r>
            <a:r>
              <a:rPr lang="en-US" sz="1100" b="1" dirty="0" smtClean="0"/>
              <a:t>simple</a:t>
            </a:r>
            <a:r>
              <a:rPr lang="el-GR" sz="1100" b="1" dirty="0" smtClean="0"/>
              <a:t> γίνεται η απλοποίηση της παράστασης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5=</a:t>
            </a:r>
            <a:r>
              <a:rPr lang="en-GB" sz="1100" dirty="0" smtClean="0"/>
              <a:t>s</a:t>
            </a:r>
            <a:r>
              <a:rPr lang="el-GR" sz="1100" dirty="0" smtClean="0"/>
              <a:t>4^(-1);             </a:t>
            </a:r>
            <a:r>
              <a:rPr lang="el-GR" sz="1100" b="1" dirty="0" smtClean="0"/>
              <a:t>% αντιστροφή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de</a:t>
            </a:r>
            <a:r>
              <a:rPr lang="el-GR" sz="1100" dirty="0" smtClean="0"/>
              <a:t>=(</a:t>
            </a:r>
            <a:r>
              <a:rPr lang="en-GB" sz="1100" dirty="0" err="1" smtClean="0"/>
              <a:t>det</a:t>
            </a:r>
            <a:r>
              <a:rPr lang="el-GR" sz="1100" dirty="0" smtClean="0"/>
              <a:t>(</a:t>
            </a:r>
            <a:r>
              <a:rPr lang="en-GB" sz="1100" dirty="0" smtClean="0"/>
              <a:t>s</a:t>
            </a:r>
            <a:r>
              <a:rPr lang="el-GR" sz="1100" dirty="0" smtClean="0"/>
              <a:t>3))^(-1);      </a:t>
            </a:r>
            <a:r>
              <a:rPr lang="el-GR" sz="1100" b="1" dirty="0" smtClean="0"/>
              <a:t>% αντιστροφή της ορίζουσας της </a:t>
            </a:r>
            <a:r>
              <a:rPr lang="en-US" sz="1100" b="1" dirty="0" smtClean="0"/>
              <a:t>s</a:t>
            </a:r>
            <a:r>
              <a:rPr lang="el-GR" sz="1100" b="1" dirty="0" smtClean="0"/>
              <a:t>3 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y</a:t>
            </a:r>
            <a:r>
              <a:rPr lang="el-GR" sz="1100" dirty="0" smtClean="0"/>
              <a:t>1=(</a:t>
            </a:r>
            <a:r>
              <a:rPr lang="pt-PT" sz="1100" dirty="0" smtClean="0"/>
              <a:t>s</a:t>
            </a:r>
            <a:r>
              <a:rPr lang="el-GR" sz="1100" dirty="0" smtClean="0"/>
              <a:t>5/</a:t>
            </a:r>
            <a:r>
              <a:rPr lang="pt-PT" sz="1100" dirty="0" smtClean="0"/>
              <a:t>de</a:t>
            </a:r>
            <a:r>
              <a:rPr lang="el-GR" sz="1100" dirty="0" smtClean="0"/>
              <a:t>)^(-1);        </a:t>
            </a:r>
            <a:r>
              <a:rPr lang="el-GR" sz="1100" b="1" dirty="0" smtClean="0"/>
              <a:t>% αντιστροφή της διαίρεσης των πολυωνύμων </a:t>
            </a:r>
            <a:r>
              <a:rPr lang="en-US" sz="1100" b="1" dirty="0" smtClean="0"/>
              <a:t>s</a:t>
            </a:r>
            <a:r>
              <a:rPr lang="el-GR" sz="1100" b="1" dirty="0" smtClean="0"/>
              <a:t>5 με το </a:t>
            </a:r>
            <a:r>
              <a:rPr lang="en-US" sz="1100" b="1" dirty="0" smtClean="0"/>
              <a:t>de</a:t>
            </a:r>
            <a:r>
              <a:rPr lang="el-GR" sz="1100" b="1" dirty="0" smtClean="0"/>
              <a:t> (στόχος της διαίρεσης να γίνει ο διαχωρισμός του αριθμητή και του παρονομαστή του αντιστρόφου της συνάρτησης μεταφοράς)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de</a:t>
            </a:r>
            <a:r>
              <a:rPr lang="el-GR" sz="1100" dirty="0" smtClean="0"/>
              <a:t>1=</a:t>
            </a:r>
            <a:r>
              <a:rPr lang="pt-PT" sz="1100" dirty="0" smtClean="0"/>
              <a:t>sym</a:t>
            </a:r>
            <a:r>
              <a:rPr lang="el-GR" sz="1100" dirty="0" smtClean="0"/>
              <a:t>2</a:t>
            </a:r>
            <a:r>
              <a:rPr lang="pt-PT" sz="1100" dirty="0" smtClean="0"/>
              <a:t>poly</a:t>
            </a:r>
            <a:r>
              <a:rPr lang="el-GR" sz="1100" dirty="0" smtClean="0"/>
              <a:t>(</a:t>
            </a:r>
            <a:r>
              <a:rPr lang="pt-PT" sz="1100" dirty="0" smtClean="0"/>
              <a:t>de</a:t>
            </a:r>
            <a:r>
              <a:rPr lang="el-GR" sz="1100" dirty="0" smtClean="0"/>
              <a:t>);     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sym</a:t>
            </a:r>
            <a:r>
              <a:rPr lang="el-GR" sz="1100" b="1" dirty="0" smtClean="0"/>
              <a:t>2</a:t>
            </a:r>
            <a:r>
              <a:rPr lang="en-US" sz="1100" b="1" dirty="0" smtClean="0"/>
              <a:t>poly</a:t>
            </a:r>
            <a:r>
              <a:rPr lang="el-GR" sz="1100" b="1" dirty="0" smtClean="0"/>
              <a:t>(  ) το πολυώνυμο το οποίο βρίσκεται μέσα στη παρένθεση γίνεται πίνακας οπότε το πολυώνυμο </a:t>
            </a:r>
            <a:r>
              <a:rPr lang="en-US" sz="1100" b="1" dirty="0" smtClean="0"/>
              <a:t>de</a:t>
            </a:r>
            <a:r>
              <a:rPr lang="el-GR" sz="1100" b="1" dirty="0" smtClean="0"/>
              <a:t> μετατρέπεται σε πίνακα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y</a:t>
            </a:r>
            <a:r>
              <a:rPr lang="el-GR" sz="1100" dirty="0" smtClean="0"/>
              <a:t>=</a:t>
            </a:r>
            <a:r>
              <a:rPr lang="pt-PT" sz="1100" dirty="0" smtClean="0"/>
              <a:t>sym</a:t>
            </a:r>
            <a:r>
              <a:rPr lang="el-GR" sz="1100" dirty="0" smtClean="0"/>
              <a:t>2</a:t>
            </a:r>
            <a:r>
              <a:rPr lang="pt-PT" sz="1100" dirty="0" smtClean="0"/>
              <a:t>poly</a:t>
            </a:r>
            <a:r>
              <a:rPr lang="el-GR" sz="1100" dirty="0" smtClean="0"/>
              <a:t>(</a:t>
            </a:r>
            <a:r>
              <a:rPr lang="pt-PT" sz="1100" dirty="0" smtClean="0"/>
              <a:t>y</a:t>
            </a:r>
            <a:r>
              <a:rPr lang="el-GR" sz="1100" dirty="0" smtClean="0"/>
              <a:t>1);          </a:t>
            </a:r>
            <a:r>
              <a:rPr lang="el-GR" sz="1100" b="1" dirty="0" smtClean="0"/>
              <a:t>% το πολυώνυμο </a:t>
            </a:r>
            <a:r>
              <a:rPr lang="en-US" sz="1100" b="1" dirty="0" smtClean="0"/>
              <a:t>y</a:t>
            </a:r>
            <a:r>
              <a:rPr lang="el-GR" sz="1100" b="1" dirty="0" smtClean="0"/>
              <a:t>1 μετατρέπεται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pt-PT" sz="1100" dirty="0" smtClean="0"/>
              <a:t>z</a:t>
            </a:r>
            <a:r>
              <a:rPr lang="el-GR" sz="1100" dirty="0" smtClean="0"/>
              <a:t>,</a:t>
            </a:r>
            <a:r>
              <a:rPr lang="pt-PT" sz="1100" dirty="0" smtClean="0"/>
              <a:t>p</a:t>
            </a:r>
            <a:r>
              <a:rPr lang="el-GR" sz="1100" dirty="0" smtClean="0"/>
              <a:t>]=</a:t>
            </a:r>
            <a:r>
              <a:rPr lang="pt-PT" sz="1100" dirty="0" smtClean="0"/>
              <a:t>deconv</a:t>
            </a:r>
            <a:r>
              <a:rPr lang="el-GR" sz="1100" dirty="0" smtClean="0"/>
              <a:t>(</a:t>
            </a:r>
            <a:r>
              <a:rPr lang="pt-PT" sz="1100" dirty="0" smtClean="0"/>
              <a:t>de</a:t>
            </a:r>
            <a:r>
              <a:rPr lang="el-GR" sz="1100" dirty="0" smtClean="0"/>
              <a:t>1,</a:t>
            </a:r>
            <a:r>
              <a:rPr lang="pt-PT" sz="1100" dirty="0" smtClean="0"/>
              <a:t>y</a:t>
            </a:r>
            <a:r>
              <a:rPr lang="el-GR" sz="1100" dirty="0" smtClean="0"/>
              <a:t>); </a:t>
            </a:r>
            <a:r>
              <a:rPr lang="el-GR" sz="1100" b="1" dirty="0" smtClean="0"/>
              <a:t>% με την εντολή </a:t>
            </a:r>
            <a:r>
              <a:rPr lang="en-US" sz="1100" b="1" dirty="0" err="1" smtClean="0"/>
              <a:t>deconv</a:t>
            </a:r>
            <a:r>
              <a:rPr lang="el-GR" sz="1100" b="1" dirty="0" smtClean="0"/>
              <a:t> γίνεται η διαίρεση των δύο πολυωνύμων (τα οποία έχουν τη μορφή πίνακα) και υπολογίζεται το πηλίκο και το υπόλοιπο της διαίρεσης (σύμφωνα με τη θεωρία το πηλίκο είναι το </a:t>
            </a:r>
            <a:r>
              <a:rPr lang="el-GR" sz="1100" b="1" dirty="0" err="1" smtClean="0"/>
              <a:t>πολυωνυμικό</a:t>
            </a:r>
            <a:r>
              <a:rPr lang="el-GR" sz="1100" b="1" dirty="0" smtClean="0"/>
              <a:t> κομμάτι της αντιστρόφου της συνάρτησης μεταφοράς) 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pt-PT" sz="1100" dirty="0" smtClean="0"/>
              <a:t>z</a:t>
            </a:r>
            <a:r>
              <a:rPr lang="el-GR" sz="1100" dirty="0" smtClean="0"/>
              <a:t>1=</a:t>
            </a:r>
            <a:r>
              <a:rPr lang="pt-PT" sz="1100" dirty="0" smtClean="0"/>
              <a:t>poly</a:t>
            </a:r>
            <a:r>
              <a:rPr lang="el-GR" sz="1100" dirty="0" smtClean="0"/>
              <a:t>2</a:t>
            </a:r>
            <a:r>
              <a:rPr lang="pt-PT" sz="1100" dirty="0" smtClean="0"/>
              <a:t>sym</a:t>
            </a:r>
            <a:r>
              <a:rPr lang="el-GR" sz="1100" dirty="0" smtClean="0"/>
              <a:t>(</a:t>
            </a:r>
            <a:r>
              <a:rPr lang="pt-PT" sz="1100" dirty="0" smtClean="0"/>
              <a:t>z</a:t>
            </a:r>
            <a:r>
              <a:rPr lang="el-GR" sz="1100" dirty="0" smtClean="0"/>
              <a:t>,</a:t>
            </a:r>
            <a:r>
              <a:rPr lang="pt-PT" sz="1100" dirty="0" smtClean="0"/>
              <a:t>s</a:t>
            </a:r>
            <a:r>
              <a:rPr lang="el-GR" sz="1100" dirty="0" smtClean="0"/>
              <a:t>);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poly</a:t>
            </a:r>
            <a:r>
              <a:rPr lang="el-GR" sz="1100" b="1" dirty="0" smtClean="0"/>
              <a:t>2</a:t>
            </a:r>
            <a:r>
              <a:rPr lang="en-US" sz="1100" b="1" dirty="0" smtClean="0"/>
              <a:t>sym</a:t>
            </a:r>
            <a:r>
              <a:rPr lang="el-GR" sz="1100" b="1" dirty="0" smtClean="0"/>
              <a:t>(  ,  ) γίνεται η μετατροπή του πίνακα </a:t>
            </a:r>
            <a:r>
              <a:rPr lang="en-US" sz="1100" b="1" dirty="0" smtClean="0"/>
              <a:t>z </a:t>
            </a:r>
            <a:r>
              <a:rPr lang="el-GR" sz="1100" b="1" dirty="0" smtClean="0"/>
              <a:t>σε πολυώνυμο έχοντας ως μεταβλητή το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Q</a:t>
            </a:r>
            <a:r>
              <a:rPr lang="el-GR" sz="1100" dirty="0" smtClean="0"/>
              <a:t>=</a:t>
            </a:r>
            <a:r>
              <a:rPr lang="en-GB" sz="1100" dirty="0" smtClean="0"/>
              <a:t>z</a:t>
            </a:r>
            <a:r>
              <a:rPr lang="el-GR" sz="1100" dirty="0" smtClean="0"/>
              <a:t>1;              </a:t>
            </a:r>
            <a:r>
              <a:rPr lang="el-GR" sz="1100" b="1" dirty="0" smtClean="0"/>
              <a:t>% το </a:t>
            </a:r>
            <a:r>
              <a:rPr lang="en-US" sz="1100" b="1" dirty="0" smtClean="0"/>
              <a:t>Q</a:t>
            </a:r>
            <a:r>
              <a:rPr lang="el-GR" sz="1100" b="1" dirty="0" smtClean="0"/>
              <a:t> της συνάρτησης είναι ίσο με το </a:t>
            </a:r>
            <a:r>
              <a:rPr lang="en-US" sz="1100" b="1" dirty="0" smtClean="0"/>
              <a:t>z</a:t>
            </a:r>
            <a:r>
              <a:rPr lang="el-GR" sz="1100" b="1" dirty="0" smtClean="0"/>
              <a:t>1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Q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);         </a:t>
            </a:r>
            <a:r>
              <a:rPr lang="el-GR" sz="1100" b="1" dirty="0" smtClean="0"/>
              <a:t>% μετατροπή του πολυωνύμου </a:t>
            </a:r>
            <a:r>
              <a:rPr lang="en-US" sz="1100" b="1" dirty="0" smtClean="0"/>
              <a:t>Q</a:t>
            </a:r>
            <a:r>
              <a:rPr lang="el-GR" sz="1100" b="1" dirty="0" smtClean="0"/>
              <a:t> σε πίνακα</a:t>
            </a:r>
            <a:endParaRPr lang="el-GR" sz="1100" dirty="0" smtClean="0"/>
          </a:p>
          <a:p>
            <a:pPr>
              <a:buNone/>
            </a:pPr>
            <a:r>
              <a:rPr lang="en-US" sz="1100" dirty="0" smtClean="0"/>
              <a:t>w</a:t>
            </a:r>
            <a:r>
              <a:rPr lang="el-GR" sz="1100" dirty="0" smtClean="0"/>
              <a:t>=</a:t>
            </a:r>
            <a:r>
              <a:rPr lang="en-GB" sz="1100" dirty="0" smtClean="0"/>
              <a:t>size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1);             </a:t>
            </a:r>
            <a:r>
              <a:rPr lang="el-GR" sz="1100" b="1" dirty="0" smtClean="0"/>
              <a:t>% ονομάζω </a:t>
            </a:r>
            <a:r>
              <a:rPr lang="en-US" sz="1100" b="1" dirty="0" smtClean="0"/>
              <a:t>w</a:t>
            </a:r>
            <a:r>
              <a:rPr lang="el-GR" sz="1100" b="1" dirty="0" smtClean="0"/>
              <a:t> τις διαστάσεις του πίνακα </a:t>
            </a:r>
            <a:r>
              <a:rPr lang="en-US" sz="1100" b="1" dirty="0" smtClean="0"/>
              <a:t>Q</a:t>
            </a:r>
            <a:r>
              <a:rPr lang="el-GR" sz="1100" b="1" dirty="0" smtClean="0"/>
              <a:t>1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DegDC</a:t>
            </a:r>
            <a:r>
              <a:rPr lang="el-GR" sz="1100" dirty="0" smtClean="0"/>
              <a:t>=2*(</a:t>
            </a:r>
            <a:r>
              <a:rPr lang="en-GB" sz="1100" dirty="0" smtClean="0"/>
              <a:t>w</a:t>
            </a:r>
            <a:r>
              <a:rPr lang="el-GR" sz="1100" dirty="0" smtClean="0"/>
              <a:t>(1,2)-1)-1;   </a:t>
            </a:r>
            <a:r>
              <a:rPr lang="el-GR" sz="1100" b="1" dirty="0" smtClean="0"/>
              <a:t>% ο βαθμός του πολυωνύμου </a:t>
            </a:r>
            <a:r>
              <a:rPr lang="en-US" sz="1100" b="1" dirty="0" smtClean="0"/>
              <a:t>DC</a:t>
            </a:r>
            <a:r>
              <a:rPr lang="el-GR" sz="1100" b="1" dirty="0" smtClean="0"/>
              <a:t> πρέπει να είναι μεγαλύτερος ή ίσος από 2*</a:t>
            </a:r>
            <a:r>
              <a:rPr lang="en-US" sz="1100" b="1" dirty="0" err="1" smtClean="0"/>
              <a:t>degQ</a:t>
            </a:r>
            <a:r>
              <a:rPr lang="el-GR" sz="1100" b="1" dirty="0" smtClean="0"/>
              <a:t>-1 (ο πίνακας </a:t>
            </a:r>
            <a:r>
              <a:rPr lang="en-US" sz="1100" b="1" dirty="0" smtClean="0"/>
              <a:t>w</a:t>
            </a:r>
            <a:r>
              <a:rPr lang="el-GR" sz="1100" b="1" dirty="0" smtClean="0"/>
              <a:t> είναι πίνακας γραμμή οπότε ο βαθμός του πολυωνύμου στο οποίο αντιστοιχεί θα πρέπει να είναι κατά 1 μικρότερος επειδή η τελευταία στήλη του αντιστοιχεί στο κομμάτι του πολυωνύμου του οποίου ο εκθέτης του </a:t>
            </a:r>
            <a:r>
              <a:rPr lang="en-US" sz="1100" b="1" dirty="0" smtClean="0"/>
              <a:t>s</a:t>
            </a:r>
            <a:r>
              <a:rPr lang="el-GR" sz="1100" b="1" dirty="0" smtClean="0"/>
              <a:t> είναι το 0)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 lvl="0">
              <a:buNone/>
            </a:pPr>
            <a:r>
              <a:rPr lang="el-GR" sz="1200" b="1" u="sng" dirty="0" smtClean="0"/>
              <a:t>Ορισμός συνάρτησης </a:t>
            </a:r>
            <a:r>
              <a:rPr lang="en-US" sz="1200" b="1" u="sng" dirty="0" smtClean="0"/>
              <a:t>Com</a:t>
            </a:r>
            <a:endParaRPr lang="el-GR" sz="12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smtClean="0"/>
              <a:t>function</a:t>
            </a:r>
            <a:r>
              <a:rPr lang="el-GR" sz="1100" dirty="0" smtClean="0"/>
              <a:t> [</a:t>
            </a:r>
            <a:r>
              <a:rPr lang="en-GB" sz="1100" dirty="0" smtClean="0"/>
              <a:t>Com</a:t>
            </a:r>
            <a:r>
              <a:rPr lang="el-GR" sz="1100" dirty="0" smtClean="0"/>
              <a:t>]=</a:t>
            </a:r>
            <a:r>
              <a:rPr lang="en-GB" sz="1100" dirty="0" err="1" smtClean="0"/>
              <a:t>calculationsCom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,</a:t>
            </a:r>
            <a:r>
              <a:rPr lang="en-GB" sz="1100" dirty="0" smtClean="0"/>
              <a:t>b</a:t>
            </a:r>
            <a:r>
              <a:rPr lang="el-GR" sz="1100" dirty="0" smtClean="0"/>
              <a:t>,</a:t>
            </a:r>
            <a:r>
              <a:rPr lang="en-GB" sz="1100" dirty="0" smtClean="0"/>
              <a:t>c</a:t>
            </a:r>
            <a:r>
              <a:rPr lang="el-GR" sz="1100" dirty="0" smtClean="0"/>
              <a:t>,</a:t>
            </a:r>
            <a:r>
              <a:rPr lang="en-GB" sz="1100" dirty="0" smtClean="0"/>
              <a:t>d</a:t>
            </a:r>
            <a:r>
              <a:rPr lang="el-GR" sz="1100" dirty="0" smtClean="0"/>
              <a:t>,</a:t>
            </a:r>
            <a:r>
              <a:rPr lang="en-GB" sz="1100" dirty="0" smtClean="0"/>
              <a:t>DC</a:t>
            </a:r>
            <a:r>
              <a:rPr lang="el-GR" sz="1100" dirty="0" smtClean="0"/>
              <a:t>)     </a:t>
            </a:r>
            <a:r>
              <a:rPr lang="el-GR" sz="1100" b="1" dirty="0" smtClean="0"/>
              <a:t>% ορισμός συνάρτησης </a:t>
            </a:r>
            <a:r>
              <a:rPr lang="en-US" sz="1100" b="1" dirty="0" smtClean="0"/>
              <a:t>Com </a:t>
            </a:r>
            <a:r>
              <a:rPr lang="el-GR" sz="1100" b="1" dirty="0" smtClean="0"/>
              <a:t>έχοντας ως δεδομένα: τους πίνακες </a:t>
            </a:r>
            <a:r>
              <a:rPr lang="en-US" sz="1100" b="1" dirty="0" smtClean="0"/>
              <a:t>a</a:t>
            </a:r>
            <a:r>
              <a:rPr lang="el-GR" sz="1100" b="1" dirty="0" smtClean="0"/>
              <a:t>, </a:t>
            </a:r>
            <a:r>
              <a:rPr lang="en-US" sz="1100" b="1" dirty="0" smtClean="0"/>
              <a:t>b</a:t>
            </a:r>
            <a:r>
              <a:rPr lang="el-GR" sz="1100" b="1" dirty="0" smtClean="0"/>
              <a:t>, </a:t>
            </a:r>
            <a:r>
              <a:rPr lang="en-US" sz="1100" b="1" dirty="0" smtClean="0"/>
              <a:t>c </a:t>
            </a:r>
            <a:r>
              <a:rPr lang="el-GR" sz="1100" b="1" dirty="0" smtClean="0"/>
              <a:t>και </a:t>
            </a:r>
            <a:r>
              <a:rPr lang="en-US" sz="1100" b="1" dirty="0" smtClean="0"/>
              <a:t>d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                 </a:t>
            </a:r>
            <a:r>
              <a:rPr lang="el-GR" sz="1100" b="1" dirty="0" smtClean="0"/>
              <a:t>%δήλωση μεταβλητής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m</a:t>
            </a:r>
            <a:r>
              <a:rPr lang="el-GR" sz="1100" dirty="0" smtClean="0"/>
              <a:t>=</a:t>
            </a:r>
            <a:r>
              <a:rPr lang="en-GB" sz="1100" dirty="0" smtClean="0"/>
              <a:t>size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);              </a:t>
            </a:r>
            <a:r>
              <a:rPr lang="el-GR" sz="1100" b="1" dirty="0" smtClean="0"/>
              <a:t>% </a:t>
            </a:r>
            <a:r>
              <a:rPr lang="en-US" sz="1100" b="1" dirty="0" smtClean="0"/>
              <a:t>m</a:t>
            </a:r>
            <a:r>
              <a:rPr lang="el-GR" sz="1100" b="1" dirty="0" smtClean="0"/>
              <a:t> η διάσταση του πίνακα </a:t>
            </a:r>
            <a:r>
              <a:rPr lang="en-US" sz="1100" b="1" dirty="0" smtClean="0"/>
              <a:t>a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2=</a:t>
            </a:r>
            <a:r>
              <a:rPr lang="en-GB" sz="1100" dirty="0" smtClean="0"/>
              <a:t>s</a:t>
            </a:r>
            <a:r>
              <a:rPr lang="el-GR" sz="1100" dirty="0" smtClean="0"/>
              <a:t>*</a:t>
            </a:r>
            <a:r>
              <a:rPr lang="en-GB" sz="1100" dirty="0" smtClean="0"/>
              <a:t>eye</a:t>
            </a:r>
            <a:r>
              <a:rPr lang="el-GR" sz="1100" dirty="0" smtClean="0"/>
              <a:t>(</a:t>
            </a:r>
            <a:r>
              <a:rPr lang="en-GB" sz="1100" dirty="0" smtClean="0"/>
              <a:t>m</a:t>
            </a:r>
            <a:r>
              <a:rPr lang="el-GR" sz="1100" dirty="0" smtClean="0"/>
              <a:t>(1,1),</a:t>
            </a:r>
            <a:r>
              <a:rPr lang="en-GB" sz="1100" dirty="0" smtClean="0"/>
              <a:t>m</a:t>
            </a:r>
            <a:r>
              <a:rPr lang="el-GR" sz="1100" dirty="0" smtClean="0"/>
              <a:t>(1,1))-</a:t>
            </a:r>
            <a:r>
              <a:rPr lang="en-GB" sz="1100" dirty="0" smtClean="0"/>
              <a:t>a</a:t>
            </a:r>
            <a:r>
              <a:rPr lang="el-GR" sz="1100" dirty="0" smtClean="0"/>
              <a:t>;</a:t>
            </a:r>
            <a:r>
              <a:rPr lang="el-GR" sz="1100" b="1" dirty="0" smtClean="0"/>
              <a:t> % υπολογισμός του </a:t>
            </a:r>
            <a:r>
              <a:rPr lang="en-US" sz="1100" b="1" dirty="0" smtClean="0"/>
              <a:t>s</a:t>
            </a:r>
            <a:r>
              <a:rPr lang="el-GR" sz="1100" b="1" dirty="0" smtClean="0"/>
              <a:t>*</a:t>
            </a:r>
            <a:r>
              <a:rPr lang="en-US" sz="1100" b="1" dirty="0" smtClean="0"/>
              <a:t>I</a:t>
            </a:r>
            <a:r>
              <a:rPr lang="el-GR" sz="1100" b="1" dirty="0" smtClean="0"/>
              <a:t>-</a:t>
            </a:r>
            <a:r>
              <a:rPr lang="en-US" sz="1100" b="1" dirty="0" smtClean="0"/>
              <a:t>a</a:t>
            </a:r>
            <a:r>
              <a:rPr lang="el-GR" sz="1100" b="1" dirty="0" smtClean="0"/>
              <a:t> για οποιαδήποτε τιμή και αν έχει το </a:t>
            </a:r>
            <a:r>
              <a:rPr lang="en-US" sz="1100" b="1" dirty="0" smtClean="0"/>
              <a:t>m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3=</a:t>
            </a:r>
            <a:r>
              <a:rPr lang="en-GB" sz="1100" dirty="0" smtClean="0"/>
              <a:t>inv</a:t>
            </a:r>
            <a:r>
              <a:rPr lang="el-GR" sz="1100" dirty="0" smtClean="0"/>
              <a:t>(</a:t>
            </a:r>
            <a:r>
              <a:rPr lang="en-GB" sz="1100" dirty="0" smtClean="0"/>
              <a:t>s</a:t>
            </a:r>
            <a:r>
              <a:rPr lang="el-GR" sz="1100" dirty="0" smtClean="0"/>
              <a:t>2);             </a:t>
            </a:r>
            <a:r>
              <a:rPr lang="el-GR" sz="1100" b="1" dirty="0" smtClean="0"/>
              <a:t>% υπολογισμός του αντιστρόφου της παραπάνω                                          παράστασης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4=</a:t>
            </a:r>
            <a:r>
              <a:rPr lang="en-GB" sz="1100" dirty="0" smtClean="0"/>
              <a:t>simple</a:t>
            </a:r>
            <a:r>
              <a:rPr lang="el-GR" sz="1100" dirty="0" smtClean="0"/>
              <a:t>(</a:t>
            </a:r>
            <a:r>
              <a:rPr lang="en-GB" sz="1100" dirty="0" smtClean="0"/>
              <a:t>c</a:t>
            </a:r>
            <a:r>
              <a:rPr lang="el-GR" sz="1100" dirty="0" smtClean="0"/>
              <a:t>*</a:t>
            </a:r>
            <a:r>
              <a:rPr lang="en-GB" sz="1100" dirty="0" smtClean="0"/>
              <a:t>s</a:t>
            </a:r>
            <a:r>
              <a:rPr lang="el-GR" sz="1100" dirty="0" smtClean="0"/>
              <a:t>3*</a:t>
            </a:r>
            <a:r>
              <a:rPr lang="en-GB" sz="1100" dirty="0" smtClean="0"/>
              <a:t>b</a:t>
            </a:r>
            <a:r>
              <a:rPr lang="el-GR" sz="1100" dirty="0" smtClean="0"/>
              <a:t>+</a:t>
            </a:r>
            <a:r>
              <a:rPr lang="en-GB" sz="1100" dirty="0" smtClean="0"/>
              <a:t>d</a:t>
            </a:r>
            <a:r>
              <a:rPr lang="el-GR" sz="1100" dirty="0" smtClean="0"/>
              <a:t>);    </a:t>
            </a:r>
            <a:r>
              <a:rPr lang="el-GR" sz="1100" b="1" dirty="0" smtClean="0"/>
              <a:t>% υπολογισμός της συνάρτησης μεταφοράς και μέσω της εντολής  </a:t>
            </a:r>
            <a:r>
              <a:rPr lang="en-US" sz="1100" b="1" dirty="0" smtClean="0"/>
              <a:t>simple</a:t>
            </a:r>
            <a:r>
              <a:rPr lang="el-GR" sz="1100" b="1" dirty="0" smtClean="0"/>
              <a:t>( ) γίνεται η απλοποίηση της παράστασης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5=</a:t>
            </a:r>
            <a:r>
              <a:rPr lang="en-GB" sz="1100" dirty="0" smtClean="0"/>
              <a:t>s</a:t>
            </a:r>
            <a:r>
              <a:rPr lang="el-GR" sz="1100" dirty="0" smtClean="0"/>
              <a:t>4^(-1);             </a:t>
            </a:r>
            <a:r>
              <a:rPr lang="el-GR" sz="1100" b="1" dirty="0" smtClean="0"/>
              <a:t>% αντιστροφή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de</a:t>
            </a:r>
            <a:r>
              <a:rPr lang="el-GR" sz="1100" dirty="0" smtClean="0"/>
              <a:t>=(</a:t>
            </a:r>
            <a:r>
              <a:rPr lang="en-GB" sz="1100" dirty="0" err="1" smtClean="0"/>
              <a:t>det</a:t>
            </a:r>
            <a:r>
              <a:rPr lang="el-GR" sz="1100" dirty="0" smtClean="0"/>
              <a:t>(</a:t>
            </a:r>
            <a:r>
              <a:rPr lang="en-GB" sz="1100" dirty="0" smtClean="0"/>
              <a:t>s</a:t>
            </a:r>
            <a:r>
              <a:rPr lang="el-GR" sz="1100" dirty="0" smtClean="0"/>
              <a:t>3))^(-1);      </a:t>
            </a:r>
            <a:r>
              <a:rPr lang="el-GR" sz="1100" b="1" dirty="0" smtClean="0"/>
              <a:t>% αντιστροφή της ορίζουσας της </a:t>
            </a:r>
            <a:r>
              <a:rPr lang="en-US" sz="1100" b="1" dirty="0" smtClean="0"/>
              <a:t>s</a:t>
            </a:r>
            <a:r>
              <a:rPr lang="el-GR" sz="1100" b="1" dirty="0" smtClean="0"/>
              <a:t>3 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y</a:t>
            </a:r>
            <a:r>
              <a:rPr lang="el-GR" sz="1100" dirty="0" smtClean="0"/>
              <a:t>1=(</a:t>
            </a:r>
            <a:r>
              <a:rPr lang="pt-PT" sz="1100" dirty="0" smtClean="0"/>
              <a:t>s</a:t>
            </a:r>
            <a:r>
              <a:rPr lang="el-GR" sz="1100" dirty="0" smtClean="0"/>
              <a:t>5/</a:t>
            </a:r>
            <a:r>
              <a:rPr lang="pt-PT" sz="1100" dirty="0" smtClean="0"/>
              <a:t>de</a:t>
            </a:r>
            <a:r>
              <a:rPr lang="el-GR" sz="1100" dirty="0" smtClean="0"/>
              <a:t>)^(-1);        </a:t>
            </a:r>
            <a:r>
              <a:rPr lang="el-GR" sz="1100" b="1" dirty="0" smtClean="0"/>
              <a:t>% αντιστροφή της διαίρεσης των πολυωνύμων </a:t>
            </a:r>
            <a:r>
              <a:rPr lang="en-US" sz="1100" b="1" dirty="0" smtClean="0"/>
              <a:t>s</a:t>
            </a:r>
            <a:r>
              <a:rPr lang="el-GR" sz="1100" b="1" dirty="0" smtClean="0"/>
              <a:t>5 με το </a:t>
            </a:r>
            <a:r>
              <a:rPr lang="en-US" sz="1100" b="1" dirty="0" smtClean="0"/>
              <a:t>de</a:t>
            </a:r>
            <a:r>
              <a:rPr lang="el-GR" sz="1100" b="1" dirty="0" smtClean="0"/>
              <a:t> (στόχος της διαίρεσης να γίνει ο διαχωρισμός του αριθμητή και του παρονομαστή του αντιστρόφου της συνάρτησης μεταφοράς)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de</a:t>
            </a:r>
            <a:r>
              <a:rPr lang="el-GR" sz="1100" dirty="0" smtClean="0"/>
              <a:t>1=</a:t>
            </a:r>
            <a:r>
              <a:rPr lang="pt-PT" sz="1100" dirty="0" smtClean="0"/>
              <a:t>sym</a:t>
            </a:r>
            <a:r>
              <a:rPr lang="el-GR" sz="1100" dirty="0" smtClean="0"/>
              <a:t>2</a:t>
            </a:r>
            <a:r>
              <a:rPr lang="pt-PT" sz="1100" dirty="0" smtClean="0"/>
              <a:t>poly</a:t>
            </a:r>
            <a:r>
              <a:rPr lang="el-GR" sz="1100" dirty="0" smtClean="0"/>
              <a:t>(</a:t>
            </a:r>
            <a:r>
              <a:rPr lang="pt-PT" sz="1100" dirty="0" smtClean="0"/>
              <a:t>de</a:t>
            </a:r>
            <a:r>
              <a:rPr lang="el-GR" sz="1100" dirty="0" smtClean="0"/>
              <a:t>);     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sym</a:t>
            </a:r>
            <a:r>
              <a:rPr lang="el-GR" sz="1100" b="1" dirty="0" smtClean="0"/>
              <a:t>2</a:t>
            </a:r>
            <a:r>
              <a:rPr lang="en-US" sz="1100" b="1" dirty="0" smtClean="0"/>
              <a:t>poly</a:t>
            </a:r>
            <a:r>
              <a:rPr lang="el-GR" sz="1100" b="1" dirty="0" smtClean="0"/>
              <a:t>(  ) το πολυώνυμο το οποίο βρίσκεται μέσα στη παρένθεση γίνεται πίνακας οπότε το πολυώνυμο </a:t>
            </a:r>
            <a:r>
              <a:rPr lang="en-US" sz="1100" b="1" dirty="0" smtClean="0"/>
              <a:t>de</a:t>
            </a:r>
            <a:r>
              <a:rPr lang="el-GR" sz="1100" b="1" dirty="0" smtClean="0"/>
              <a:t> μετατρέπεται σε πίνακα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y</a:t>
            </a:r>
            <a:r>
              <a:rPr lang="el-GR" sz="1100" dirty="0" smtClean="0"/>
              <a:t>=</a:t>
            </a:r>
            <a:r>
              <a:rPr lang="pt-PT" sz="1100" dirty="0" smtClean="0"/>
              <a:t>sym</a:t>
            </a:r>
            <a:r>
              <a:rPr lang="el-GR" sz="1100" dirty="0" smtClean="0"/>
              <a:t>2</a:t>
            </a:r>
            <a:r>
              <a:rPr lang="pt-PT" sz="1100" dirty="0" smtClean="0"/>
              <a:t>poly</a:t>
            </a:r>
            <a:r>
              <a:rPr lang="el-GR" sz="1100" dirty="0" smtClean="0"/>
              <a:t>(</a:t>
            </a:r>
            <a:r>
              <a:rPr lang="pt-PT" sz="1100" dirty="0" smtClean="0"/>
              <a:t>y</a:t>
            </a:r>
            <a:r>
              <a:rPr lang="el-GR" sz="1100" dirty="0" smtClean="0"/>
              <a:t>1);          </a:t>
            </a:r>
            <a:r>
              <a:rPr lang="el-GR" sz="1100" b="1" dirty="0" smtClean="0"/>
              <a:t>% το πολυώνυμο </a:t>
            </a:r>
            <a:r>
              <a:rPr lang="en-US" sz="1100" b="1" dirty="0" smtClean="0"/>
              <a:t>y</a:t>
            </a:r>
            <a:r>
              <a:rPr lang="el-GR" sz="1100" b="1" dirty="0" smtClean="0"/>
              <a:t>1 μετατρέπεται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pt-PT" sz="1100" dirty="0" smtClean="0"/>
              <a:t>z</a:t>
            </a:r>
            <a:r>
              <a:rPr lang="el-GR" sz="1100" dirty="0" smtClean="0"/>
              <a:t>,</a:t>
            </a:r>
            <a:r>
              <a:rPr lang="pt-PT" sz="1100" dirty="0" smtClean="0"/>
              <a:t>p</a:t>
            </a:r>
            <a:r>
              <a:rPr lang="el-GR" sz="1100" dirty="0" smtClean="0"/>
              <a:t>]=</a:t>
            </a:r>
            <a:r>
              <a:rPr lang="pt-PT" sz="1100" dirty="0" smtClean="0"/>
              <a:t>deconv</a:t>
            </a:r>
            <a:r>
              <a:rPr lang="el-GR" sz="1100" dirty="0" smtClean="0"/>
              <a:t>(</a:t>
            </a:r>
            <a:r>
              <a:rPr lang="pt-PT" sz="1100" dirty="0" smtClean="0"/>
              <a:t>de</a:t>
            </a:r>
            <a:r>
              <a:rPr lang="el-GR" sz="1100" dirty="0" smtClean="0"/>
              <a:t>1,</a:t>
            </a:r>
            <a:r>
              <a:rPr lang="pt-PT" sz="1100" dirty="0" smtClean="0"/>
              <a:t>y</a:t>
            </a:r>
            <a:r>
              <a:rPr lang="el-GR" sz="1100" dirty="0" smtClean="0"/>
              <a:t>); </a:t>
            </a:r>
            <a:r>
              <a:rPr lang="el-GR" sz="1100" b="1" dirty="0" smtClean="0"/>
              <a:t>% με την εντολή </a:t>
            </a:r>
            <a:r>
              <a:rPr lang="en-US" sz="1100" b="1" dirty="0" err="1" smtClean="0"/>
              <a:t>deconv</a:t>
            </a:r>
            <a:r>
              <a:rPr lang="el-GR" sz="1100" b="1" dirty="0" smtClean="0"/>
              <a:t> γίνεται η διαίρεση των δύο πολυωνύμων (τα οποία έχουν τη μορφή πίνακα) και υπολογίζεται το πηλίκο και το υπόλοιπο της διαίρεσης (σύμφωνα με τη θεωρία το πηλίκο είναι το </a:t>
            </a:r>
            <a:r>
              <a:rPr lang="el-GR" sz="1100" b="1" dirty="0" err="1" smtClean="0"/>
              <a:t>πολυωνυμικό</a:t>
            </a:r>
            <a:r>
              <a:rPr lang="el-GR" sz="1100" b="1" dirty="0" smtClean="0"/>
              <a:t> κομμάτι της αντιστρόφου της συνάρτησης μεταφοράς)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pt-PT" sz="1100" dirty="0" smtClean="0"/>
              <a:t>z</a:t>
            </a:r>
            <a:r>
              <a:rPr lang="el-GR" sz="1100" dirty="0" smtClean="0"/>
              <a:t>1=</a:t>
            </a:r>
            <a:r>
              <a:rPr lang="pt-PT" sz="1100" dirty="0" smtClean="0"/>
              <a:t>poly</a:t>
            </a:r>
            <a:r>
              <a:rPr lang="el-GR" sz="1100" dirty="0" smtClean="0"/>
              <a:t>2</a:t>
            </a:r>
            <a:r>
              <a:rPr lang="pt-PT" sz="1100" dirty="0" smtClean="0"/>
              <a:t>sym</a:t>
            </a:r>
            <a:r>
              <a:rPr lang="el-GR" sz="1100" dirty="0" smtClean="0"/>
              <a:t>(</a:t>
            </a:r>
            <a:r>
              <a:rPr lang="pt-PT" sz="1100" dirty="0" smtClean="0"/>
              <a:t>z</a:t>
            </a:r>
            <a:r>
              <a:rPr lang="el-GR" sz="1100" dirty="0" smtClean="0"/>
              <a:t>,</a:t>
            </a:r>
            <a:r>
              <a:rPr lang="pt-PT" sz="1100" dirty="0" smtClean="0"/>
              <a:t>s</a:t>
            </a:r>
            <a:r>
              <a:rPr lang="el-GR" sz="1100" dirty="0" smtClean="0"/>
              <a:t>);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poly</a:t>
            </a:r>
            <a:r>
              <a:rPr lang="el-GR" sz="1100" b="1" dirty="0" smtClean="0"/>
              <a:t>2</a:t>
            </a:r>
            <a:r>
              <a:rPr lang="en-US" sz="1100" b="1" dirty="0" smtClean="0"/>
              <a:t>sym</a:t>
            </a:r>
            <a:r>
              <a:rPr lang="el-GR" sz="1100" b="1" dirty="0" smtClean="0"/>
              <a:t>(  ,  ) γίνεται η μετατροπή του πίνακα </a:t>
            </a:r>
            <a:r>
              <a:rPr lang="en-US" sz="1100" b="1" dirty="0" smtClean="0"/>
              <a:t>z </a:t>
            </a:r>
            <a:r>
              <a:rPr lang="el-GR" sz="1100" b="1" dirty="0" smtClean="0"/>
              <a:t>σε πολυώνυμο έχοντας ως μεταβλητή το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Q</a:t>
            </a:r>
            <a:r>
              <a:rPr lang="el-GR" sz="1100" dirty="0" smtClean="0"/>
              <a:t>=</a:t>
            </a:r>
            <a:r>
              <a:rPr lang="en-GB" sz="1100" dirty="0" smtClean="0"/>
              <a:t>z</a:t>
            </a:r>
            <a:r>
              <a:rPr lang="el-GR" sz="1100" dirty="0" smtClean="0"/>
              <a:t>1;              </a:t>
            </a:r>
            <a:r>
              <a:rPr lang="el-GR" sz="1100" b="1" dirty="0" smtClean="0"/>
              <a:t>% το </a:t>
            </a:r>
            <a:r>
              <a:rPr lang="en-US" sz="1100" b="1" dirty="0" smtClean="0"/>
              <a:t>Q</a:t>
            </a:r>
            <a:r>
              <a:rPr lang="el-GR" sz="1100" b="1" dirty="0" smtClean="0"/>
              <a:t> της συνάρτησης είναι ίσο με το </a:t>
            </a:r>
            <a:r>
              <a:rPr lang="en-US" sz="1100" b="1" dirty="0" smtClean="0"/>
              <a:t>z</a:t>
            </a:r>
            <a:r>
              <a:rPr lang="el-GR" sz="1100" b="1" dirty="0" smtClean="0"/>
              <a:t>1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QW</a:t>
            </a:r>
            <a:r>
              <a:rPr lang="el-GR" sz="1100" dirty="0" smtClean="0"/>
              <a:t>=</a:t>
            </a:r>
            <a:r>
              <a:rPr lang="en-GB" sz="1100" dirty="0" smtClean="0"/>
              <a:t>s</a:t>
            </a:r>
            <a:r>
              <a:rPr lang="el-GR" sz="1100" dirty="0" smtClean="0"/>
              <a:t>-</a:t>
            </a:r>
            <a:r>
              <a:rPr lang="en-GB" sz="1100" dirty="0" smtClean="0"/>
              <a:t>DC</a:t>
            </a:r>
            <a:r>
              <a:rPr lang="el-GR" sz="1100" dirty="0" smtClean="0"/>
              <a:t>;                </a:t>
            </a:r>
            <a:r>
              <a:rPr lang="el-GR" sz="1100" b="1" dirty="0" smtClean="0"/>
              <a:t>% ο </a:t>
            </a:r>
            <a:r>
              <a:rPr lang="en-US" sz="1100" b="1" dirty="0" smtClean="0"/>
              <a:t>QW</a:t>
            </a:r>
            <a:r>
              <a:rPr lang="el-GR" sz="1100" b="1" dirty="0" smtClean="0"/>
              <a:t> είναι πίνακας με στοιχεία τη διαφορά </a:t>
            </a:r>
            <a:r>
              <a:rPr lang="en-US" sz="1100" b="1" dirty="0" smtClean="0"/>
              <a:t>s</a:t>
            </a:r>
            <a:r>
              <a:rPr lang="el-GR" sz="1100" b="1" dirty="0" smtClean="0"/>
              <a:t>- </a:t>
            </a:r>
            <a:r>
              <a:rPr lang="en-US" sz="1100" b="1" dirty="0" smtClean="0"/>
              <a:t>DC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=</a:t>
            </a:r>
            <a:r>
              <a:rPr lang="en-GB" sz="1100" dirty="0" smtClean="0"/>
              <a:t>prod</a:t>
            </a:r>
            <a:r>
              <a:rPr lang="el-GR" sz="1100" dirty="0" smtClean="0"/>
              <a:t>(</a:t>
            </a:r>
            <a:r>
              <a:rPr lang="en-GB" sz="1100" dirty="0" smtClean="0"/>
              <a:t>QW</a:t>
            </a:r>
            <a:r>
              <a:rPr lang="el-GR" sz="1100" dirty="0" smtClean="0"/>
              <a:t>);        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prod</a:t>
            </a:r>
            <a:r>
              <a:rPr lang="el-GR" sz="1100" b="1" dirty="0" smtClean="0"/>
              <a:t>( ) γίνεται ο υπολογισμός του γινομένου όλων των στοιχείων του πίνακα </a:t>
            </a:r>
            <a:r>
              <a:rPr lang="en-US" sz="1100" b="1" dirty="0" smtClean="0"/>
              <a:t>QW 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poo</a:t>
            </a:r>
            <a:r>
              <a:rPr lang="el-GR" sz="1100" dirty="0" smtClean="0"/>
              <a:t>=</a:t>
            </a:r>
            <a:r>
              <a:rPr lang="en-GB" sz="1100" dirty="0" smtClean="0"/>
              <a:t>expand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);         </a:t>
            </a:r>
            <a:r>
              <a:rPr lang="el-GR" sz="1100" b="1" dirty="0" smtClean="0"/>
              <a:t>% με την εντολή </a:t>
            </a:r>
            <a:r>
              <a:rPr lang="en-GB" sz="1100" b="1" dirty="0" smtClean="0"/>
              <a:t>expand</a:t>
            </a:r>
            <a:r>
              <a:rPr lang="el-GR" sz="1100" b="1" dirty="0" smtClean="0"/>
              <a:t>( ) γίνεται ο υπολογισμός του γινομένου του πολυωνύμου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t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);         </a:t>
            </a:r>
            <a:r>
              <a:rPr lang="el-GR" sz="1100" b="1" dirty="0" smtClean="0"/>
              <a:t>% μετατροπή του πολυωνύμου </a:t>
            </a:r>
            <a:r>
              <a:rPr lang="en-US" sz="1100" b="1" dirty="0" smtClean="0"/>
              <a:t>Q</a:t>
            </a:r>
            <a:r>
              <a:rPr lang="el-GR" sz="1100" b="1" dirty="0" smtClean="0"/>
              <a:t> σε πίνακα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err="1" smtClean="0"/>
              <a:t>poo</a:t>
            </a:r>
            <a:r>
              <a:rPr lang="el-GR" sz="1100" dirty="0" smtClean="0"/>
              <a:t>);</a:t>
            </a:r>
            <a:r>
              <a:rPr lang="el-GR" sz="1100" b="1" dirty="0" smtClean="0"/>
              <a:t>            % μετατροπή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p</a:t>
            </a:r>
            <a:r>
              <a:rPr lang="el-GR" sz="1100" dirty="0" smtClean="0"/>
              <a:t>4]=</a:t>
            </a:r>
            <a:r>
              <a:rPr lang="en-GB" sz="1100" dirty="0" err="1" smtClean="0"/>
              <a:t>deconv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1,</a:t>
            </a:r>
            <a:r>
              <a:rPr lang="en-GB" sz="1100" dirty="0" smtClean="0"/>
              <a:t>t</a:t>
            </a:r>
            <a:r>
              <a:rPr lang="el-GR" sz="1100" dirty="0" smtClean="0"/>
              <a:t>1); </a:t>
            </a:r>
            <a:r>
              <a:rPr lang="el-GR" sz="1100" b="1" dirty="0" smtClean="0"/>
              <a:t>% διαίρεση των πολυωνύμων </a:t>
            </a:r>
            <a:r>
              <a:rPr lang="en-US" sz="1100" b="1" dirty="0" err="1" smtClean="0"/>
              <a:t>po</a:t>
            </a:r>
            <a:r>
              <a:rPr lang="el-GR" sz="1100" b="1" dirty="0" smtClean="0"/>
              <a:t>1 και </a:t>
            </a:r>
            <a:r>
              <a:rPr lang="en-US" sz="1100" b="1" dirty="0" smtClean="0"/>
              <a:t>t</a:t>
            </a:r>
            <a:r>
              <a:rPr lang="el-GR" sz="1100" b="1" dirty="0" smtClean="0"/>
              <a:t>1 έτσι ώστε να διασπαστεί το πολυώνυμο σε </a:t>
            </a:r>
            <a:r>
              <a:rPr lang="en-US" sz="1100" b="1" dirty="0" err="1" smtClean="0"/>
              <a:t>pol</a:t>
            </a:r>
            <a:r>
              <a:rPr lang="en-US" sz="1100" b="1" dirty="0" smtClean="0"/>
              <a:t> </a:t>
            </a:r>
            <a:r>
              <a:rPr lang="el-GR" sz="1100" b="1" dirty="0" smtClean="0"/>
              <a:t>και σε </a:t>
            </a:r>
            <a:r>
              <a:rPr lang="en-US" sz="1100" b="1" dirty="0" smtClean="0"/>
              <a:t>sp</a:t>
            </a:r>
            <a:r>
              <a:rPr lang="el-GR" sz="1100" b="1" dirty="0" smtClean="0"/>
              <a:t> κομμάτια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z</a:t>
            </a:r>
            <a:r>
              <a:rPr lang="el-GR" sz="1100" dirty="0" smtClean="0"/>
              <a:t>5=</a:t>
            </a:r>
            <a:r>
              <a:rPr lang="en-GB" sz="1100" dirty="0" smtClean="0"/>
              <a:t>poly</a:t>
            </a:r>
            <a:r>
              <a:rPr lang="el-GR" sz="1100" dirty="0" smtClean="0"/>
              <a:t>2</a:t>
            </a:r>
            <a:r>
              <a:rPr lang="en-GB" sz="1100" dirty="0" smtClean="0"/>
              <a:t>sym</a:t>
            </a:r>
            <a:r>
              <a:rPr lang="el-GR" sz="1100" dirty="0" smtClean="0"/>
              <a:t>(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s</a:t>
            </a:r>
            <a:r>
              <a:rPr lang="el-GR" sz="1100" dirty="0" smtClean="0"/>
              <a:t>); </a:t>
            </a:r>
            <a:r>
              <a:rPr lang="el-GR" sz="1100" b="1" dirty="0" smtClean="0"/>
              <a:t>% μετατροπή του πίνακα </a:t>
            </a:r>
            <a:r>
              <a:rPr lang="en-US" sz="1100" b="1" dirty="0" smtClean="0"/>
              <a:t>z</a:t>
            </a:r>
            <a:r>
              <a:rPr lang="el-GR" sz="1100" b="1" dirty="0" smtClean="0"/>
              <a:t>4 σε πολυώνυμο με μεταβλητή το </a:t>
            </a:r>
            <a:r>
              <a:rPr lang="en-US" sz="1100" b="1" dirty="0" smtClean="0"/>
              <a:t>s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pc</a:t>
            </a:r>
            <a:r>
              <a:rPr lang="el-GR" sz="1100" dirty="0" smtClean="0"/>
              <a:t>=</a:t>
            </a:r>
            <a:r>
              <a:rPr lang="en-GB" sz="1100" dirty="0" err="1" smtClean="0"/>
              <a:t>poo</a:t>
            </a:r>
            <a:r>
              <a:rPr lang="el-GR" sz="1100" dirty="0" smtClean="0"/>
              <a:t>/</a:t>
            </a:r>
            <a:r>
              <a:rPr lang="en-GB" sz="1100" dirty="0" smtClean="0"/>
              <a:t>z</a:t>
            </a:r>
            <a:r>
              <a:rPr lang="el-GR" sz="1100" dirty="0" smtClean="0"/>
              <a:t>5;          </a:t>
            </a:r>
            <a:r>
              <a:rPr lang="el-GR" sz="1100" b="1" dirty="0" smtClean="0"/>
              <a:t>% διαιρούμε τα δύο πολυώνυμα έτσι ώστε να υπολογιστεί η αντίστροφη συνάρτηση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g</a:t>
            </a:r>
            <a:r>
              <a:rPr lang="el-GR" sz="1100" dirty="0" smtClean="0"/>
              <a:t>1=</a:t>
            </a:r>
            <a:r>
              <a:rPr lang="en-GB" sz="1100" dirty="0" smtClean="0"/>
              <a:t>pc</a:t>
            </a:r>
            <a:r>
              <a:rPr lang="el-GR" sz="1100" dirty="0" smtClean="0"/>
              <a:t>-</a:t>
            </a:r>
            <a:r>
              <a:rPr lang="en-GB" sz="1100" dirty="0" smtClean="0"/>
              <a:t>s</a:t>
            </a:r>
            <a:r>
              <a:rPr lang="el-GR" sz="1100" dirty="0" smtClean="0"/>
              <a:t>5;                </a:t>
            </a:r>
            <a:r>
              <a:rPr lang="el-GR" sz="1100" b="1" dirty="0" smtClean="0"/>
              <a:t>% υπολογισμός της διαφοράς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Com</a:t>
            </a:r>
            <a:r>
              <a:rPr lang="el-GR" sz="1100" dirty="0" smtClean="0"/>
              <a:t>=</a:t>
            </a:r>
            <a:r>
              <a:rPr lang="en-GB" sz="1100" dirty="0" smtClean="0"/>
              <a:t>simplify</a:t>
            </a:r>
            <a:r>
              <a:rPr lang="el-GR" sz="1100" dirty="0" smtClean="0"/>
              <a:t>(</a:t>
            </a:r>
            <a:r>
              <a:rPr lang="en-GB" sz="1100" dirty="0" smtClean="0"/>
              <a:t>g</a:t>
            </a:r>
            <a:r>
              <a:rPr lang="el-GR" sz="1100" dirty="0" smtClean="0"/>
              <a:t>1);       </a:t>
            </a:r>
            <a:r>
              <a:rPr lang="el-GR" sz="1100" b="1" dirty="0" smtClean="0"/>
              <a:t>% με την εντολή </a:t>
            </a:r>
            <a:r>
              <a:rPr lang="en-GB" sz="1100" b="1" dirty="0" smtClean="0"/>
              <a:t>simplify</a:t>
            </a:r>
            <a:r>
              <a:rPr lang="el-GR" sz="1100" b="1" dirty="0" smtClean="0"/>
              <a:t>( ) γίνονται οι πράξεις τις παράστασης του πολυωνύμου το οποίο βρίσκεται μέσα στη παρένθεση και έτσι υπολογίζεται ο αντισταθμιστής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2997"/>
          </a:xfrm>
        </p:spPr>
        <p:txBody>
          <a:bodyPr/>
          <a:lstStyle/>
          <a:p>
            <a:pPr lvl="0">
              <a:buNone/>
            </a:pPr>
            <a:r>
              <a:rPr lang="el-GR" sz="1200" b="1" u="sng" dirty="0" smtClean="0"/>
              <a:t>Ορισμός συνάρτησης </a:t>
            </a:r>
            <a:r>
              <a:rPr lang="en-US" sz="1200" b="1" u="sng" dirty="0" smtClean="0"/>
              <a:t>PC</a:t>
            </a:r>
            <a:endParaRPr lang="el-GR" sz="12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l-GR" sz="1100" dirty="0" smtClean="0"/>
              <a:t>[</a:t>
            </a:r>
            <a:r>
              <a:rPr lang="en-GB" sz="1100" dirty="0" smtClean="0"/>
              <a:t>PC</a:t>
            </a:r>
            <a:r>
              <a:rPr lang="el-GR" sz="1100" dirty="0" smtClean="0"/>
              <a:t>]=</a:t>
            </a:r>
            <a:r>
              <a:rPr lang="en-GB" sz="1100" dirty="0" err="1" smtClean="0"/>
              <a:t>calculationsPC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,</a:t>
            </a:r>
            <a:r>
              <a:rPr lang="en-GB" sz="1100" dirty="0" smtClean="0"/>
              <a:t>b</a:t>
            </a:r>
            <a:r>
              <a:rPr lang="el-GR" sz="1100" dirty="0" smtClean="0"/>
              <a:t>,</a:t>
            </a:r>
            <a:r>
              <a:rPr lang="en-GB" sz="1100" dirty="0" smtClean="0"/>
              <a:t>c</a:t>
            </a:r>
            <a:r>
              <a:rPr lang="el-GR" sz="1100" dirty="0" smtClean="0"/>
              <a:t>,</a:t>
            </a:r>
            <a:r>
              <a:rPr lang="en-GB" sz="1100" dirty="0" smtClean="0"/>
              <a:t>d</a:t>
            </a:r>
            <a:r>
              <a:rPr lang="el-GR" sz="1100" dirty="0" smtClean="0"/>
              <a:t>,</a:t>
            </a:r>
            <a:r>
              <a:rPr lang="en-GB" sz="1100" dirty="0" smtClean="0"/>
              <a:t>DC</a:t>
            </a:r>
            <a:r>
              <a:rPr lang="el-GR" sz="1100" dirty="0" smtClean="0"/>
              <a:t>) </a:t>
            </a:r>
            <a:r>
              <a:rPr lang="el-GR" sz="1100" b="1" dirty="0" smtClean="0"/>
              <a:t>%Ορισμός συνάρτησης </a:t>
            </a:r>
            <a:r>
              <a:rPr lang="en-US" sz="1100" b="1" dirty="0" smtClean="0"/>
              <a:t>PC</a:t>
            </a:r>
            <a:r>
              <a:rPr lang="el-GR" sz="1100" b="1" dirty="0" smtClean="0"/>
              <a:t> έχοντας ως δεδομένα: τους πίνακες </a:t>
            </a:r>
            <a:r>
              <a:rPr lang="en-US" sz="1100" b="1" dirty="0" smtClean="0"/>
              <a:t>a</a:t>
            </a:r>
            <a:r>
              <a:rPr lang="el-GR" sz="1100" b="1" dirty="0" smtClean="0"/>
              <a:t>, </a:t>
            </a:r>
            <a:r>
              <a:rPr lang="en-US" sz="1100" b="1" dirty="0" smtClean="0"/>
              <a:t>b</a:t>
            </a:r>
            <a:r>
              <a:rPr lang="el-GR" sz="1100" b="1" dirty="0" smtClean="0"/>
              <a:t>, </a:t>
            </a:r>
            <a:r>
              <a:rPr lang="en-US" sz="1100" b="1" dirty="0" smtClean="0"/>
              <a:t>c </a:t>
            </a:r>
            <a:r>
              <a:rPr lang="el-GR" sz="1100" b="1" dirty="0" smtClean="0"/>
              <a:t>και </a:t>
            </a:r>
            <a:r>
              <a:rPr lang="en-US" sz="1100" b="1" dirty="0" smtClean="0"/>
              <a:t>d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                 </a:t>
            </a:r>
            <a:r>
              <a:rPr lang="el-GR" sz="1100" b="1" dirty="0" smtClean="0"/>
              <a:t>%δήλωση μεταβλητής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m</a:t>
            </a:r>
            <a:r>
              <a:rPr lang="el-GR" sz="1100" dirty="0" smtClean="0"/>
              <a:t>=</a:t>
            </a:r>
            <a:r>
              <a:rPr lang="en-GB" sz="1100" dirty="0" smtClean="0"/>
              <a:t>size</a:t>
            </a:r>
            <a:r>
              <a:rPr lang="el-GR" sz="1100" dirty="0" smtClean="0"/>
              <a:t>(</a:t>
            </a:r>
            <a:r>
              <a:rPr lang="en-GB" sz="1100" dirty="0" smtClean="0"/>
              <a:t>a</a:t>
            </a:r>
            <a:r>
              <a:rPr lang="el-GR" sz="1100" dirty="0" smtClean="0"/>
              <a:t>);              </a:t>
            </a:r>
            <a:r>
              <a:rPr lang="el-GR" sz="1100" b="1" dirty="0" smtClean="0"/>
              <a:t>% </a:t>
            </a:r>
            <a:r>
              <a:rPr lang="en-US" sz="1100" b="1" dirty="0" smtClean="0"/>
              <a:t>m</a:t>
            </a:r>
            <a:r>
              <a:rPr lang="el-GR" sz="1100" b="1" dirty="0" smtClean="0"/>
              <a:t> η διάσταση του πίνακα </a:t>
            </a:r>
            <a:r>
              <a:rPr lang="en-US" sz="1100" b="1" dirty="0" smtClean="0"/>
              <a:t>a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2=</a:t>
            </a:r>
            <a:r>
              <a:rPr lang="en-GB" sz="1100" dirty="0" smtClean="0"/>
              <a:t>s</a:t>
            </a:r>
            <a:r>
              <a:rPr lang="el-GR" sz="1100" dirty="0" smtClean="0"/>
              <a:t>*</a:t>
            </a:r>
            <a:r>
              <a:rPr lang="en-GB" sz="1100" dirty="0" smtClean="0"/>
              <a:t>eye</a:t>
            </a:r>
            <a:r>
              <a:rPr lang="el-GR" sz="1100" dirty="0" smtClean="0"/>
              <a:t>(</a:t>
            </a:r>
            <a:r>
              <a:rPr lang="en-GB" sz="1100" dirty="0" smtClean="0"/>
              <a:t>m</a:t>
            </a:r>
            <a:r>
              <a:rPr lang="el-GR" sz="1100" dirty="0" smtClean="0"/>
              <a:t>(1,1),</a:t>
            </a:r>
            <a:r>
              <a:rPr lang="en-GB" sz="1100" dirty="0" smtClean="0"/>
              <a:t>m</a:t>
            </a:r>
            <a:r>
              <a:rPr lang="el-GR" sz="1100" dirty="0" smtClean="0"/>
              <a:t>(1,1))-</a:t>
            </a:r>
            <a:r>
              <a:rPr lang="en-GB" sz="1100" dirty="0" smtClean="0"/>
              <a:t>a</a:t>
            </a:r>
            <a:r>
              <a:rPr lang="el-GR" sz="1100" dirty="0" smtClean="0"/>
              <a:t>;</a:t>
            </a:r>
            <a:r>
              <a:rPr lang="el-GR" sz="1100" b="1" dirty="0" smtClean="0"/>
              <a:t> % υπολογισμός του </a:t>
            </a:r>
            <a:r>
              <a:rPr lang="en-US" sz="1100" b="1" dirty="0" smtClean="0"/>
              <a:t>s</a:t>
            </a:r>
            <a:r>
              <a:rPr lang="el-GR" sz="1100" b="1" dirty="0" smtClean="0"/>
              <a:t>*</a:t>
            </a:r>
            <a:r>
              <a:rPr lang="en-US" sz="1100" b="1" dirty="0" smtClean="0"/>
              <a:t>I</a:t>
            </a:r>
            <a:r>
              <a:rPr lang="el-GR" sz="1100" b="1" dirty="0" smtClean="0"/>
              <a:t>-</a:t>
            </a:r>
            <a:r>
              <a:rPr lang="en-US" sz="1100" b="1" dirty="0" smtClean="0"/>
              <a:t>a</a:t>
            </a:r>
            <a:r>
              <a:rPr lang="el-GR" sz="1100" b="1" dirty="0" smtClean="0"/>
              <a:t> για οποιαδήποτε τιμή και αν έχει το </a:t>
            </a:r>
            <a:r>
              <a:rPr lang="en-US" sz="1100" b="1" dirty="0" smtClean="0"/>
              <a:t>m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3=</a:t>
            </a:r>
            <a:r>
              <a:rPr lang="en-GB" sz="1100" dirty="0" smtClean="0"/>
              <a:t>inv</a:t>
            </a:r>
            <a:r>
              <a:rPr lang="el-GR" sz="1100" dirty="0" smtClean="0"/>
              <a:t>(</a:t>
            </a:r>
            <a:r>
              <a:rPr lang="en-GB" sz="1100" dirty="0" smtClean="0"/>
              <a:t>s</a:t>
            </a:r>
            <a:r>
              <a:rPr lang="el-GR" sz="1100" dirty="0" smtClean="0"/>
              <a:t>2);             </a:t>
            </a:r>
            <a:r>
              <a:rPr lang="el-GR" sz="1100" b="1" dirty="0" smtClean="0"/>
              <a:t>% υπολογισμός του αντιστρόφου της παραπάνω                                          παράστασης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4=</a:t>
            </a:r>
            <a:r>
              <a:rPr lang="en-GB" sz="1100" dirty="0" smtClean="0"/>
              <a:t>simple</a:t>
            </a:r>
            <a:r>
              <a:rPr lang="el-GR" sz="1100" dirty="0" smtClean="0"/>
              <a:t>(</a:t>
            </a:r>
            <a:r>
              <a:rPr lang="en-GB" sz="1100" dirty="0" smtClean="0"/>
              <a:t>c</a:t>
            </a:r>
            <a:r>
              <a:rPr lang="el-GR" sz="1100" dirty="0" smtClean="0"/>
              <a:t>*</a:t>
            </a:r>
            <a:r>
              <a:rPr lang="en-GB" sz="1100" dirty="0" smtClean="0"/>
              <a:t>s</a:t>
            </a:r>
            <a:r>
              <a:rPr lang="el-GR" sz="1100" dirty="0" smtClean="0"/>
              <a:t>3*</a:t>
            </a:r>
            <a:r>
              <a:rPr lang="en-GB" sz="1100" dirty="0" smtClean="0"/>
              <a:t>b</a:t>
            </a:r>
            <a:r>
              <a:rPr lang="el-GR" sz="1100" dirty="0" smtClean="0"/>
              <a:t>+</a:t>
            </a:r>
            <a:r>
              <a:rPr lang="en-GB" sz="1100" dirty="0" smtClean="0"/>
              <a:t>d</a:t>
            </a:r>
            <a:r>
              <a:rPr lang="el-GR" sz="1100" dirty="0" smtClean="0"/>
              <a:t>);    </a:t>
            </a:r>
            <a:r>
              <a:rPr lang="el-GR" sz="1100" b="1" dirty="0" smtClean="0"/>
              <a:t>% υπολογισμός της συνάρτησης μεταφοράς και μέσω της εντολής  </a:t>
            </a:r>
            <a:r>
              <a:rPr lang="en-US" sz="1100" b="1" dirty="0" smtClean="0"/>
              <a:t>simple</a:t>
            </a:r>
            <a:r>
              <a:rPr lang="el-GR" sz="1100" b="1" dirty="0" smtClean="0"/>
              <a:t> γίνεται η απλοποίηση της παράστασης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</a:t>
            </a:r>
            <a:r>
              <a:rPr lang="el-GR" sz="1100" dirty="0" smtClean="0"/>
              <a:t>5=</a:t>
            </a:r>
            <a:r>
              <a:rPr lang="en-GB" sz="1100" dirty="0" smtClean="0"/>
              <a:t>s</a:t>
            </a:r>
            <a:r>
              <a:rPr lang="el-GR" sz="1100" dirty="0" smtClean="0"/>
              <a:t>4^(-1);             </a:t>
            </a:r>
            <a:r>
              <a:rPr lang="el-GR" sz="1100" b="1" dirty="0" smtClean="0"/>
              <a:t>% αντιστροφή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de</a:t>
            </a:r>
            <a:r>
              <a:rPr lang="el-GR" sz="1100" dirty="0" smtClean="0"/>
              <a:t>=(</a:t>
            </a:r>
            <a:r>
              <a:rPr lang="en-GB" sz="1100" dirty="0" err="1" smtClean="0"/>
              <a:t>det</a:t>
            </a:r>
            <a:r>
              <a:rPr lang="el-GR" sz="1100" dirty="0" smtClean="0"/>
              <a:t>(</a:t>
            </a:r>
            <a:r>
              <a:rPr lang="en-GB" sz="1100" dirty="0" smtClean="0"/>
              <a:t>s</a:t>
            </a:r>
            <a:r>
              <a:rPr lang="el-GR" sz="1100" dirty="0" smtClean="0"/>
              <a:t>3))^(-1);      </a:t>
            </a:r>
            <a:r>
              <a:rPr lang="el-GR" sz="1100" b="1" dirty="0" smtClean="0"/>
              <a:t>% αντιστροφή της ορίζουσας της </a:t>
            </a:r>
            <a:r>
              <a:rPr lang="en-US" sz="1100" b="1" dirty="0" smtClean="0"/>
              <a:t>s</a:t>
            </a:r>
            <a:r>
              <a:rPr lang="el-GR" sz="1100" b="1" dirty="0" smtClean="0"/>
              <a:t>3 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y</a:t>
            </a:r>
            <a:r>
              <a:rPr lang="el-GR" sz="1100" dirty="0" smtClean="0"/>
              <a:t>1=(</a:t>
            </a:r>
            <a:r>
              <a:rPr lang="pt-PT" sz="1100" dirty="0" smtClean="0"/>
              <a:t>s</a:t>
            </a:r>
            <a:r>
              <a:rPr lang="el-GR" sz="1100" dirty="0" smtClean="0"/>
              <a:t>5/</a:t>
            </a:r>
            <a:r>
              <a:rPr lang="pt-PT" sz="1100" dirty="0" smtClean="0"/>
              <a:t>de</a:t>
            </a:r>
            <a:r>
              <a:rPr lang="el-GR" sz="1100" dirty="0" smtClean="0"/>
              <a:t>)^(-1);        </a:t>
            </a:r>
            <a:r>
              <a:rPr lang="el-GR" sz="1100" b="1" dirty="0" smtClean="0"/>
              <a:t>% αντιστροφή της διαίρεσης των πολυωνύμων </a:t>
            </a:r>
            <a:r>
              <a:rPr lang="en-US" sz="1100" b="1" dirty="0" smtClean="0"/>
              <a:t>s</a:t>
            </a:r>
            <a:r>
              <a:rPr lang="el-GR" sz="1100" b="1" dirty="0" smtClean="0"/>
              <a:t>5 με το </a:t>
            </a:r>
            <a:r>
              <a:rPr lang="en-US" sz="1100" b="1" dirty="0" smtClean="0"/>
              <a:t>de</a:t>
            </a:r>
            <a:r>
              <a:rPr lang="el-GR" sz="1100" b="1" dirty="0" smtClean="0"/>
              <a:t> (στόχος της διαίρεσης να γίνει ο διαχωρισμός του αριθμητή και του παρονομαστή του αντιστρόφου της συνάρτησης μεταφοράς)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de</a:t>
            </a:r>
            <a:r>
              <a:rPr lang="el-GR" sz="1100" dirty="0" smtClean="0"/>
              <a:t>1=</a:t>
            </a:r>
            <a:r>
              <a:rPr lang="pt-PT" sz="1100" dirty="0" smtClean="0"/>
              <a:t>sym</a:t>
            </a:r>
            <a:r>
              <a:rPr lang="el-GR" sz="1100" dirty="0" smtClean="0"/>
              <a:t>2</a:t>
            </a:r>
            <a:r>
              <a:rPr lang="pt-PT" sz="1100" dirty="0" smtClean="0"/>
              <a:t>poly</a:t>
            </a:r>
            <a:r>
              <a:rPr lang="el-GR" sz="1100" dirty="0" smtClean="0"/>
              <a:t>(</a:t>
            </a:r>
            <a:r>
              <a:rPr lang="pt-PT" sz="1100" dirty="0" smtClean="0"/>
              <a:t>de</a:t>
            </a:r>
            <a:r>
              <a:rPr lang="el-GR" sz="1100" dirty="0" smtClean="0"/>
              <a:t>);     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sym</a:t>
            </a:r>
            <a:r>
              <a:rPr lang="el-GR" sz="1100" b="1" dirty="0" smtClean="0"/>
              <a:t>2</a:t>
            </a:r>
            <a:r>
              <a:rPr lang="en-US" sz="1100" b="1" dirty="0" smtClean="0"/>
              <a:t>poly</a:t>
            </a:r>
            <a:r>
              <a:rPr lang="el-GR" sz="1100" b="1" dirty="0" smtClean="0"/>
              <a:t>(  ) το πολυώνυμο το οποίο βρίσκεται μέσα στη παρένθεση γίνεται πίνακας, οπότε το πολυώνυμο </a:t>
            </a:r>
            <a:r>
              <a:rPr lang="en-US" sz="1100" b="1" dirty="0" smtClean="0"/>
              <a:t>de</a:t>
            </a:r>
            <a:r>
              <a:rPr lang="el-GR" sz="1100" b="1" dirty="0" smtClean="0"/>
              <a:t> μετατρέπεται σε πίνακα </a:t>
            </a:r>
            <a:endParaRPr lang="el-GR" sz="1100" dirty="0" smtClean="0"/>
          </a:p>
          <a:p>
            <a:pPr>
              <a:buNone/>
            </a:pPr>
            <a:r>
              <a:rPr lang="pt-PT" sz="1100" dirty="0" smtClean="0"/>
              <a:t>y</a:t>
            </a:r>
            <a:r>
              <a:rPr lang="el-GR" sz="1100" dirty="0" smtClean="0"/>
              <a:t>=</a:t>
            </a:r>
            <a:r>
              <a:rPr lang="pt-PT" sz="1100" dirty="0" smtClean="0"/>
              <a:t>sym</a:t>
            </a:r>
            <a:r>
              <a:rPr lang="el-GR" sz="1100" dirty="0" smtClean="0"/>
              <a:t>2</a:t>
            </a:r>
            <a:r>
              <a:rPr lang="pt-PT" sz="1100" dirty="0" smtClean="0"/>
              <a:t>poly</a:t>
            </a:r>
            <a:r>
              <a:rPr lang="el-GR" sz="1100" dirty="0" smtClean="0"/>
              <a:t>(</a:t>
            </a:r>
            <a:r>
              <a:rPr lang="pt-PT" sz="1100" dirty="0" smtClean="0"/>
              <a:t>y</a:t>
            </a:r>
            <a:r>
              <a:rPr lang="el-GR" sz="1100" dirty="0" smtClean="0"/>
              <a:t>1);          </a:t>
            </a:r>
            <a:r>
              <a:rPr lang="el-GR" sz="1100" b="1" dirty="0" smtClean="0"/>
              <a:t>% το πολυώνυμο </a:t>
            </a:r>
            <a:r>
              <a:rPr lang="en-US" sz="1100" b="1" dirty="0" smtClean="0"/>
              <a:t>y</a:t>
            </a:r>
            <a:r>
              <a:rPr lang="el-GR" sz="1100" b="1" dirty="0" smtClean="0"/>
              <a:t>1 μετατρέπεται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pt-PT" sz="1100" dirty="0" smtClean="0"/>
              <a:t>z</a:t>
            </a:r>
            <a:r>
              <a:rPr lang="el-GR" sz="1100" dirty="0" smtClean="0"/>
              <a:t>,</a:t>
            </a:r>
            <a:r>
              <a:rPr lang="pt-PT" sz="1100" dirty="0" smtClean="0"/>
              <a:t>p</a:t>
            </a:r>
            <a:r>
              <a:rPr lang="el-GR" sz="1100" dirty="0" smtClean="0"/>
              <a:t>]=</a:t>
            </a:r>
            <a:r>
              <a:rPr lang="pt-PT" sz="1100" dirty="0" smtClean="0"/>
              <a:t>deconv</a:t>
            </a:r>
            <a:r>
              <a:rPr lang="el-GR" sz="1100" dirty="0" smtClean="0"/>
              <a:t>(</a:t>
            </a:r>
            <a:r>
              <a:rPr lang="pt-PT" sz="1100" dirty="0" smtClean="0"/>
              <a:t>de</a:t>
            </a:r>
            <a:r>
              <a:rPr lang="el-GR" sz="1100" dirty="0" smtClean="0"/>
              <a:t>1,</a:t>
            </a:r>
            <a:r>
              <a:rPr lang="pt-PT" sz="1100" dirty="0" smtClean="0"/>
              <a:t>y</a:t>
            </a:r>
            <a:r>
              <a:rPr lang="el-GR" sz="1100" dirty="0" smtClean="0"/>
              <a:t>); </a:t>
            </a:r>
            <a:r>
              <a:rPr lang="el-GR" sz="1100" b="1" dirty="0" smtClean="0"/>
              <a:t>% με την εντολή </a:t>
            </a:r>
            <a:r>
              <a:rPr lang="en-US" sz="1100" b="1" dirty="0" err="1" smtClean="0"/>
              <a:t>deconv</a:t>
            </a:r>
            <a:r>
              <a:rPr lang="el-GR" sz="1100" b="1" dirty="0" smtClean="0"/>
              <a:t> γίνεται η διαίρεση των δύο πολυωνύμων (τα οποία έχουν τη μορφή πίνακα) και υπολογίζεται το πηλίκο και το υπόλοιπο της διαίρεσης (σύμφωνα με τη θεωρία το πηλίκο είναι το </a:t>
            </a:r>
            <a:r>
              <a:rPr lang="el-GR" sz="1100" b="1" dirty="0" err="1" smtClean="0"/>
              <a:t>πολυωνυμικό</a:t>
            </a:r>
            <a:r>
              <a:rPr lang="el-GR" sz="1100" b="1" dirty="0" smtClean="0"/>
              <a:t> κομμάτι της αντιστρόφου της συνάρτησης μεταφοράς)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pt-PT" sz="1100" dirty="0" smtClean="0"/>
              <a:t>z</a:t>
            </a:r>
            <a:r>
              <a:rPr lang="el-GR" sz="1100" dirty="0" smtClean="0"/>
              <a:t>1=</a:t>
            </a:r>
            <a:r>
              <a:rPr lang="pt-PT" sz="1100" dirty="0" smtClean="0"/>
              <a:t>poly</a:t>
            </a:r>
            <a:r>
              <a:rPr lang="el-GR" sz="1100" dirty="0" smtClean="0"/>
              <a:t>2</a:t>
            </a:r>
            <a:r>
              <a:rPr lang="pt-PT" sz="1100" dirty="0" smtClean="0"/>
              <a:t>sym</a:t>
            </a:r>
            <a:r>
              <a:rPr lang="el-GR" sz="1100" dirty="0" smtClean="0"/>
              <a:t>(</a:t>
            </a:r>
            <a:r>
              <a:rPr lang="pt-PT" sz="1100" dirty="0" smtClean="0"/>
              <a:t>z</a:t>
            </a:r>
            <a:r>
              <a:rPr lang="el-GR" sz="1100" dirty="0" smtClean="0"/>
              <a:t>,</a:t>
            </a:r>
            <a:r>
              <a:rPr lang="pt-PT" sz="1100" dirty="0" smtClean="0"/>
              <a:t>s</a:t>
            </a:r>
            <a:r>
              <a:rPr lang="el-GR" sz="1100" dirty="0" smtClean="0"/>
              <a:t>);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poly</a:t>
            </a:r>
            <a:r>
              <a:rPr lang="el-GR" sz="1100" b="1" dirty="0" smtClean="0"/>
              <a:t>2</a:t>
            </a:r>
            <a:r>
              <a:rPr lang="en-US" sz="1100" b="1" dirty="0" smtClean="0"/>
              <a:t>sym</a:t>
            </a:r>
            <a:r>
              <a:rPr lang="el-GR" sz="1100" b="1" dirty="0" smtClean="0"/>
              <a:t>(  ,  ) γίνεται η μετατροπή του πίνακα </a:t>
            </a:r>
            <a:r>
              <a:rPr lang="en-US" sz="1100" b="1" dirty="0" smtClean="0"/>
              <a:t>z </a:t>
            </a:r>
            <a:r>
              <a:rPr lang="el-GR" sz="1100" b="1" dirty="0" smtClean="0"/>
              <a:t>σε πολυώνυμο έχοντας ως μεταβλητή το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Q</a:t>
            </a:r>
            <a:r>
              <a:rPr lang="el-GR" sz="1100" dirty="0" smtClean="0"/>
              <a:t>=</a:t>
            </a:r>
            <a:r>
              <a:rPr lang="en-GB" sz="1100" dirty="0" smtClean="0"/>
              <a:t>z</a:t>
            </a:r>
            <a:r>
              <a:rPr lang="el-GR" sz="1100" dirty="0" smtClean="0"/>
              <a:t>1;              </a:t>
            </a:r>
            <a:r>
              <a:rPr lang="el-GR" sz="1100" b="1" dirty="0" smtClean="0"/>
              <a:t>% το </a:t>
            </a:r>
            <a:r>
              <a:rPr lang="en-US" sz="1100" b="1" dirty="0" smtClean="0"/>
              <a:t>Q</a:t>
            </a:r>
            <a:r>
              <a:rPr lang="el-GR" sz="1100" b="1" dirty="0" smtClean="0"/>
              <a:t> της συνάρτησης είναι ίσο με το </a:t>
            </a:r>
            <a:r>
              <a:rPr lang="en-US" sz="1100" b="1" dirty="0" smtClean="0"/>
              <a:t>z</a:t>
            </a:r>
            <a:r>
              <a:rPr lang="el-GR" sz="1100" b="1" dirty="0" smtClean="0"/>
              <a:t>1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QW</a:t>
            </a:r>
            <a:r>
              <a:rPr lang="el-GR" sz="1100" dirty="0" smtClean="0"/>
              <a:t>=</a:t>
            </a:r>
            <a:r>
              <a:rPr lang="en-GB" sz="1100" dirty="0" smtClean="0"/>
              <a:t>s</a:t>
            </a:r>
            <a:r>
              <a:rPr lang="el-GR" sz="1100" dirty="0" smtClean="0"/>
              <a:t>-</a:t>
            </a:r>
            <a:r>
              <a:rPr lang="en-GB" sz="1100" dirty="0" smtClean="0"/>
              <a:t>DC</a:t>
            </a:r>
            <a:r>
              <a:rPr lang="el-GR" sz="1100" dirty="0" smtClean="0"/>
              <a:t>;                </a:t>
            </a:r>
            <a:r>
              <a:rPr lang="el-GR" sz="1100" b="1" dirty="0" smtClean="0"/>
              <a:t>% ο </a:t>
            </a:r>
            <a:r>
              <a:rPr lang="en-US" sz="1100" b="1" dirty="0" smtClean="0"/>
              <a:t>QW</a:t>
            </a:r>
            <a:r>
              <a:rPr lang="el-GR" sz="1100" b="1" dirty="0" smtClean="0"/>
              <a:t> είναι πίνακας με στοιχεία τη διαφορά </a:t>
            </a:r>
            <a:r>
              <a:rPr lang="en-US" sz="1100" b="1" dirty="0" smtClean="0"/>
              <a:t>s</a:t>
            </a:r>
            <a:r>
              <a:rPr lang="el-GR" sz="1100" b="1" dirty="0" smtClean="0"/>
              <a:t>- </a:t>
            </a:r>
            <a:r>
              <a:rPr lang="en-US" sz="1100" b="1" dirty="0" smtClean="0"/>
              <a:t>DC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=</a:t>
            </a:r>
            <a:r>
              <a:rPr lang="en-GB" sz="1100" dirty="0" smtClean="0"/>
              <a:t>prod</a:t>
            </a:r>
            <a:r>
              <a:rPr lang="el-GR" sz="1100" dirty="0" smtClean="0"/>
              <a:t>(</a:t>
            </a:r>
            <a:r>
              <a:rPr lang="en-GB" sz="1100" dirty="0" smtClean="0"/>
              <a:t>QW</a:t>
            </a:r>
            <a:r>
              <a:rPr lang="el-GR" sz="1100" dirty="0" smtClean="0"/>
              <a:t>);           </a:t>
            </a:r>
            <a:r>
              <a:rPr lang="el-GR" sz="1100" b="1" dirty="0" smtClean="0"/>
              <a:t>% με την εντολή </a:t>
            </a:r>
            <a:r>
              <a:rPr lang="en-US" sz="1100" b="1" dirty="0" smtClean="0"/>
              <a:t>prod</a:t>
            </a:r>
            <a:r>
              <a:rPr lang="el-GR" sz="1100" b="1" dirty="0" smtClean="0"/>
              <a:t>( ) γίνεται ο υπολογισμός του γινομένου όλων των στοιχείων του πίνακα </a:t>
            </a:r>
            <a:r>
              <a:rPr lang="en-US" sz="1100" b="1" dirty="0" smtClean="0"/>
              <a:t>QW 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poo</a:t>
            </a:r>
            <a:r>
              <a:rPr lang="el-GR" sz="1100" dirty="0" smtClean="0"/>
              <a:t>=</a:t>
            </a:r>
            <a:r>
              <a:rPr lang="en-GB" sz="1100" dirty="0" smtClean="0"/>
              <a:t>expand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);         </a:t>
            </a:r>
            <a:r>
              <a:rPr lang="el-GR" sz="1100" b="1" dirty="0" smtClean="0"/>
              <a:t>% με την εντολή </a:t>
            </a:r>
            <a:r>
              <a:rPr lang="en-GB" sz="1100" b="1" dirty="0" smtClean="0"/>
              <a:t>expand</a:t>
            </a:r>
            <a:r>
              <a:rPr lang="el-GR" sz="1100" b="1" dirty="0" smtClean="0"/>
              <a:t>( ) γίνεται ο υπολογισμός του γινομένου του πολυωνύμου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t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);         </a:t>
            </a:r>
            <a:r>
              <a:rPr lang="el-GR" sz="1100" b="1" dirty="0" smtClean="0"/>
              <a:t>% μετατροπή του πολυωνύμου </a:t>
            </a:r>
            <a:r>
              <a:rPr lang="en-US" sz="1100" b="1" dirty="0" smtClean="0"/>
              <a:t>Q</a:t>
            </a:r>
            <a:r>
              <a:rPr lang="el-GR" sz="1100" b="1" dirty="0" smtClean="0"/>
              <a:t> σε πίνακα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err="1" smtClean="0"/>
              <a:t>poo</a:t>
            </a:r>
            <a:r>
              <a:rPr lang="el-GR" sz="1100" dirty="0" smtClean="0"/>
              <a:t>);</a:t>
            </a:r>
            <a:r>
              <a:rPr lang="el-GR" sz="1100" b="1" dirty="0" smtClean="0"/>
              <a:t>            % μετατροπή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p</a:t>
            </a:r>
            <a:r>
              <a:rPr lang="el-GR" sz="1100" dirty="0" smtClean="0"/>
              <a:t>4]=</a:t>
            </a:r>
            <a:r>
              <a:rPr lang="en-GB" sz="1100" dirty="0" err="1" smtClean="0"/>
              <a:t>deconv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1,</a:t>
            </a:r>
            <a:r>
              <a:rPr lang="en-GB" sz="1100" dirty="0" smtClean="0"/>
              <a:t>t</a:t>
            </a:r>
            <a:r>
              <a:rPr lang="el-GR" sz="1100" dirty="0" smtClean="0"/>
              <a:t>1); </a:t>
            </a:r>
            <a:r>
              <a:rPr lang="el-GR" sz="1100" b="1" dirty="0" smtClean="0"/>
              <a:t>% διαίρεση των πολυωνύμων </a:t>
            </a:r>
            <a:r>
              <a:rPr lang="en-US" sz="1100" b="1" dirty="0" err="1" smtClean="0"/>
              <a:t>po</a:t>
            </a:r>
            <a:r>
              <a:rPr lang="el-GR" sz="1100" b="1" dirty="0" smtClean="0"/>
              <a:t>1 και </a:t>
            </a:r>
            <a:r>
              <a:rPr lang="en-US" sz="1100" b="1" dirty="0" smtClean="0"/>
              <a:t>t</a:t>
            </a:r>
            <a:r>
              <a:rPr lang="el-GR" sz="1100" b="1" dirty="0" smtClean="0"/>
              <a:t>1 έτσι ώστε να διασπαστεί το πολυώνυμο σε </a:t>
            </a:r>
            <a:r>
              <a:rPr lang="en-US" sz="1100" b="1" dirty="0" err="1" smtClean="0"/>
              <a:t>pol</a:t>
            </a:r>
            <a:r>
              <a:rPr lang="en-US" sz="1100" b="1" dirty="0" smtClean="0"/>
              <a:t> </a:t>
            </a:r>
            <a:r>
              <a:rPr lang="el-GR" sz="1100" b="1" dirty="0" smtClean="0"/>
              <a:t>και σε </a:t>
            </a:r>
            <a:r>
              <a:rPr lang="en-US" sz="1100" b="1" dirty="0" smtClean="0"/>
              <a:t>sp</a:t>
            </a:r>
            <a:r>
              <a:rPr lang="el-GR" sz="1100" b="1" dirty="0" smtClean="0"/>
              <a:t> κομμάτια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z</a:t>
            </a:r>
            <a:r>
              <a:rPr lang="el-GR" sz="1100" dirty="0" smtClean="0"/>
              <a:t>5=</a:t>
            </a:r>
            <a:r>
              <a:rPr lang="en-GB" sz="1100" dirty="0" smtClean="0"/>
              <a:t>poly</a:t>
            </a:r>
            <a:r>
              <a:rPr lang="el-GR" sz="1100" dirty="0" smtClean="0"/>
              <a:t>2</a:t>
            </a:r>
            <a:r>
              <a:rPr lang="en-GB" sz="1100" dirty="0" smtClean="0"/>
              <a:t>sym</a:t>
            </a:r>
            <a:r>
              <a:rPr lang="el-GR" sz="1100" dirty="0" smtClean="0"/>
              <a:t>(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s</a:t>
            </a:r>
            <a:r>
              <a:rPr lang="el-GR" sz="1100" dirty="0" smtClean="0"/>
              <a:t>); </a:t>
            </a:r>
            <a:r>
              <a:rPr lang="el-GR" sz="1100" b="1" dirty="0" smtClean="0"/>
              <a:t>% μετατροπή του πίνακα </a:t>
            </a:r>
            <a:r>
              <a:rPr lang="en-US" sz="1100" b="1" dirty="0" smtClean="0"/>
              <a:t>z</a:t>
            </a:r>
            <a:r>
              <a:rPr lang="el-GR" sz="1100" b="1" dirty="0" smtClean="0"/>
              <a:t>4 σε πολυώνυμο με μεταβλητή το </a:t>
            </a:r>
            <a:r>
              <a:rPr lang="en-US" sz="1100" b="1" dirty="0" smtClean="0"/>
              <a:t>s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pc</a:t>
            </a:r>
            <a:r>
              <a:rPr lang="el-GR" sz="1100" dirty="0" smtClean="0"/>
              <a:t>1=</a:t>
            </a:r>
            <a:r>
              <a:rPr lang="en-GB" sz="1100" dirty="0" err="1" smtClean="0"/>
              <a:t>poo</a:t>
            </a:r>
            <a:r>
              <a:rPr lang="el-GR" sz="1100" dirty="0" smtClean="0"/>
              <a:t>/</a:t>
            </a:r>
            <a:r>
              <a:rPr lang="en-GB" sz="1100" dirty="0" smtClean="0"/>
              <a:t>z</a:t>
            </a:r>
            <a:r>
              <a:rPr lang="el-GR" sz="1100" dirty="0" smtClean="0"/>
              <a:t>5;         </a:t>
            </a:r>
            <a:r>
              <a:rPr lang="el-GR" sz="1100" b="1" dirty="0" smtClean="0"/>
              <a:t>% διαιρούμε τα δύο πολυώνυμα έτσι ώστε να υπολογιστεί η αντίστροφη συνάρτηση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PC</a:t>
            </a:r>
            <a:r>
              <a:rPr lang="el-GR" sz="1100" dirty="0" smtClean="0"/>
              <a:t>=</a:t>
            </a:r>
            <a:r>
              <a:rPr lang="en-GB" sz="1100" dirty="0" smtClean="0"/>
              <a:t>pc</a:t>
            </a:r>
            <a:r>
              <a:rPr lang="el-GR" sz="1100" dirty="0" smtClean="0"/>
              <a:t>1^(-1);         </a:t>
            </a:r>
            <a:r>
              <a:rPr lang="el-GR" sz="1100" b="1" dirty="0" smtClean="0"/>
              <a:t>% υπολογισμός της συνάρτησης μεταφοράς του κλειστού συστήματος 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2400" i="1" u="sng" dirty="0" smtClean="0">
                <a:solidFill>
                  <a:schemeClr val="tx1"/>
                </a:solidFill>
              </a:rPr>
              <a:t>Εφαρμογή Προγράμματος </a:t>
            </a:r>
            <a:r>
              <a:rPr lang="en-GB" sz="2400" i="1" u="sng" dirty="0" smtClean="0">
                <a:solidFill>
                  <a:schemeClr val="tx1"/>
                </a:solidFill>
              </a:rPr>
              <a:t>compensator</a:t>
            </a:r>
            <a:r>
              <a:rPr lang="en-US" sz="2400" i="1" u="sng" dirty="0" err="1" smtClean="0">
                <a:solidFill>
                  <a:schemeClr val="tx1"/>
                </a:solidFill>
              </a:rPr>
              <a:t>abcd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67" t="19204" r="31771" b="7607"/>
          <a:stretch>
            <a:fillRect/>
          </a:stretch>
        </p:blipFill>
        <p:spPr bwMode="auto">
          <a:xfrm>
            <a:off x="714348" y="1184259"/>
            <a:ext cx="7572428" cy="495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96908"/>
          </a:xfrm>
        </p:spPr>
        <p:txBody>
          <a:bodyPr>
            <a:normAutofit fontScale="90000"/>
          </a:bodyPr>
          <a:lstStyle/>
          <a:p>
            <a:pPr lvl="2"/>
            <a:r>
              <a:rPr lang="el-GR" sz="2200" i="1" u="sng" dirty="0"/>
              <a:t>Πρόγραμμα </a:t>
            </a:r>
            <a:r>
              <a:rPr lang="en-GB" sz="2200" i="1" u="sng" dirty="0"/>
              <a:t>compensator</a:t>
            </a:r>
            <a:r>
              <a:rPr lang="el-GR" sz="4400" dirty="0"/>
              <a:t/>
            </a:r>
            <a:br>
              <a:rPr lang="el-GR" sz="4400" dirty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67" t="19204" r="29166" b="4425"/>
          <a:stretch>
            <a:fillRect/>
          </a:stretch>
        </p:blipFill>
        <p:spPr bwMode="auto">
          <a:xfrm>
            <a:off x="1643042" y="785794"/>
            <a:ext cx="592935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l-GR" sz="2000" i="1" u="sng" dirty="0" smtClean="0">
                <a:solidFill>
                  <a:schemeClr val="tx1"/>
                </a:solidFill>
              </a:rPr>
              <a:t>Το Πρόγραμμα </a:t>
            </a:r>
            <a:r>
              <a:rPr lang="en-GB" sz="2000" i="1" u="sng" dirty="0" smtClean="0">
                <a:solidFill>
                  <a:schemeClr val="tx1"/>
                </a:solidFill>
              </a:rPr>
              <a:t>compensator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8617"/>
          </a:xfrm>
        </p:spPr>
        <p:txBody>
          <a:bodyPr/>
          <a:lstStyle/>
          <a:p>
            <a:r>
              <a:rPr lang="en-GB" sz="1100" dirty="0" smtClean="0"/>
              <a:t>function </a:t>
            </a:r>
            <a:r>
              <a:rPr lang="en-GB" sz="1100" dirty="0" err="1" smtClean="0"/>
              <a:t>varargout</a:t>
            </a:r>
            <a:r>
              <a:rPr lang="en-GB" sz="1100" dirty="0" smtClean="0"/>
              <a:t> = compensator(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COMPENSATOR M-file for compensator.fig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WRITE TRANSFER FUNCTION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EXAMPLE : (s+1)/(s^2-3*s+2)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NOTICE : THE UNKNOWN SIGNED 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NOTICE : THE TRANSFER FUNCTION IS RATIONAL FUNCTION.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AT THE NUMERATOR'S POLYNOMIAL, THE COEFFICIENT OF THE BIGGEST EXPONENT OF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THE UNKNOWN s FACTOR, HAS TO BE 1.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IF THE TF IS  (44*s^2-242*s+380)/(s^3-10*s^2+39*s-64)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YOU MUST WRITE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(s^2-(242/44)^s+(380/44)/((1/44)*s^3-(10/44)*s^2+(39/44)*s-(64/44))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COMPENSATOR, by itself, creates a new COMPENSATOR or raises the existing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singleton*.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H = COMPENSATOR returns the handle to a new COMPENSATOR or the handle to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the existing singleton*.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COMPENSATOR('</a:t>
            </a:r>
            <a:r>
              <a:rPr lang="en-GB" sz="1100" dirty="0" err="1" smtClean="0"/>
              <a:t>CALLBACK',hObject,eventData,handles</a:t>
            </a:r>
            <a:r>
              <a:rPr lang="en-GB" sz="1100" dirty="0" smtClean="0"/>
              <a:t>,...) calls the local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function named CALLBACK in COMPENSATOR.M with the given input arguments.</a:t>
            </a:r>
            <a:endParaRPr lang="el-GR" sz="11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121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     COMPENSATOR('</a:t>
            </a:r>
            <a:r>
              <a:rPr lang="en-GB" sz="1100" dirty="0" err="1" smtClean="0"/>
              <a:t>Property','Value</a:t>
            </a:r>
            <a:r>
              <a:rPr lang="en-GB" sz="1100" dirty="0" smtClean="0"/>
              <a:t>',...) creates a new COMPENSATOR or raises the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existing singleton*.  Starting from the left, property value pairs are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applied to the GUI before </a:t>
            </a:r>
            <a:r>
              <a:rPr lang="en-GB" sz="1100" dirty="0" err="1" smtClean="0"/>
              <a:t>compensator_OpeningFunction</a:t>
            </a:r>
            <a:r>
              <a:rPr lang="en-GB" sz="1100" dirty="0" smtClean="0"/>
              <a:t> gets called.  An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unrecognized property name or invalid value makes property application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stop.  All inputs are passed to </a:t>
            </a:r>
            <a:r>
              <a:rPr lang="en-GB" sz="1100" dirty="0" err="1" smtClean="0"/>
              <a:t>compensator_OpeningFcn</a:t>
            </a:r>
            <a:r>
              <a:rPr lang="en-GB" sz="1100" dirty="0" smtClean="0"/>
              <a:t> via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*See GUI Options on GUIDE's Tools menu.  Choose "GUI allows only one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instance to run (singleton)".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See also: GUIDE, GUIDATA, GUIHANDLES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Copyright 2002-2003 The </a:t>
            </a:r>
            <a:r>
              <a:rPr lang="en-GB" sz="1100" dirty="0" err="1" smtClean="0"/>
              <a:t>MathWorks</a:t>
            </a:r>
            <a:r>
              <a:rPr lang="en-GB" sz="1100" dirty="0" smtClean="0"/>
              <a:t>, Inc.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Edit the above text to modify the response to help compensator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Last Modified by GUIDE v2.5 13-Oct-2009 18:54:50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Begin initialization code - DO NOT EDIT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gui_Singleton</a:t>
            </a:r>
            <a:r>
              <a:rPr lang="en-GB" sz="1100" dirty="0" smtClean="0"/>
              <a:t> = 1;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gui_State</a:t>
            </a:r>
            <a:r>
              <a:rPr lang="en-GB" sz="1100" dirty="0" smtClean="0"/>
              <a:t> = </a:t>
            </a:r>
            <a:r>
              <a:rPr lang="en-GB" sz="1100" dirty="0" err="1" smtClean="0"/>
              <a:t>struct</a:t>
            </a:r>
            <a:r>
              <a:rPr lang="en-GB" sz="1100" dirty="0" smtClean="0"/>
              <a:t>('</a:t>
            </a:r>
            <a:r>
              <a:rPr lang="en-GB" sz="1100" dirty="0" err="1" smtClean="0"/>
              <a:t>gui_Name</a:t>
            </a:r>
            <a:r>
              <a:rPr lang="en-GB" sz="1100" dirty="0" smtClean="0"/>
              <a:t>',       </a:t>
            </a:r>
            <a:r>
              <a:rPr lang="en-GB" sz="1100" dirty="0" err="1" smtClean="0"/>
              <a:t>mfilename</a:t>
            </a:r>
            <a:r>
              <a:rPr lang="en-GB" sz="1100" dirty="0" smtClean="0"/>
              <a:t>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gui_Singleton</a:t>
            </a:r>
            <a:r>
              <a:rPr lang="en-GB" sz="1100" dirty="0" smtClean="0"/>
              <a:t>',  </a:t>
            </a:r>
            <a:r>
              <a:rPr lang="en-GB" sz="1100" dirty="0" err="1" smtClean="0"/>
              <a:t>gui_Singleton</a:t>
            </a:r>
            <a:r>
              <a:rPr lang="en-GB" sz="1100" dirty="0" smtClean="0"/>
              <a:t>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gui_OpeningFcn</a:t>
            </a:r>
            <a:r>
              <a:rPr lang="en-GB" sz="1100" dirty="0" smtClean="0"/>
              <a:t>', @</a:t>
            </a:r>
            <a:r>
              <a:rPr lang="en-GB" sz="1100" dirty="0" err="1" smtClean="0"/>
              <a:t>compensator_OpeningFcn</a:t>
            </a:r>
            <a:r>
              <a:rPr lang="en-GB" sz="1100" dirty="0" smtClean="0"/>
              <a:t>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gui_OutputFcn</a:t>
            </a:r>
            <a:r>
              <a:rPr lang="en-GB" sz="1100" dirty="0" smtClean="0"/>
              <a:t>',  @</a:t>
            </a:r>
            <a:r>
              <a:rPr lang="en-GB" sz="1100" dirty="0" err="1" smtClean="0"/>
              <a:t>compensator_OutputFcn</a:t>
            </a:r>
            <a:r>
              <a:rPr lang="en-GB" sz="1100" dirty="0" smtClean="0"/>
              <a:t>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gui_LayoutFcn</a:t>
            </a:r>
            <a:r>
              <a:rPr lang="en-GB" sz="1100" dirty="0" smtClean="0"/>
              <a:t>',  [] , ...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               '</a:t>
            </a:r>
            <a:r>
              <a:rPr lang="en-GB" sz="1100" dirty="0" err="1" smtClean="0"/>
              <a:t>gui_Callback</a:t>
            </a:r>
            <a:r>
              <a:rPr lang="en-GB" sz="1100" dirty="0" smtClean="0"/>
              <a:t>',   []);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nargin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ischar</a:t>
            </a:r>
            <a:r>
              <a:rPr lang="en-GB" sz="1100" dirty="0" smtClean="0"/>
              <a:t>(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{1})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</a:t>
            </a:r>
            <a:r>
              <a:rPr lang="en-GB" sz="1100" dirty="0" err="1" smtClean="0"/>
              <a:t>gui_State.gui_Callback</a:t>
            </a:r>
            <a:r>
              <a:rPr lang="en-GB" sz="1100" dirty="0" smtClean="0"/>
              <a:t> = str2func(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{1});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nargout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[</a:t>
            </a:r>
            <a:r>
              <a:rPr lang="en-GB" sz="1100" dirty="0" err="1" smtClean="0"/>
              <a:t>varargout</a:t>
            </a:r>
            <a:r>
              <a:rPr lang="en-GB" sz="1100" dirty="0" smtClean="0"/>
              <a:t>{1:nargout}] = </a:t>
            </a:r>
            <a:r>
              <a:rPr lang="en-GB" sz="1100" dirty="0" err="1" smtClean="0"/>
              <a:t>gui_mainfcn</a:t>
            </a:r>
            <a:r>
              <a:rPr lang="en-GB" sz="1100" dirty="0" smtClean="0"/>
              <a:t>(</a:t>
            </a:r>
            <a:r>
              <a:rPr lang="en-GB" sz="1100" dirty="0" err="1" smtClean="0"/>
              <a:t>gui_State</a:t>
            </a:r>
            <a:r>
              <a:rPr lang="en-GB" sz="1100" dirty="0" smtClean="0"/>
              <a:t>,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{:});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else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</a:t>
            </a:r>
            <a:r>
              <a:rPr lang="en-GB" sz="1100" dirty="0" err="1" smtClean="0"/>
              <a:t>gui_mainfcn</a:t>
            </a:r>
            <a:r>
              <a:rPr lang="en-GB" sz="1100" dirty="0" smtClean="0"/>
              <a:t>(</a:t>
            </a:r>
            <a:r>
              <a:rPr lang="en-GB" sz="1100" dirty="0" err="1" smtClean="0"/>
              <a:t>gui_State</a:t>
            </a:r>
            <a:r>
              <a:rPr lang="en-GB" sz="1100" dirty="0" smtClean="0"/>
              <a:t>,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{:});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End initialization code - DO NOT EDIT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just before compensator is made visible.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compensator_OpeningFcn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handles,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This function has no output </a:t>
            </a:r>
            <a:r>
              <a:rPr lang="en-GB" sz="1100" dirty="0" err="1" smtClean="0"/>
              <a:t>args</a:t>
            </a:r>
            <a:r>
              <a:rPr lang="en-GB" sz="1100" dirty="0" smtClean="0"/>
              <a:t>, see </a:t>
            </a:r>
            <a:r>
              <a:rPr lang="en-GB" sz="1100" dirty="0" err="1" smtClean="0"/>
              <a:t>OutputFcn</a:t>
            </a:r>
            <a:r>
              <a:rPr lang="en-GB" sz="1100" dirty="0" smtClean="0"/>
              <a:t>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figure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   command line arguments to compensator (see VARARGIN)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Choose default command line output for compensator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handles.output</a:t>
            </a:r>
            <a:r>
              <a:rPr lang="en-GB" sz="1100" dirty="0" smtClean="0"/>
              <a:t> =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Update handles structure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guidata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handles);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UIWAIT makes compensator wait for user response (see UIRESUME)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uiwait</a:t>
            </a:r>
            <a:r>
              <a:rPr lang="en-GB" sz="1100" dirty="0" smtClean="0"/>
              <a:t>(handles.figure1);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Outputs from this function are returned to the command line.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varargout</a:t>
            </a:r>
            <a:r>
              <a:rPr lang="en-GB" sz="1100" dirty="0" smtClean="0"/>
              <a:t> = </a:t>
            </a:r>
            <a:r>
              <a:rPr lang="en-GB" sz="1100" dirty="0" err="1" smtClean="0"/>
              <a:t>compensator_OutputFcn</a:t>
            </a:r>
            <a:r>
              <a:rPr lang="en-GB" sz="1100" dirty="0" smtClean="0"/>
              <a:t>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varargout</a:t>
            </a:r>
            <a:r>
              <a:rPr lang="en-GB" sz="1100" dirty="0" smtClean="0"/>
              <a:t>  cell array for returning output </a:t>
            </a:r>
            <a:r>
              <a:rPr lang="en-GB" sz="1100" dirty="0" err="1" smtClean="0"/>
              <a:t>args</a:t>
            </a:r>
            <a:r>
              <a:rPr lang="en-GB" sz="1100" dirty="0" smtClean="0"/>
              <a:t> (see VARARGOUT);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figure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72296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Get default command line output from handles structure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varargout</a:t>
            </a:r>
            <a:r>
              <a:rPr lang="en-GB" sz="1100" dirty="0" smtClean="0"/>
              <a:t>{1} = </a:t>
            </a:r>
            <a:r>
              <a:rPr lang="en-GB" sz="1100" dirty="0" err="1" smtClean="0"/>
              <a:t>handles.output</a:t>
            </a:r>
            <a:r>
              <a:rPr lang="en-GB" sz="1100" dirty="0" smtClean="0"/>
              <a:t>;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</a:t>
            </a:r>
          </a:p>
          <a:p>
            <a:pPr>
              <a:buNone/>
            </a:pPr>
            <a:r>
              <a:rPr lang="en-GB" sz="1100" dirty="0" smtClean="0"/>
              <a:t>function edit1_Callback(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tf</a:t>
            </a:r>
            <a:r>
              <a:rPr lang="en-GB" sz="1100" dirty="0" smtClean="0"/>
              <a:t>=str2num(get(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edit1_CreateFcn(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edit1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on button press in pushbutton1.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pushbuttonQ1_Callback(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  <a:r>
              <a:rPr lang="en-GB" sz="1100" dirty="0" err="1" smtClean="0"/>
              <a:t>tf</a:t>
            </a:r>
            <a:r>
              <a:rPr lang="en-GB" sz="1100" dirty="0" smtClean="0"/>
              <a:t>=get(handles.edit1,'string');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[Q1]=calculationsQ1(</a:t>
            </a:r>
            <a:r>
              <a:rPr lang="en-GB" sz="1100" dirty="0" err="1" smtClean="0"/>
              <a:t>tf</a:t>
            </a:r>
            <a:r>
              <a:rPr lang="en-GB" sz="1100" dirty="0" smtClean="0"/>
              <a:t>);</a:t>
            </a:r>
            <a:r>
              <a:rPr lang="en-GB" sz="1100" b="1" dirty="0" smtClean="0"/>
              <a:t>                            </a:t>
            </a:r>
            <a:endParaRPr lang="el-GR" sz="1100" dirty="0" smtClean="0"/>
          </a:p>
          <a:p>
            <a:pPr>
              <a:buNone/>
            </a:pPr>
            <a:r>
              <a:rPr lang="en-US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answer</a:t>
            </a:r>
            <a:r>
              <a:rPr lang="el-GR" sz="1100" dirty="0" smtClean="0"/>
              <a:t>=</a:t>
            </a:r>
            <a:r>
              <a:rPr lang="en-GB" sz="1100" dirty="0" smtClean="0"/>
              <a:t>char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1);</a:t>
            </a:r>
            <a:r>
              <a:rPr lang="el-GR" sz="1100" b="1" dirty="0" smtClean="0"/>
              <a:t>                                           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set(handles.editQ1,'string',answer)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editQ1_Callback(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</a:t>
            </a:r>
            <a:r>
              <a:rPr lang="en-GB" sz="1100" dirty="0" err="1" smtClean="0"/>
              <a:t>editGP</a:t>
            </a:r>
            <a:r>
              <a:rPr lang="en-GB" sz="1100" dirty="0" smtClean="0"/>
              <a:t>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</a:t>
            </a:r>
            <a:r>
              <a:rPr lang="en-GB" sz="1100" dirty="0" err="1" smtClean="0"/>
              <a:t>editGP</a:t>
            </a:r>
            <a:r>
              <a:rPr lang="en-GB" sz="1100" dirty="0" smtClean="0"/>
              <a:t>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</a:t>
            </a:r>
            <a:r>
              <a:rPr lang="en-GB" sz="1100" dirty="0" err="1" smtClean="0"/>
              <a:t>editGP</a:t>
            </a:r>
            <a:r>
              <a:rPr lang="en-GB" sz="1100" dirty="0" smtClean="0"/>
              <a:t> as a double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121"/>
          </a:xfrm>
        </p:spPr>
        <p:txBody>
          <a:bodyPr/>
          <a:lstStyle/>
          <a:p>
            <a:pPr>
              <a:buNone/>
            </a:pPr>
            <a:r>
              <a:rPr lang="el-GR" sz="1800" dirty="0" smtClean="0"/>
              <a:t>       Έστω </a:t>
            </a:r>
            <a:r>
              <a:rPr lang="en-US" sz="1800" dirty="0" smtClean="0"/>
              <a:t>S</a:t>
            </a:r>
            <a:r>
              <a:rPr lang="el-GR" sz="1800" dirty="0" smtClean="0"/>
              <a:t> ένα γραμμικό, χρονικά αναλλοίωτο σύστημα του οποίου η συνάρτηση μεταφοράς </a:t>
            </a:r>
            <a:r>
              <a:rPr lang="en-US" sz="1800" dirty="0" smtClean="0"/>
              <a:t>P</a:t>
            </a:r>
            <a:r>
              <a:rPr lang="el-GR" sz="1800" dirty="0" smtClean="0"/>
              <a:t>(</a:t>
            </a:r>
            <a:r>
              <a:rPr lang="en-US" sz="1800" dirty="0" smtClean="0"/>
              <a:t>s</a:t>
            </a:r>
            <a:r>
              <a:rPr lang="el-GR" sz="1800" dirty="0" smtClean="0"/>
              <a:t>) χαρακτηρίζεται ως </a:t>
            </a:r>
            <a:r>
              <a:rPr lang="en-US" sz="1800" dirty="0" smtClean="0"/>
              <a:t>strictly proper</a:t>
            </a:r>
            <a:r>
              <a:rPr lang="el-GR" sz="1800" dirty="0" smtClean="0"/>
              <a:t>. Τότε μπορεί να κατασκευαστεί ένα κλειστό σύστημα ανάδρασης Σ</a:t>
            </a:r>
            <a:r>
              <a:rPr lang="en-US" sz="1800" baseline="-25000" dirty="0" smtClean="0"/>
              <a:t>c</a:t>
            </a:r>
            <a:r>
              <a:rPr lang="el-GR" sz="1800" dirty="0" smtClean="0"/>
              <a:t> όπου </a:t>
            </a:r>
            <a:r>
              <a:rPr lang="en-US" sz="1800" dirty="0" smtClean="0"/>
              <a:t>C</a:t>
            </a:r>
            <a:r>
              <a:rPr lang="el-GR" sz="1800" dirty="0" smtClean="0"/>
              <a:t>(</a:t>
            </a:r>
            <a:r>
              <a:rPr lang="en-US" sz="1800" dirty="0" smtClean="0"/>
              <a:t>s</a:t>
            </a:r>
            <a:r>
              <a:rPr lang="el-GR" sz="1800" dirty="0" smtClean="0"/>
              <a:t>) θεωρείται η συνάρτηση μεταφοράς του αντισταθμιστή.</a:t>
            </a:r>
            <a:endParaRPr lang="en-US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                             -</a:t>
            </a:r>
          </a:p>
        </p:txBody>
      </p:sp>
      <p:grpSp>
        <p:nvGrpSpPr>
          <p:cNvPr id="4" name="17 - Ομάδα"/>
          <p:cNvGrpSpPr>
            <a:grpSpLocks/>
          </p:cNvGrpSpPr>
          <p:nvPr/>
        </p:nvGrpSpPr>
        <p:grpSpPr bwMode="auto">
          <a:xfrm>
            <a:off x="1571604" y="2857496"/>
            <a:ext cx="5643563" cy="1928811"/>
            <a:chOff x="1571604" y="3643314"/>
            <a:chExt cx="5643602" cy="1928826"/>
          </a:xfrm>
        </p:grpSpPr>
        <p:sp>
          <p:nvSpPr>
            <p:cNvPr id="5" name="4 - Έλλειψη"/>
            <p:cNvSpPr/>
            <p:nvPr/>
          </p:nvSpPr>
          <p:spPr>
            <a:xfrm>
              <a:off x="2643174" y="3786190"/>
              <a:ext cx="285752" cy="28575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cxnSp>
          <p:nvCxnSpPr>
            <p:cNvPr id="6" name="5 - Ευθύγραμμο βέλος σύνδεσης"/>
            <p:cNvCxnSpPr>
              <a:stCxn id="7" idx="3"/>
            </p:cNvCxnSpPr>
            <p:nvPr/>
          </p:nvCxnSpPr>
          <p:spPr>
            <a:xfrm>
              <a:off x="5214942" y="3929066"/>
              <a:ext cx="200026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6 - Διάγραμμα ροής: Διεργασία"/>
            <p:cNvSpPr/>
            <p:nvPr/>
          </p:nvSpPr>
          <p:spPr>
            <a:xfrm>
              <a:off x="3857620" y="3643314"/>
              <a:ext cx="1357322" cy="571504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P(s)</a:t>
              </a:r>
              <a:endParaRPr lang="el-GR" dirty="0"/>
            </a:p>
          </p:txBody>
        </p:sp>
        <p:cxnSp>
          <p:nvCxnSpPr>
            <p:cNvPr id="8" name="7 - Ευθύγραμμο βέλος σύνδεσης"/>
            <p:cNvCxnSpPr>
              <a:stCxn id="5" idx="6"/>
              <a:endCxn id="7" idx="1"/>
            </p:cNvCxnSpPr>
            <p:nvPr/>
          </p:nvCxnSpPr>
          <p:spPr>
            <a:xfrm>
              <a:off x="2928926" y="3929066"/>
              <a:ext cx="928693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8 - Ευθύγραμμο βέλος σύνδεσης"/>
            <p:cNvCxnSpPr/>
            <p:nvPr/>
          </p:nvCxnSpPr>
          <p:spPr>
            <a:xfrm>
              <a:off x="1571604" y="3929066"/>
              <a:ext cx="107157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9 - Διάγραμμα ροής: Διεργασία"/>
            <p:cNvSpPr/>
            <p:nvPr/>
          </p:nvSpPr>
          <p:spPr>
            <a:xfrm>
              <a:off x="4071934" y="5000636"/>
              <a:ext cx="1000132" cy="571504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C(s)</a:t>
              </a:r>
              <a:endParaRPr lang="el-GR" dirty="0"/>
            </a:p>
          </p:txBody>
        </p:sp>
        <p:cxnSp>
          <p:nvCxnSpPr>
            <p:cNvPr id="11" name="10 - Γωνιακή σύνδεση"/>
            <p:cNvCxnSpPr>
              <a:endCxn id="10" idx="3"/>
            </p:cNvCxnSpPr>
            <p:nvPr/>
          </p:nvCxnSpPr>
          <p:spPr>
            <a:xfrm rot="10800000" flipV="1">
              <a:off x="5072066" y="3929066"/>
              <a:ext cx="1858975" cy="135732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53 - Γωνιακή σύνδεση"/>
            <p:cNvCxnSpPr>
              <a:stCxn id="10" idx="1"/>
              <a:endCxn id="5" idx="4"/>
            </p:cNvCxnSpPr>
            <p:nvPr/>
          </p:nvCxnSpPr>
          <p:spPr>
            <a:xfrm rot="10800000">
              <a:off x="2786050" y="4071942"/>
              <a:ext cx="1285884" cy="121444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4435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editQ1_CreateFcn(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</a:t>
            </a:r>
            <a:r>
              <a:rPr lang="en-GB" sz="1100" dirty="0" err="1" smtClean="0"/>
              <a:t>editGP</a:t>
            </a:r>
            <a:r>
              <a:rPr lang="en-GB" sz="1100" dirty="0" smtClean="0"/>
              <a:t>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on button press in pushbuttonDeg1.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pushbuttonDegDC1_Callback(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tf</a:t>
            </a:r>
            <a:r>
              <a:rPr lang="en-GB" sz="1100" dirty="0" smtClean="0"/>
              <a:t>=get(handles.edit1,'string');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[DegDC1]=calculationsDegDC1(</a:t>
            </a:r>
            <a:r>
              <a:rPr lang="en-GB" sz="1100" dirty="0" err="1" smtClean="0"/>
              <a:t>tf</a:t>
            </a:r>
            <a:r>
              <a:rPr lang="en-GB" sz="1100" dirty="0" smtClean="0"/>
              <a:t>);</a:t>
            </a:r>
            <a:r>
              <a:rPr lang="en-GB" sz="1100" b="1" dirty="0" smtClean="0"/>
              <a:t> </a:t>
            </a:r>
            <a:endParaRPr lang="el-GR" sz="1100" b="1" dirty="0" smtClean="0"/>
          </a:p>
          <a:p>
            <a:pPr>
              <a:buNone/>
            </a:pPr>
            <a:r>
              <a:rPr lang="en-GB" sz="1100" dirty="0" smtClean="0"/>
              <a:t>set</a:t>
            </a:r>
            <a:r>
              <a:rPr lang="el-GR" sz="1100" dirty="0" smtClean="0"/>
              <a:t>(</a:t>
            </a:r>
            <a:r>
              <a:rPr lang="en-GB" sz="1100" dirty="0" smtClean="0"/>
              <a:t>handles</a:t>
            </a:r>
            <a:r>
              <a:rPr lang="el-GR" sz="1100" dirty="0" smtClean="0"/>
              <a:t>.</a:t>
            </a:r>
            <a:r>
              <a:rPr lang="en-GB" sz="1100" dirty="0" err="1" smtClean="0"/>
              <a:t>editDegDC</a:t>
            </a:r>
            <a:r>
              <a:rPr lang="el-GR" sz="1100" dirty="0" smtClean="0"/>
              <a:t>1,'</a:t>
            </a:r>
            <a:r>
              <a:rPr lang="en-GB" sz="1100" dirty="0" smtClean="0"/>
              <a:t>string</a:t>
            </a:r>
            <a:r>
              <a:rPr lang="el-GR" sz="1100" dirty="0" smtClean="0"/>
              <a:t>',</a:t>
            </a:r>
            <a:r>
              <a:rPr lang="en-GB" sz="1100" dirty="0" err="1" smtClean="0"/>
              <a:t>DegDC</a:t>
            </a:r>
            <a:r>
              <a:rPr lang="el-GR" sz="1100" dirty="0" smtClean="0"/>
              <a:t>1)</a:t>
            </a:r>
            <a:r>
              <a:rPr lang="el-GR" sz="1100" b="1" dirty="0" smtClean="0"/>
              <a:t> </a:t>
            </a:r>
          </a:p>
          <a:p>
            <a:pPr>
              <a:buNone/>
            </a:pPr>
            <a:r>
              <a:rPr lang="en-GB" sz="1100" dirty="0" smtClean="0"/>
              <a:t>function editDegDC1_Callback(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edit6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edit6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edit6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editDegDC1_CreateFcn(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edit6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US" sz="1100" dirty="0" smtClean="0"/>
              <a:t>e</a:t>
            </a:r>
            <a:r>
              <a:rPr lang="en-GB" sz="1100" dirty="0" err="1" smtClean="0"/>
              <a:t>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edit2_Callback(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edit2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edit2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edit2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edit2_CreateFcn(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edit2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on button press in pushbuttonPC1.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pushbuttonPC1_Callback(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tf</a:t>
            </a:r>
            <a:r>
              <a:rPr lang="en-GB" sz="1100" dirty="0" smtClean="0"/>
              <a:t>=get(handles.edit1,'string');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DC=str2num(get(handles.edit2,'string'));</a:t>
            </a:r>
            <a:r>
              <a:rPr lang="en-GB" sz="1100" b="1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US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[PC1]=calculationsPC1(</a:t>
            </a:r>
            <a:r>
              <a:rPr lang="en-GB" sz="1100" dirty="0" err="1" smtClean="0"/>
              <a:t>tf,DC</a:t>
            </a:r>
            <a:r>
              <a:rPr lang="en-GB" sz="1100" dirty="0" smtClean="0"/>
              <a:t>);</a:t>
            </a:r>
            <a:r>
              <a:rPr lang="en-GB" sz="1100" b="1" dirty="0" smtClean="0"/>
              <a:t>                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answer</a:t>
            </a:r>
            <a:r>
              <a:rPr lang="el-GR" sz="1100" dirty="0" smtClean="0"/>
              <a:t>=</a:t>
            </a:r>
            <a:r>
              <a:rPr lang="en-GB" sz="1100" dirty="0" smtClean="0"/>
              <a:t>char</a:t>
            </a:r>
            <a:r>
              <a:rPr lang="el-GR" sz="1100" dirty="0" smtClean="0"/>
              <a:t>(</a:t>
            </a:r>
            <a:r>
              <a:rPr lang="en-GB" sz="1100" dirty="0" smtClean="0"/>
              <a:t>PC</a:t>
            </a:r>
            <a:r>
              <a:rPr lang="el-GR" sz="1100" dirty="0" smtClean="0"/>
              <a:t>1);</a:t>
            </a:r>
            <a:endParaRPr lang="en-US" sz="1100" dirty="0" smtClean="0"/>
          </a:p>
          <a:p>
            <a:pPr>
              <a:buNone/>
            </a:pPr>
            <a:r>
              <a:rPr lang="en-GB" sz="1100" dirty="0" smtClean="0"/>
              <a:t>set(handles.editPC1,'string',answer)</a:t>
            </a:r>
            <a:r>
              <a:rPr lang="en-GB" sz="1100" b="1" dirty="0" smtClean="0"/>
              <a:t> </a:t>
            </a:r>
            <a:r>
              <a:rPr lang="el-GR" sz="1100" b="1" dirty="0" smtClean="0"/>
              <a:t> </a:t>
            </a: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1559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function editPC1_Callback(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editPC1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editPC1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editPC1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editPC1_CreateFcn(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editPC1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on button press in pushbutton3.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pushbuttonCom1_Callback(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tf</a:t>
            </a:r>
            <a:r>
              <a:rPr lang="en-GB" sz="1100" dirty="0" smtClean="0"/>
              <a:t>=get(handles.edit1,'string');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DC=str2num(get(handles.edit2,'string'));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[Com1]=calculationsCom1(</a:t>
            </a:r>
            <a:r>
              <a:rPr lang="en-GB" sz="1100" dirty="0" err="1" smtClean="0"/>
              <a:t>tf,DC</a:t>
            </a:r>
            <a:r>
              <a:rPr lang="en-GB" sz="1100" dirty="0" smtClean="0"/>
              <a:t>);</a:t>
            </a:r>
            <a:r>
              <a:rPr lang="en-GB" sz="1100" b="1" dirty="0" smtClean="0"/>
              <a:t>            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answer</a:t>
            </a:r>
            <a:r>
              <a:rPr lang="el-GR" sz="1100" dirty="0" smtClean="0"/>
              <a:t>=</a:t>
            </a:r>
            <a:r>
              <a:rPr lang="en-GB" sz="1100" dirty="0" smtClean="0"/>
              <a:t>char</a:t>
            </a:r>
            <a:r>
              <a:rPr lang="el-GR" sz="1100" dirty="0" smtClean="0"/>
              <a:t>(</a:t>
            </a:r>
            <a:r>
              <a:rPr lang="en-GB" sz="1100" dirty="0" smtClean="0"/>
              <a:t>Com</a:t>
            </a:r>
            <a:r>
              <a:rPr lang="el-GR" sz="1100" dirty="0" smtClean="0"/>
              <a:t>1);</a:t>
            </a:r>
            <a:endParaRPr lang="en-US" sz="1100" dirty="0" smtClean="0"/>
          </a:p>
          <a:p>
            <a:pPr>
              <a:buNone/>
            </a:pPr>
            <a:r>
              <a:rPr lang="en-GB" sz="1100" dirty="0" smtClean="0"/>
              <a:t>set(handles.editCom1,'string',answer)</a:t>
            </a:r>
            <a:r>
              <a:rPr lang="en-GB" sz="1100" b="1" dirty="0" smtClean="0"/>
              <a:t> </a:t>
            </a: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1559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function editCom1_Callback(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editPC1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structure with handles and user data (see GUIDATA)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Hints: 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 returns contents of editPC1 as text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 str2double(get(</a:t>
            </a:r>
            <a:r>
              <a:rPr lang="en-GB" sz="1100" dirty="0" err="1" smtClean="0"/>
              <a:t>hObject,'String</a:t>
            </a:r>
            <a:r>
              <a:rPr lang="en-GB" sz="1100" dirty="0" smtClean="0"/>
              <a:t>')) returns contents of editPC1 as a double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--- Executes during object creation, after setting all properties.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 editCom1_CreateFcn(</a:t>
            </a:r>
            <a:r>
              <a:rPr lang="en-GB" sz="1100" dirty="0" err="1" smtClean="0"/>
              <a:t>hObject</a:t>
            </a:r>
            <a:r>
              <a:rPr lang="en-GB" sz="1100" dirty="0" smtClean="0"/>
              <a:t>,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, handles)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hObject</a:t>
            </a:r>
            <a:r>
              <a:rPr lang="en-GB" sz="1100" dirty="0" smtClean="0"/>
              <a:t>    handle to editPC1 (see GCBO)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</a:t>
            </a:r>
            <a:r>
              <a:rPr lang="en-GB" sz="1100" dirty="0" err="1" smtClean="0"/>
              <a:t>eventdata</a:t>
            </a:r>
            <a:r>
              <a:rPr lang="en-GB" sz="1100" dirty="0" smtClean="0"/>
              <a:t>  reserved - to be defined in a future version of MATLAB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handles    empty - handles not created until after all </a:t>
            </a:r>
            <a:r>
              <a:rPr lang="en-GB" sz="1100" dirty="0" err="1" smtClean="0"/>
              <a:t>CreateFcns</a:t>
            </a:r>
            <a:r>
              <a:rPr lang="en-GB" sz="1100" dirty="0" smtClean="0"/>
              <a:t> called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Hint: edit controls usually have a white background on Windows.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 See ISPC and COMPUTER.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if </a:t>
            </a:r>
            <a:r>
              <a:rPr lang="en-GB" sz="1100" dirty="0" err="1" smtClean="0"/>
              <a:t>ispc</a:t>
            </a:r>
            <a:r>
              <a:rPr lang="en-GB" sz="1100" dirty="0" smtClean="0"/>
              <a:t> &amp;&amp; </a:t>
            </a:r>
            <a:r>
              <a:rPr lang="en-GB" sz="1100" dirty="0" err="1" smtClean="0"/>
              <a:t>isequal</a:t>
            </a:r>
            <a:r>
              <a:rPr lang="en-GB" sz="1100" dirty="0" smtClean="0"/>
              <a:t>(get(</a:t>
            </a:r>
            <a:r>
              <a:rPr lang="en-GB" sz="1100" dirty="0" err="1" smtClean="0"/>
              <a:t>hObject,'BackgroundColor</a:t>
            </a:r>
            <a:r>
              <a:rPr lang="en-GB" sz="1100" dirty="0" smtClean="0"/>
              <a:t>'), get(0,'defaultUicontrolBackgroundColor'))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    set(</a:t>
            </a:r>
            <a:r>
              <a:rPr lang="en-GB" sz="1100" dirty="0" err="1" smtClean="0"/>
              <a:t>hObject,'BackgroundColor','white</a:t>
            </a:r>
            <a:r>
              <a:rPr lang="en-GB" sz="1100" dirty="0" smtClean="0"/>
              <a:t>');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end</a:t>
            </a:r>
            <a:endParaRPr lang="el-GR" sz="1100" dirty="0" smtClean="0"/>
          </a:p>
          <a:p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lvl="0">
              <a:buNone/>
            </a:pPr>
            <a:r>
              <a:rPr lang="el-GR" sz="1200" b="1" u="sng" dirty="0" smtClean="0"/>
              <a:t>Ορισμός συνάρτησης </a:t>
            </a:r>
            <a:r>
              <a:rPr lang="en-US" sz="1200" b="1" u="sng" dirty="0" smtClean="0"/>
              <a:t>Q1</a:t>
            </a:r>
            <a:endParaRPr lang="el-GR" sz="1200" dirty="0" smtClean="0"/>
          </a:p>
          <a:p>
            <a:pPr>
              <a:buNone/>
            </a:pPr>
            <a:r>
              <a:rPr lang="el-GR" sz="1100" b="1" dirty="0" smtClean="0"/>
              <a:t> 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function</a:t>
            </a:r>
            <a:r>
              <a:rPr lang="el-GR" sz="1100" dirty="0" smtClean="0"/>
              <a:t> [</a:t>
            </a:r>
            <a:r>
              <a:rPr lang="en-GB" sz="1100" dirty="0" smtClean="0"/>
              <a:t>Q</a:t>
            </a:r>
            <a:r>
              <a:rPr lang="el-GR" sz="1100" dirty="0" smtClean="0"/>
              <a:t>1]=</a:t>
            </a:r>
            <a:r>
              <a:rPr lang="en-GB" sz="1100" dirty="0" err="1" smtClean="0"/>
              <a:t>calculationsQ</a:t>
            </a:r>
            <a:r>
              <a:rPr lang="el-GR" sz="1100" dirty="0" smtClean="0"/>
              <a:t>1(</a:t>
            </a:r>
            <a:r>
              <a:rPr lang="en-GB" sz="1100" dirty="0" err="1" smtClean="0"/>
              <a:t>tf</a:t>
            </a:r>
            <a:r>
              <a:rPr lang="el-GR" sz="1100" dirty="0" smtClean="0"/>
              <a:t>)</a:t>
            </a:r>
            <a:r>
              <a:rPr lang="el-GR" sz="1100" b="1" dirty="0" smtClean="0"/>
              <a:t>       % ορισμός συνάρτησης </a:t>
            </a:r>
            <a:r>
              <a:rPr lang="en-US" sz="1100" b="1" dirty="0" smtClean="0"/>
              <a:t>Q</a:t>
            </a:r>
            <a:r>
              <a:rPr lang="el-GR" sz="1100" b="1" dirty="0" smtClean="0"/>
              <a:t>1 έχοντας ως δεδομένη τη συνάρτηση </a:t>
            </a:r>
            <a:r>
              <a:rPr lang="en-US" sz="1100" b="1" dirty="0" err="1" smtClean="0"/>
              <a:t>tf</a:t>
            </a:r>
            <a:r>
              <a:rPr lang="en-US" sz="1100" b="1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 </a:t>
            </a:r>
            <a:r>
              <a:rPr lang="en-US" sz="1100" dirty="0" smtClean="0"/>
              <a:t>                            </a:t>
            </a:r>
            <a:r>
              <a:rPr lang="en-GB" sz="1100" b="1" dirty="0" smtClean="0"/>
              <a:t>% </a:t>
            </a:r>
            <a:r>
              <a:rPr lang="el-GR" sz="1100" b="1" dirty="0" smtClean="0"/>
              <a:t>δήλωση μεταβλητής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</a:t>
            </a:r>
            <a:r>
              <a:rPr lang="el-GR" sz="1100" dirty="0" smtClean="0"/>
              <a:t>=</a:t>
            </a:r>
            <a:r>
              <a:rPr lang="en-GB" sz="1100" dirty="0" smtClean="0"/>
              <a:t>solve</a:t>
            </a:r>
            <a:r>
              <a:rPr lang="el-GR" sz="1100" dirty="0" smtClean="0"/>
              <a:t>(</a:t>
            </a:r>
            <a:r>
              <a:rPr lang="en-GB" sz="1100" dirty="0" err="1" smtClean="0"/>
              <a:t>tf</a:t>
            </a:r>
            <a:r>
              <a:rPr lang="el-GR" sz="1100" dirty="0" smtClean="0"/>
              <a:t>);                       </a:t>
            </a:r>
            <a:r>
              <a:rPr lang="el-GR" sz="1100" b="1" dirty="0" smtClean="0"/>
              <a:t>% εύρεση των ριζών (των μηδενικών) της συνάρτησης μεταφοράς </a:t>
            </a:r>
            <a:r>
              <a:rPr lang="el-GR" sz="1100" dirty="0" smtClean="0"/>
              <a:t> </a:t>
            </a:r>
          </a:p>
          <a:p>
            <a:pPr>
              <a:buNone/>
            </a:pPr>
            <a:r>
              <a:rPr lang="en-GB" sz="1100" dirty="0" smtClean="0"/>
              <a:t>QW</a:t>
            </a:r>
            <a:r>
              <a:rPr lang="el-GR" sz="1100" dirty="0" smtClean="0"/>
              <a:t>=</a:t>
            </a:r>
            <a:r>
              <a:rPr lang="en-GB" sz="1100" dirty="0" smtClean="0"/>
              <a:t>s</a:t>
            </a:r>
            <a:r>
              <a:rPr lang="el-GR" sz="1100" dirty="0" smtClean="0"/>
              <a:t>-</a:t>
            </a:r>
            <a:r>
              <a:rPr lang="en-GB" sz="1100" dirty="0" smtClean="0"/>
              <a:t>a</a:t>
            </a:r>
            <a:r>
              <a:rPr lang="el-GR" sz="1100" dirty="0" smtClean="0"/>
              <a:t>;                           </a:t>
            </a:r>
            <a:r>
              <a:rPr lang="el-GR" sz="1100" b="1" dirty="0" smtClean="0"/>
              <a:t>% υπολογισμός του πίνακα με συντελεστές τη διαφορά </a:t>
            </a:r>
            <a:r>
              <a:rPr lang="en-US" sz="1100" b="1" dirty="0" smtClean="0"/>
              <a:t>s</a:t>
            </a:r>
            <a:r>
              <a:rPr lang="el-GR" sz="1100" b="1" dirty="0" smtClean="0"/>
              <a:t>-</a:t>
            </a:r>
            <a:r>
              <a:rPr lang="en-US" sz="1100" b="1" dirty="0" smtClean="0"/>
              <a:t>a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=</a:t>
            </a:r>
            <a:r>
              <a:rPr lang="en-GB" sz="1100" dirty="0" smtClean="0"/>
              <a:t>prod</a:t>
            </a:r>
            <a:r>
              <a:rPr lang="el-GR" sz="1100" dirty="0" smtClean="0"/>
              <a:t>(</a:t>
            </a:r>
            <a:r>
              <a:rPr lang="en-GB" sz="1100" dirty="0" smtClean="0"/>
              <a:t>QW</a:t>
            </a:r>
            <a:r>
              <a:rPr lang="el-GR" sz="1100" dirty="0" smtClean="0"/>
              <a:t>);                   </a:t>
            </a:r>
            <a:r>
              <a:rPr lang="el-GR" sz="1100" b="1" dirty="0" smtClean="0"/>
              <a:t>% δημιουργία πολυωνύμου πολλαπλασιάζοντας όλα τα στοιχεία του πίνακα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poo</a:t>
            </a:r>
            <a:r>
              <a:rPr lang="el-GR" sz="1100" dirty="0" smtClean="0"/>
              <a:t>=</a:t>
            </a:r>
            <a:r>
              <a:rPr lang="en-GB" sz="1100" dirty="0" smtClean="0"/>
              <a:t>expand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);                    </a:t>
            </a:r>
            <a:r>
              <a:rPr lang="el-GR" sz="1100" b="1" dirty="0" smtClean="0"/>
              <a:t>% υπολογισμός του γινομένου του πολυωνύμου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Q</a:t>
            </a:r>
            <a:r>
              <a:rPr lang="el-GR" sz="1100" dirty="0" smtClean="0"/>
              <a:t>2=(</a:t>
            </a:r>
            <a:r>
              <a:rPr lang="en-GB" sz="1100" dirty="0" err="1" smtClean="0"/>
              <a:t>tf</a:t>
            </a:r>
            <a:r>
              <a:rPr lang="el-GR" sz="1100" dirty="0" smtClean="0"/>
              <a:t>/</a:t>
            </a:r>
            <a:r>
              <a:rPr lang="en-GB" sz="1100" dirty="0" err="1" smtClean="0"/>
              <a:t>poo</a:t>
            </a:r>
            <a:r>
              <a:rPr lang="el-GR" sz="1100" dirty="0" smtClean="0"/>
              <a:t>)^(-1);                  </a:t>
            </a:r>
            <a:r>
              <a:rPr lang="el-GR" sz="1100" b="1" dirty="0" smtClean="0"/>
              <a:t>% διαίρεση της συνάρτησης μεταφοράς με το πολυώνυμο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και αντιστροφή του αποτελέσματος (στόχος όλων των παραπάνω είναι να διαχωρίσουμε τον αριθμητή με τον παρονομαστή</a:t>
            </a:r>
            <a:r>
              <a:rPr lang="el-GR" sz="1100" dirty="0" smtClean="0"/>
              <a:t>             </a:t>
            </a:r>
          </a:p>
          <a:p>
            <a:pPr>
              <a:buNone/>
            </a:pPr>
            <a:r>
              <a:rPr lang="en-GB" sz="1100" dirty="0" smtClean="0"/>
              <a:t>t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2);                   </a:t>
            </a:r>
            <a:r>
              <a:rPr lang="el-GR" sz="1100" b="1" dirty="0" smtClean="0"/>
              <a:t>% μετατροπή του πολυωνύμου </a:t>
            </a:r>
            <a:r>
              <a:rPr lang="en-US" sz="1100" b="1" dirty="0" smtClean="0"/>
              <a:t>Q</a:t>
            </a:r>
            <a:r>
              <a:rPr lang="el-GR" sz="1100" b="1" dirty="0" smtClean="0"/>
              <a:t>2 σε πίνακα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err="1" smtClean="0"/>
              <a:t>poo</a:t>
            </a:r>
            <a:r>
              <a:rPr lang="el-GR" sz="1100" dirty="0" smtClean="0"/>
              <a:t>);</a:t>
            </a:r>
            <a:r>
              <a:rPr lang="el-GR" sz="1100" b="1" dirty="0" smtClean="0"/>
              <a:t>                                  % μετατροπή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p</a:t>
            </a:r>
            <a:r>
              <a:rPr lang="el-GR" sz="1100" dirty="0" smtClean="0"/>
              <a:t>4]=</a:t>
            </a:r>
            <a:r>
              <a:rPr lang="en-GB" sz="1100" dirty="0" err="1" smtClean="0"/>
              <a:t>deconv</a:t>
            </a:r>
            <a:r>
              <a:rPr lang="el-GR" sz="1100" dirty="0" smtClean="0"/>
              <a:t>(</a:t>
            </a:r>
            <a:r>
              <a:rPr lang="en-GB" sz="1100" dirty="0" smtClean="0"/>
              <a:t>t</a:t>
            </a:r>
            <a:r>
              <a:rPr lang="el-GR" sz="1100" dirty="0" smtClean="0"/>
              <a:t>1,</a:t>
            </a:r>
            <a:r>
              <a:rPr lang="en-GB" sz="1100" dirty="0" err="1" smtClean="0"/>
              <a:t>po</a:t>
            </a:r>
            <a:r>
              <a:rPr lang="el-GR" sz="1100" dirty="0" smtClean="0"/>
              <a:t>1);       </a:t>
            </a:r>
            <a:r>
              <a:rPr lang="el-GR" sz="1100" b="1" dirty="0" smtClean="0"/>
              <a:t>% διαίρεση των πολυωνύμων </a:t>
            </a:r>
            <a:r>
              <a:rPr lang="en-US" sz="1100" b="1" dirty="0" smtClean="0"/>
              <a:t>t</a:t>
            </a:r>
            <a:r>
              <a:rPr lang="el-GR" sz="1100" b="1" dirty="0" smtClean="0"/>
              <a:t>1 και </a:t>
            </a:r>
            <a:r>
              <a:rPr lang="en-US" sz="1100" b="1" dirty="0" err="1" smtClean="0"/>
              <a:t>po</a:t>
            </a:r>
            <a:r>
              <a:rPr lang="el-GR" sz="1100" b="1" dirty="0" smtClean="0"/>
              <a:t>1 έτσι ώστε να βρεθεί το πηλίκο και το υπόλοιπο της διαίρεσης (το πηλίκο της διαίρεσης είναι το </a:t>
            </a:r>
            <a:r>
              <a:rPr lang="el-GR" sz="1100" b="1" dirty="0" err="1" smtClean="0"/>
              <a:t>πολυωνυμικό</a:t>
            </a:r>
            <a:r>
              <a:rPr lang="el-GR" sz="1100" b="1" dirty="0" smtClean="0"/>
              <a:t> μέρος του αντιστρόφου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Q</a:t>
            </a:r>
            <a:r>
              <a:rPr lang="el-GR" sz="1100" dirty="0" smtClean="0"/>
              <a:t>1=</a:t>
            </a:r>
            <a:r>
              <a:rPr lang="en-GB" sz="1100" dirty="0" smtClean="0"/>
              <a:t>poly</a:t>
            </a:r>
            <a:r>
              <a:rPr lang="el-GR" sz="1100" dirty="0" smtClean="0"/>
              <a:t>2</a:t>
            </a:r>
            <a:r>
              <a:rPr lang="en-GB" sz="1100" dirty="0" smtClean="0"/>
              <a:t>sym</a:t>
            </a:r>
            <a:r>
              <a:rPr lang="el-GR" sz="1100" dirty="0" smtClean="0"/>
              <a:t>(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s</a:t>
            </a:r>
            <a:r>
              <a:rPr lang="el-GR" sz="1100" dirty="0" smtClean="0"/>
              <a:t>);           </a:t>
            </a:r>
            <a:r>
              <a:rPr lang="el-GR" sz="1100" b="1" dirty="0" smtClean="0"/>
              <a:t>% μετατροπή του πίνακα </a:t>
            </a:r>
            <a:r>
              <a:rPr lang="en-US" sz="1100" b="1" dirty="0" smtClean="0"/>
              <a:t>z</a:t>
            </a:r>
            <a:r>
              <a:rPr lang="el-GR" sz="1100" b="1" dirty="0" smtClean="0"/>
              <a:t>4 σε πίνακα έχοντας ως μεταβλητή το </a:t>
            </a:r>
            <a:r>
              <a:rPr lang="en-US" sz="1100" b="1" dirty="0" smtClean="0"/>
              <a:t>s</a:t>
            </a:r>
          </a:p>
          <a:p>
            <a:pPr>
              <a:buNone/>
            </a:pPr>
            <a:endParaRPr lang="en-US" sz="1100" b="1" dirty="0" smtClean="0"/>
          </a:p>
          <a:p>
            <a:pPr lvl="0">
              <a:buNone/>
            </a:pPr>
            <a:r>
              <a:rPr lang="el-GR" sz="1200" b="1" u="sng" dirty="0" smtClean="0"/>
              <a:t>Ορισμός συνάρτησης </a:t>
            </a:r>
            <a:r>
              <a:rPr lang="en-US" sz="1200" b="1" u="sng" dirty="0" smtClean="0"/>
              <a:t>DegDC1</a:t>
            </a:r>
            <a:endParaRPr lang="el-GR" sz="12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smtClean="0"/>
              <a:t>function</a:t>
            </a:r>
            <a:r>
              <a:rPr lang="el-GR" sz="1100" dirty="0" smtClean="0"/>
              <a:t> [</a:t>
            </a:r>
            <a:r>
              <a:rPr lang="en-GB" sz="1100" dirty="0" err="1" smtClean="0"/>
              <a:t>DegDC</a:t>
            </a:r>
            <a:r>
              <a:rPr lang="el-GR" sz="1100" dirty="0" smtClean="0"/>
              <a:t>1]=</a:t>
            </a:r>
            <a:r>
              <a:rPr lang="en-GB" sz="1100" dirty="0" err="1" smtClean="0"/>
              <a:t>calculationsDegDC</a:t>
            </a:r>
            <a:r>
              <a:rPr lang="el-GR" sz="1100" dirty="0" smtClean="0"/>
              <a:t>1(</a:t>
            </a:r>
            <a:r>
              <a:rPr lang="en-GB" sz="1100" dirty="0" err="1" smtClean="0"/>
              <a:t>tf</a:t>
            </a:r>
            <a:r>
              <a:rPr lang="el-GR" sz="1100" dirty="0" smtClean="0"/>
              <a:t>)  </a:t>
            </a:r>
            <a:r>
              <a:rPr lang="el-GR" sz="1100" b="1" dirty="0" smtClean="0"/>
              <a:t>% ορισμός συνάρτησης </a:t>
            </a:r>
            <a:r>
              <a:rPr lang="en-US" sz="1100" b="1" dirty="0" err="1" smtClean="0"/>
              <a:t>DegDC</a:t>
            </a:r>
            <a:r>
              <a:rPr lang="el-GR" sz="1100" b="1" dirty="0" smtClean="0"/>
              <a:t>1 έχοντας ως δεδομένη τη συνάρτηση </a:t>
            </a:r>
            <a:r>
              <a:rPr lang="en-US" sz="1100" b="1" dirty="0" err="1" smtClean="0"/>
              <a:t>tf</a:t>
            </a:r>
            <a:r>
              <a:rPr lang="en-US" sz="1100" b="1" dirty="0" smtClean="0"/>
              <a:t> 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                            </a:t>
            </a:r>
            <a:r>
              <a:rPr lang="el-GR" sz="1100" b="1" dirty="0" smtClean="0"/>
              <a:t>% δήλωση μεταβλητής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</a:t>
            </a:r>
            <a:r>
              <a:rPr lang="el-GR" sz="1100" dirty="0" smtClean="0"/>
              <a:t>=</a:t>
            </a:r>
            <a:r>
              <a:rPr lang="en-GB" sz="1100" dirty="0" smtClean="0"/>
              <a:t>solve</a:t>
            </a:r>
            <a:r>
              <a:rPr lang="el-GR" sz="1100" dirty="0" smtClean="0"/>
              <a:t>(</a:t>
            </a:r>
            <a:r>
              <a:rPr lang="en-GB" sz="1100" dirty="0" err="1" smtClean="0"/>
              <a:t>tf</a:t>
            </a:r>
            <a:r>
              <a:rPr lang="el-GR" sz="1100" dirty="0" smtClean="0"/>
              <a:t>);                       </a:t>
            </a:r>
            <a:r>
              <a:rPr lang="el-GR" sz="1100" b="1" dirty="0" smtClean="0"/>
              <a:t>% εύρεση των ριζών (των μηδενικών) της συνάρτησης μεταφοράς </a:t>
            </a:r>
            <a:r>
              <a:rPr lang="el-GR" sz="1100" dirty="0" smtClean="0"/>
              <a:t> </a:t>
            </a:r>
          </a:p>
          <a:p>
            <a:pPr>
              <a:buNone/>
            </a:pPr>
            <a:r>
              <a:rPr lang="en-GB" sz="1100" dirty="0" smtClean="0"/>
              <a:t>QW</a:t>
            </a:r>
            <a:r>
              <a:rPr lang="el-GR" sz="1100" dirty="0" smtClean="0"/>
              <a:t>=</a:t>
            </a:r>
            <a:r>
              <a:rPr lang="en-GB" sz="1100" dirty="0" smtClean="0"/>
              <a:t>s</a:t>
            </a:r>
            <a:r>
              <a:rPr lang="el-GR" sz="1100" dirty="0" smtClean="0"/>
              <a:t>-</a:t>
            </a:r>
            <a:r>
              <a:rPr lang="en-GB" sz="1100" dirty="0" smtClean="0"/>
              <a:t>a</a:t>
            </a:r>
            <a:r>
              <a:rPr lang="el-GR" sz="1100" dirty="0" smtClean="0"/>
              <a:t>;                            </a:t>
            </a:r>
            <a:r>
              <a:rPr lang="el-GR" sz="1100" b="1" dirty="0" smtClean="0"/>
              <a:t>% υπολογισμός του πίνακα με συντελεστές τη διαφορά </a:t>
            </a:r>
            <a:r>
              <a:rPr lang="en-US" sz="1100" b="1" dirty="0" smtClean="0"/>
              <a:t>s</a:t>
            </a:r>
            <a:r>
              <a:rPr lang="el-GR" sz="1100" b="1" dirty="0" smtClean="0"/>
              <a:t>-</a:t>
            </a:r>
            <a:r>
              <a:rPr lang="en-US" sz="1100" b="1" dirty="0" smtClean="0"/>
              <a:t>a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=</a:t>
            </a:r>
            <a:r>
              <a:rPr lang="en-GB" sz="1100" dirty="0" smtClean="0"/>
              <a:t>prod</a:t>
            </a:r>
            <a:r>
              <a:rPr lang="el-GR" sz="1100" dirty="0" smtClean="0"/>
              <a:t>(</a:t>
            </a:r>
            <a:r>
              <a:rPr lang="en-GB" sz="1100" dirty="0" smtClean="0"/>
              <a:t>QW</a:t>
            </a:r>
            <a:r>
              <a:rPr lang="el-GR" sz="1100" dirty="0" smtClean="0"/>
              <a:t>);                   </a:t>
            </a:r>
            <a:r>
              <a:rPr lang="el-GR" sz="1100" b="1" dirty="0" smtClean="0"/>
              <a:t>% δημιουργία πολυωνύμου πολλαπλασιάζοντας όλα τα στοιχεία του πίνακα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poo</a:t>
            </a:r>
            <a:r>
              <a:rPr lang="el-GR" sz="1100" dirty="0" smtClean="0"/>
              <a:t>=</a:t>
            </a:r>
            <a:r>
              <a:rPr lang="en-GB" sz="1100" dirty="0" smtClean="0"/>
              <a:t>expand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);                    </a:t>
            </a:r>
            <a:r>
              <a:rPr lang="el-GR" sz="1100" b="1" dirty="0" smtClean="0"/>
              <a:t>% υπολογισμός του γινομένου του πολυωνύμου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Q</a:t>
            </a:r>
            <a:r>
              <a:rPr lang="el-GR" sz="1100" dirty="0" smtClean="0"/>
              <a:t>2=(</a:t>
            </a:r>
            <a:r>
              <a:rPr lang="en-GB" sz="1100" dirty="0" err="1" smtClean="0"/>
              <a:t>tf</a:t>
            </a:r>
            <a:r>
              <a:rPr lang="el-GR" sz="1100" dirty="0" smtClean="0"/>
              <a:t>/</a:t>
            </a:r>
            <a:r>
              <a:rPr lang="en-GB" sz="1100" dirty="0" err="1" smtClean="0"/>
              <a:t>poo</a:t>
            </a:r>
            <a:r>
              <a:rPr lang="el-GR" sz="1100" dirty="0" smtClean="0"/>
              <a:t>)^(-1);                  </a:t>
            </a:r>
            <a:r>
              <a:rPr lang="el-GR" sz="1100" b="1" dirty="0" smtClean="0"/>
              <a:t>% διαίρεση της συνάρτησης μεταφοράς με το πολυώνυμο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και αντιστροφή του αποτελέσματος (στόχος όλων των παραπάνω είναι να διαχωρίσουμε τον αριθμητή με τον παρονομαστή</a:t>
            </a:r>
            <a:r>
              <a:rPr lang="el-GR" sz="1100" dirty="0" smtClean="0"/>
              <a:t>             </a:t>
            </a:r>
          </a:p>
          <a:p>
            <a:pPr>
              <a:buNone/>
            </a:pPr>
            <a:r>
              <a:rPr lang="en-GB" sz="1100" dirty="0" smtClean="0"/>
              <a:t>t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2);                   </a:t>
            </a:r>
            <a:r>
              <a:rPr lang="el-GR" sz="1100" b="1" dirty="0" smtClean="0"/>
              <a:t>% μετατροπή του πολυωνύμου </a:t>
            </a:r>
            <a:r>
              <a:rPr lang="en-US" sz="1100" b="1" dirty="0" smtClean="0"/>
              <a:t>Q</a:t>
            </a:r>
            <a:r>
              <a:rPr lang="el-GR" sz="1100" b="1" dirty="0" smtClean="0"/>
              <a:t>2 σε πίνακα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err="1" smtClean="0"/>
              <a:t>poo</a:t>
            </a:r>
            <a:r>
              <a:rPr lang="el-GR" sz="1100" dirty="0" smtClean="0"/>
              <a:t>);</a:t>
            </a:r>
            <a:r>
              <a:rPr lang="el-GR" sz="1100" b="1" dirty="0" smtClean="0"/>
              <a:t>                                  % μετατροπή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p</a:t>
            </a:r>
            <a:r>
              <a:rPr lang="el-GR" sz="1100" dirty="0" smtClean="0"/>
              <a:t>4]=</a:t>
            </a:r>
            <a:r>
              <a:rPr lang="en-GB" sz="1100" dirty="0" err="1" smtClean="0"/>
              <a:t>deconv</a:t>
            </a:r>
            <a:r>
              <a:rPr lang="el-GR" sz="1100" dirty="0" smtClean="0"/>
              <a:t>(</a:t>
            </a:r>
            <a:r>
              <a:rPr lang="en-GB" sz="1100" dirty="0" smtClean="0"/>
              <a:t>t</a:t>
            </a:r>
            <a:r>
              <a:rPr lang="el-GR" sz="1100" dirty="0" smtClean="0"/>
              <a:t>1,</a:t>
            </a:r>
            <a:r>
              <a:rPr lang="en-GB" sz="1100" dirty="0" err="1" smtClean="0"/>
              <a:t>po</a:t>
            </a:r>
            <a:r>
              <a:rPr lang="el-GR" sz="1100" dirty="0" smtClean="0"/>
              <a:t>1);       </a:t>
            </a:r>
            <a:r>
              <a:rPr lang="el-GR" sz="1100" b="1" dirty="0" smtClean="0"/>
              <a:t>% διαίρεση των πολυωνύμων </a:t>
            </a:r>
            <a:r>
              <a:rPr lang="en-US" sz="1100" b="1" dirty="0" smtClean="0"/>
              <a:t>t</a:t>
            </a:r>
            <a:r>
              <a:rPr lang="el-GR" sz="1100" b="1" dirty="0" smtClean="0"/>
              <a:t>1 και </a:t>
            </a:r>
            <a:r>
              <a:rPr lang="en-US" sz="1100" b="1" dirty="0" err="1" smtClean="0"/>
              <a:t>po</a:t>
            </a:r>
            <a:r>
              <a:rPr lang="el-GR" sz="1100" b="1" dirty="0" smtClean="0"/>
              <a:t>1 έτσι ώστε να βρεθεί το πηλίκο και το υπόλοιπο της διαίρεσης (το πηλίκο της διαίρεσης είναι το </a:t>
            </a:r>
            <a:r>
              <a:rPr lang="el-GR" sz="1100" b="1" dirty="0" err="1" smtClean="0"/>
              <a:t>πολυωνυμικό</a:t>
            </a:r>
            <a:r>
              <a:rPr lang="el-GR" sz="1100" b="1" dirty="0" smtClean="0"/>
              <a:t> μέρος του αντιστρόφου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n-US" sz="1100" dirty="0" smtClean="0"/>
              <a:t>m</a:t>
            </a:r>
            <a:r>
              <a:rPr lang="el-GR" sz="1100" dirty="0" smtClean="0"/>
              <a:t>=</a:t>
            </a:r>
            <a:r>
              <a:rPr lang="en-GB" sz="1100" dirty="0" smtClean="0"/>
              <a:t>size</a:t>
            </a:r>
            <a:r>
              <a:rPr lang="el-GR" sz="1100" dirty="0" smtClean="0"/>
              <a:t>(</a:t>
            </a:r>
            <a:r>
              <a:rPr lang="en-GB" sz="1100" dirty="0" smtClean="0"/>
              <a:t>z</a:t>
            </a:r>
            <a:r>
              <a:rPr lang="el-GR" sz="1100" dirty="0" smtClean="0"/>
              <a:t>4);                       </a:t>
            </a:r>
            <a:r>
              <a:rPr lang="el-GR" sz="1100" b="1" dirty="0" smtClean="0"/>
              <a:t>% ονομάζω </a:t>
            </a:r>
            <a:r>
              <a:rPr lang="en-US" sz="1100" b="1" dirty="0" smtClean="0"/>
              <a:t>m</a:t>
            </a:r>
            <a:r>
              <a:rPr lang="el-GR" sz="1100" b="1" dirty="0" smtClean="0"/>
              <a:t> τις διαστάσεις του πίνακα </a:t>
            </a:r>
            <a:r>
              <a:rPr lang="en-US" sz="1100" b="1" dirty="0" smtClean="0"/>
              <a:t>z</a:t>
            </a:r>
            <a:r>
              <a:rPr lang="el-GR" sz="1100" b="1" dirty="0" smtClean="0"/>
              <a:t>4  </a:t>
            </a:r>
            <a:endParaRPr lang="el-GR" sz="1100" dirty="0" smtClean="0"/>
          </a:p>
          <a:p>
            <a:endParaRPr lang="el-GR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2997"/>
          </a:xfrm>
        </p:spPr>
        <p:txBody>
          <a:bodyPr/>
          <a:lstStyle/>
          <a:p>
            <a:pPr>
              <a:buNone/>
            </a:pPr>
            <a:r>
              <a:rPr lang="en-GB" sz="1100" dirty="0" err="1" smtClean="0"/>
              <a:t>DegDC</a:t>
            </a:r>
            <a:r>
              <a:rPr lang="el-GR" sz="1100" dirty="0" smtClean="0"/>
              <a:t>1=2*(</a:t>
            </a:r>
            <a:r>
              <a:rPr lang="en-GB" sz="1100" dirty="0" smtClean="0"/>
              <a:t>m</a:t>
            </a:r>
            <a:r>
              <a:rPr lang="el-GR" sz="1100" dirty="0" smtClean="0"/>
              <a:t>(1,2)-1)-1;           </a:t>
            </a:r>
            <a:r>
              <a:rPr lang="el-GR" sz="1100" b="1" dirty="0" smtClean="0"/>
              <a:t>% ο βαθμός του πολυωνύμου </a:t>
            </a:r>
            <a:r>
              <a:rPr lang="en-US" sz="1100" b="1" dirty="0" smtClean="0"/>
              <a:t>DC</a:t>
            </a:r>
            <a:r>
              <a:rPr lang="el-GR" sz="1100" b="1" dirty="0" smtClean="0"/>
              <a:t>1 πρέπει να είναι μεγαλύτερος ή ίσος από 2*</a:t>
            </a:r>
            <a:r>
              <a:rPr lang="en-US" sz="1100" b="1" dirty="0" err="1" smtClean="0"/>
              <a:t>degQ</a:t>
            </a:r>
            <a:r>
              <a:rPr lang="el-GR" sz="1100" b="1" dirty="0" smtClean="0"/>
              <a:t>1-1 (ο πίνακας </a:t>
            </a:r>
            <a:r>
              <a:rPr lang="en-US" sz="1100" b="1" dirty="0" smtClean="0"/>
              <a:t>m</a:t>
            </a:r>
            <a:r>
              <a:rPr lang="el-GR" sz="1100" b="1" dirty="0" smtClean="0"/>
              <a:t> είναι πίνακας γραμμή οπότε ο βαθμός του πολυωνύμου στο οποίο αντιστοιχεί θα πρέπει να είναι κατά 1 μικρότερος επειδή η τελευταία στήλη του αντιστοιχεί στο κομμάτι του πολυωνύμου του οποίου ο εκθέτης του </a:t>
            </a:r>
            <a:r>
              <a:rPr lang="en-US" sz="1100" b="1" dirty="0" smtClean="0"/>
              <a:t>s</a:t>
            </a:r>
            <a:r>
              <a:rPr lang="el-GR" sz="1100" b="1" dirty="0" smtClean="0"/>
              <a:t> είναι το 0)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l-GR" sz="1200" dirty="0" smtClean="0"/>
              <a:t> </a:t>
            </a:r>
            <a:r>
              <a:rPr lang="el-GR" sz="1200" b="1" u="sng" dirty="0" smtClean="0"/>
              <a:t>Ορισμός συνάρτησης </a:t>
            </a:r>
            <a:r>
              <a:rPr lang="en-US" sz="1200" b="1" u="sng" dirty="0" smtClean="0"/>
              <a:t>PC1</a:t>
            </a:r>
            <a:endParaRPr lang="el-GR" sz="12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smtClean="0"/>
              <a:t>function</a:t>
            </a:r>
            <a:r>
              <a:rPr lang="el-GR" sz="1100" dirty="0" smtClean="0"/>
              <a:t> [</a:t>
            </a:r>
            <a:r>
              <a:rPr lang="en-GB" sz="1100" dirty="0" smtClean="0"/>
              <a:t>PC</a:t>
            </a:r>
            <a:r>
              <a:rPr lang="el-GR" sz="1100" dirty="0" smtClean="0"/>
              <a:t>1]=</a:t>
            </a:r>
            <a:r>
              <a:rPr lang="en-GB" sz="1100" dirty="0" err="1" smtClean="0"/>
              <a:t>calculationsPC</a:t>
            </a:r>
            <a:r>
              <a:rPr lang="el-GR" sz="1100" dirty="0" smtClean="0"/>
              <a:t>1(</a:t>
            </a:r>
            <a:r>
              <a:rPr lang="en-GB" sz="1100" dirty="0" err="1" smtClean="0"/>
              <a:t>tf</a:t>
            </a:r>
            <a:r>
              <a:rPr lang="el-GR" sz="1100" dirty="0" smtClean="0"/>
              <a:t>,</a:t>
            </a:r>
            <a:r>
              <a:rPr lang="en-GB" sz="1100" dirty="0" smtClean="0"/>
              <a:t>DC</a:t>
            </a:r>
            <a:r>
              <a:rPr lang="el-GR" sz="1100" dirty="0" smtClean="0"/>
              <a:t>)   </a:t>
            </a:r>
            <a:r>
              <a:rPr lang="el-GR" sz="1100" b="1" dirty="0" smtClean="0"/>
              <a:t>% ορισμός συνάρτησης </a:t>
            </a:r>
            <a:r>
              <a:rPr lang="en-US" sz="1100" b="1" dirty="0" smtClean="0"/>
              <a:t>PC</a:t>
            </a:r>
            <a:r>
              <a:rPr lang="el-GR" sz="1100" b="1" dirty="0" smtClean="0"/>
              <a:t>1 έχοντας ως δεδομένες τις συναρτήσεις </a:t>
            </a:r>
            <a:r>
              <a:rPr lang="en-US" sz="1100" b="1" dirty="0" err="1" smtClean="0"/>
              <a:t>tf</a:t>
            </a:r>
            <a:r>
              <a:rPr lang="el-GR" sz="1100" b="1" dirty="0" smtClean="0"/>
              <a:t> και </a:t>
            </a:r>
            <a:r>
              <a:rPr lang="en-US" sz="1100" b="1" dirty="0" smtClean="0"/>
              <a:t>DC 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                            </a:t>
            </a:r>
            <a:r>
              <a:rPr lang="el-GR" sz="1100" b="1" dirty="0" smtClean="0"/>
              <a:t>% δήλωση μεταβλητής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</a:t>
            </a:r>
            <a:r>
              <a:rPr lang="el-GR" sz="1100" dirty="0" smtClean="0"/>
              <a:t>=</a:t>
            </a:r>
            <a:r>
              <a:rPr lang="en-GB" sz="1100" dirty="0" smtClean="0"/>
              <a:t>solve</a:t>
            </a:r>
            <a:r>
              <a:rPr lang="el-GR" sz="1100" dirty="0" smtClean="0"/>
              <a:t>(</a:t>
            </a:r>
            <a:r>
              <a:rPr lang="en-GB" sz="1100" dirty="0" err="1" smtClean="0"/>
              <a:t>tf</a:t>
            </a:r>
            <a:r>
              <a:rPr lang="el-GR" sz="1100" dirty="0" smtClean="0"/>
              <a:t>);                       </a:t>
            </a:r>
            <a:r>
              <a:rPr lang="el-GR" sz="1100" b="1" dirty="0" smtClean="0"/>
              <a:t>% εύρεση των ριζών (των μηδενικών) της συνάρτησης μεταφοράς </a:t>
            </a:r>
            <a:r>
              <a:rPr lang="el-GR" sz="1100" dirty="0" smtClean="0"/>
              <a:t> </a:t>
            </a:r>
          </a:p>
          <a:p>
            <a:pPr>
              <a:buNone/>
            </a:pPr>
            <a:r>
              <a:rPr lang="en-GB" sz="1100" dirty="0" smtClean="0"/>
              <a:t>QW</a:t>
            </a:r>
            <a:r>
              <a:rPr lang="el-GR" sz="1100" dirty="0" smtClean="0"/>
              <a:t>=</a:t>
            </a:r>
            <a:r>
              <a:rPr lang="en-GB" sz="1100" dirty="0" smtClean="0"/>
              <a:t>s</a:t>
            </a:r>
            <a:r>
              <a:rPr lang="el-GR" sz="1100" dirty="0" smtClean="0"/>
              <a:t>-</a:t>
            </a:r>
            <a:r>
              <a:rPr lang="en-GB" sz="1100" dirty="0" smtClean="0"/>
              <a:t>a</a:t>
            </a:r>
            <a:r>
              <a:rPr lang="el-GR" sz="1100" dirty="0" smtClean="0"/>
              <a:t>;                            </a:t>
            </a:r>
            <a:r>
              <a:rPr lang="el-GR" sz="1100" b="1" dirty="0" smtClean="0"/>
              <a:t>% υπολογισμός του πίνακα με συντελεστές τη διαφορά </a:t>
            </a:r>
            <a:r>
              <a:rPr lang="en-US" sz="1100" b="1" dirty="0" smtClean="0"/>
              <a:t>s</a:t>
            </a:r>
            <a:r>
              <a:rPr lang="el-GR" sz="1100" b="1" dirty="0" smtClean="0"/>
              <a:t>-</a:t>
            </a:r>
            <a:r>
              <a:rPr lang="en-US" sz="1100" b="1" dirty="0" smtClean="0"/>
              <a:t>a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=</a:t>
            </a:r>
            <a:r>
              <a:rPr lang="en-GB" sz="1100" dirty="0" smtClean="0"/>
              <a:t>prod</a:t>
            </a:r>
            <a:r>
              <a:rPr lang="el-GR" sz="1100" dirty="0" smtClean="0"/>
              <a:t>(</a:t>
            </a:r>
            <a:r>
              <a:rPr lang="en-GB" sz="1100" dirty="0" smtClean="0"/>
              <a:t>QW</a:t>
            </a:r>
            <a:r>
              <a:rPr lang="el-GR" sz="1100" dirty="0" smtClean="0"/>
              <a:t>);                       </a:t>
            </a:r>
            <a:r>
              <a:rPr lang="el-GR" sz="1100" b="1" dirty="0" smtClean="0"/>
              <a:t>% δημιουργία πολυωνύμου πολλαπλασιάζοντας όλα τα στοιχεία του πίνακα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poo</a:t>
            </a:r>
            <a:r>
              <a:rPr lang="el-GR" sz="1100" dirty="0" smtClean="0"/>
              <a:t>=</a:t>
            </a:r>
            <a:r>
              <a:rPr lang="en-GB" sz="1100" dirty="0" smtClean="0"/>
              <a:t>expand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);                    </a:t>
            </a:r>
            <a:r>
              <a:rPr lang="el-GR" sz="1100" b="1" dirty="0" smtClean="0"/>
              <a:t>% υπολογισμός του γινομένου του πολυωνύμου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Q</a:t>
            </a:r>
            <a:r>
              <a:rPr lang="el-GR" sz="1100" dirty="0" smtClean="0"/>
              <a:t>2=(</a:t>
            </a:r>
            <a:r>
              <a:rPr lang="en-GB" sz="1100" dirty="0" err="1" smtClean="0"/>
              <a:t>tf</a:t>
            </a:r>
            <a:r>
              <a:rPr lang="el-GR" sz="1100" dirty="0" smtClean="0"/>
              <a:t>/</a:t>
            </a:r>
            <a:r>
              <a:rPr lang="en-GB" sz="1100" dirty="0" err="1" smtClean="0"/>
              <a:t>poo</a:t>
            </a:r>
            <a:r>
              <a:rPr lang="el-GR" sz="1100" dirty="0" smtClean="0"/>
              <a:t>)^(-1);                  </a:t>
            </a:r>
            <a:r>
              <a:rPr lang="el-GR" sz="1100" b="1" dirty="0" smtClean="0"/>
              <a:t>% διαίρεση της συνάρτησης μεταφοράς με το πολυώνυμο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και αντιστροφή του αποτελέσματος (στόχος όλων των παραπάνω είναι να διαχωρίσουμε τον αριθμητή με τον παρονομαστή</a:t>
            </a:r>
            <a:r>
              <a:rPr lang="el-GR" sz="1100" dirty="0" smtClean="0"/>
              <a:t>             </a:t>
            </a:r>
          </a:p>
          <a:p>
            <a:pPr>
              <a:buNone/>
            </a:pPr>
            <a:r>
              <a:rPr lang="en-GB" sz="1100" dirty="0" smtClean="0"/>
              <a:t>t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2);                   </a:t>
            </a:r>
            <a:r>
              <a:rPr lang="el-GR" sz="1100" b="1" dirty="0" smtClean="0"/>
              <a:t>% μετατροπή του πολυωνύμου </a:t>
            </a:r>
            <a:r>
              <a:rPr lang="en-US" sz="1100" b="1" dirty="0" smtClean="0"/>
              <a:t>Q</a:t>
            </a:r>
            <a:r>
              <a:rPr lang="el-GR" sz="1100" b="1" dirty="0" smtClean="0"/>
              <a:t>2 σε πίνακα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err="1" smtClean="0"/>
              <a:t>poo</a:t>
            </a:r>
            <a:r>
              <a:rPr lang="el-GR" sz="1100" dirty="0" smtClean="0"/>
              <a:t>);</a:t>
            </a:r>
            <a:r>
              <a:rPr lang="el-GR" sz="1100" b="1" dirty="0" smtClean="0"/>
              <a:t>                                  % μετατροπή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p</a:t>
            </a:r>
            <a:r>
              <a:rPr lang="el-GR" sz="1100" dirty="0" smtClean="0"/>
              <a:t>4]=</a:t>
            </a:r>
            <a:r>
              <a:rPr lang="en-GB" sz="1100" dirty="0" err="1" smtClean="0"/>
              <a:t>deconv</a:t>
            </a:r>
            <a:r>
              <a:rPr lang="el-GR" sz="1100" dirty="0" smtClean="0"/>
              <a:t>(</a:t>
            </a:r>
            <a:r>
              <a:rPr lang="en-GB" sz="1100" dirty="0" smtClean="0"/>
              <a:t>t</a:t>
            </a:r>
            <a:r>
              <a:rPr lang="el-GR" sz="1100" dirty="0" smtClean="0"/>
              <a:t>1,</a:t>
            </a:r>
            <a:r>
              <a:rPr lang="en-GB" sz="1100" dirty="0" err="1" smtClean="0"/>
              <a:t>po</a:t>
            </a:r>
            <a:r>
              <a:rPr lang="el-GR" sz="1100" dirty="0" smtClean="0"/>
              <a:t>1);       </a:t>
            </a:r>
            <a:r>
              <a:rPr lang="el-GR" sz="1100" b="1" dirty="0" smtClean="0"/>
              <a:t>% διαίρεση των πολυωνύμων </a:t>
            </a:r>
            <a:r>
              <a:rPr lang="en-US" sz="1100" b="1" dirty="0" smtClean="0"/>
              <a:t>t</a:t>
            </a:r>
            <a:r>
              <a:rPr lang="el-GR" sz="1100" b="1" dirty="0" smtClean="0"/>
              <a:t>1 και </a:t>
            </a:r>
            <a:r>
              <a:rPr lang="en-US" sz="1100" b="1" dirty="0" err="1" smtClean="0"/>
              <a:t>po</a:t>
            </a:r>
            <a:r>
              <a:rPr lang="el-GR" sz="1100" b="1" dirty="0" smtClean="0"/>
              <a:t>1 έτσι ώστε να βρεθεί το πηλίκο και το υπόλοιπο της διαίρεσης (το πηλίκο της διαίρεσης είναι το </a:t>
            </a:r>
            <a:r>
              <a:rPr lang="el-GR" sz="1100" b="1" dirty="0" err="1" smtClean="0"/>
              <a:t>πολυωνυμικό</a:t>
            </a:r>
            <a:r>
              <a:rPr lang="el-GR" sz="1100" b="1" dirty="0" smtClean="0"/>
              <a:t> μέρος του αντιστρόφου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Q</a:t>
            </a:r>
            <a:r>
              <a:rPr lang="el-GR" sz="1100" dirty="0" smtClean="0"/>
              <a:t>1=</a:t>
            </a:r>
            <a:r>
              <a:rPr lang="en-GB" sz="1100" dirty="0" smtClean="0"/>
              <a:t>poly</a:t>
            </a:r>
            <a:r>
              <a:rPr lang="el-GR" sz="1100" dirty="0" smtClean="0"/>
              <a:t>2</a:t>
            </a:r>
            <a:r>
              <a:rPr lang="en-GB" sz="1100" dirty="0" smtClean="0"/>
              <a:t>sym</a:t>
            </a:r>
            <a:r>
              <a:rPr lang="el-GR" sz="1100" dirty="0" smtClean="0"/>
              <a:t>(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s</a:t>
            </a:r>
            <a:r>
              <a:rPr lang="el-GR" sz="1100" dirty="0" smtClean="0"/>
              <a:t>);           </a:t>
            </a:r>
            <a:r>
              <a:rPr lang="el-GR" sz="1100" b="1" dirty="0" smtClean="0"/>
              <a:t>% μετατροπή του πίνακα </a:t>
            </a:r>
            <a:r>
              <a:rPr lang="en-US" sz="1100" b="1" dirty="0" smtClean="0"/>
              <a:t>z</a:t>
            </a:r>
            <a:r>
              <a:rPr lang="el-GR" sz="1100" b="1" dirty="0" smtClean="0"/>
              <a:t>4 σε πίνακα έχοντας ως μεταβλητή το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QW</a:t>
            </a:r>
            <a:r>
              <a:rPr lang="el-GR" sz="1100" dirty="0" smtClean="0"/>
              <a:t>1=</a:t>
            </a:r>
            <a:r>
              <a:rPr lang="en-GB" sz="1100" dirty="0" smtClean="0"/>
              <a:t>s</a:t>
            </a:r>
            <a:r>
              <a:rPr lang="el-GR" sz="1100" dirty="0" smtClean="0"/>
              <a:t>-</a:t>
            </a:r>
            <a:r>
              <a:rPr lang="en-GB" sz="1100" dirty="0" smtClean="0"/>
              <a:t>DC</a:t>
            </a:r>
            <a:r>
              <a:rPr lang="el-GR" sz="1100" dirty="0" smtClean="0"/>
              <a:t>;</a:t>
            </a:r>
            <a:r>
              <a:rPr lang="el-GR" sz="1100" b="1" dirty="0" smtClean="0"/>
              <a:t>                                                  % ο </a:t>
            </a:r>
            <a:r>
              <a:rPr lang="en-US" sz="1100" b="1" dirty="0" smtClean="0"/>
              <a:t>QW</a:t>
            </a:r>
            <a:r>
              <a:rPr lang="el-GR" sz="1100" b="1" dirty="0" smtClean="0"/>
              <a:t>1 είναι πίνακας με στοιχεία τη διαφορά </a:t>
            </a:r>
            <a:r>
              <a:rPr lang="en-US" sz="1100" b="1" dirty="0" smtClean="0"/>
              <a:t>s</a:t>
            </a:r>
            <a:r>
              <a:rPr lang="el-GR" sz="1100" b="1" dirty="0" smtClean="0"/>
              <a:t>- </a:t>
            </a:r>
            <a:r>
              <a:rPr lang="en-US" sz="1100" b="1" dirty="0" smtClean="0"/>
              <a:t>DC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11=</a:t>
            </a:r>
            <a:r>
              <a:rPr lang="en-GB" sz="1100" dirty="0" smtClean="0"/>
              <a:t>prod</a:t>
            </a:r>
            <a:r>
              <a:rPr lang="el-GR" sz="1100" dirty="0" smtClean="0"/>
              <a:t>(</a:t>
            </a:r>
            <a:r>
              <a:rPr lang="en-GB" sz="1100" dirty="0" smtClean="0"/>
              <a:t>QW</a:t>
            </a:r>
            <a:r>
              <a:rPr lang="el-GR" sz="1100" dirty="0" smtClean="0"/>
              <a:t>1);</a:t>
            </a:r>
            <a:r>
              <a:rPr lang="el-GR" sz="1100" b="1" dirty="0" smtClean="0"/>
              <a:t>                                      % με την εντολή </a:t>
            </a:r>
            <a:r>
              <a:rPr lang="en-US" sz="1100" b="1" dirty="0" smtClean="0"/>
              <a:t>prod</a:t>
            </a:r>
            <a:r>
              <a:rPr lang="el-GR" sz="1100" b="1" dirty="0" smtClean="0"/>
              <a:t>( ) γίνεται ο υπολογισμός του γινομένου όλων των στοιχείων του πίνακα </a:t>
            </a:r>
            <a:r>
              <a:rPr lang="en-US" sz="1100" b="1" dirty="0" smtClean="0"/>
              <a:t>QW</a:t>
            </a:r>
            <a:r>
              <a:rPr lang="el-GR" sz="1100" b="1" dirty="0" smtClean="0"/>
              <a:t>1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poo</a:t>
            </a:r>
            <a:r>
              <a:rPr lang="el-GR" sz="1100" dirty="0" smtClean="0"/>
              <a:t>11=</a:t>
            </a:r>
            <a:r>
              <a:rPr lang="en-GB" sz="1100" dirty="0" smtClean="0"/>
              <a:t>expand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11);              </a:t>
            </a:r>
            <a:r>
              <a:rPr lang="el-GR" sz="1100" b="1" dirty="0" smtClean="0"/>
              <a:t> % με την εντολή </a:t>
            </a:r>
            <a:r>
              <a:rPr lang="en-GB" sz="1100" b="1" dirty="0" smtClean="0"/>
              <a:t>expand</a:t>
            </a:r>
            <a:r>
              <a:rPr lang="el-GR" sz="1100" b="1" dirty="0" smtClean="0"/>
              <a:t>( ) γίνεται ο υπολογισμός του γινομένου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1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t</a:t>
            </a:r>
            <a:r>
              <a:rPr lang="el-GR" sz="1100" dirty="0" smtClean="0"/>
              <a:t>11=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1);</a:t>
            </a:r>
            <a:r>
              <a:rPr lang="el-GR" sz="1100" b="1" dirty="0" smtClean="0"/>
              <a:t>                                % μετατροπή του πολυωνύμου </a:t>
            </a:r>
            <a:r>
              <a:rPr lang="en-US" sz="1100" b="1" dirty="0" smtClean="0"/>
              <a:t>Q</a:t>
            </a:r>
            <a:r>
              <a:rPr lang="el-GR" sz="1100" b="1" dirty="0" smtClean="0"/>
              <a:t>1 σε πίνακα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111=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err="1" smtClean="0"/>
              <a:t>poo</a:t>
            </a:r>
            <a:r>
              <a:rPr lang="el-GR" sz="1100" dirty="0" smtClean="0"/>
              <a:t>11);</a:t>
            </a:r>
            <a:r>
              <a:rPr lang="el-GR" sz="1100" b="1" dirty="0" smtClean="0"/>
              <a:t>                      % μετατροπή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11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en-GB" sz="1100" dirty="0" smtClean="0"/>
              <a:t>z</a:t>
            </a:r>
            <a:r>
              <a:rPr lang="el-GR" sz="1100" dirty="0" smtClean="0"/>
              <a:t>44,</a:t>
            </a:r>
            <a:r>
              <a:rPr lang="en-GB" sz="1100" dirty="0" smtClean="0"/>
              <a:t>p</a:t>
            </a:r>
            <a:r>
              <a:rPr lang="el-GR" sz="1100" dirty="0" smtClean="0"/>
              <a:t>44]=</a:t>
            </a:r>
            <a:r>
              <a:rPr lang="en-GB" sz="1100" dirty="0" err="1" smtClean="0"/>
              <a:t>deconv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111,</a:t>
            </a:r>
            <a:r>
              <a:rPr lang="en-GB" sz="1100" dirty="0" smtClean="0"/>
              <a:t>t</a:t>
            </a:r>
            <a:r>
              <a:rPr lang="el-GR" sz="1100" dirty="0" smtClean="0"/>
              <a:t>11); </a:t>
            </a:r>
            <a:r>
              <a:rPr lang="el-GR" sz="1100" b="1" dirty="0" smtClean="0"/>
              <a:t> % διαίρεση των πολυωνύμων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111 και </a:t>
            </a:r>
            <a:r>
              <a:rPr lang="en-US" sz="1100" b="1" dirty="0" smtClean="0"/>
              <a:t>t</a:t>
            </a:r>
            <a:r>
              <a:rPr lang="el-GR" sz="1100" b="1" dirty="0" smtClean="0"/>
              <a:t>11 έτσι ώστε να διασπαστεί το πολυώνυμο σε </a:t>
            </a:r>
            <a:r>
              <a:rPr lang="en-US" sz="1100" b="1" dirty="0" err="1" smtClean="0"/>
              <a:t>pol</a:t>
            </a:r>
            <a:r>
              <a:rPr lang="en-US" sz="1100" b="1" dirty="0" smtClean="0"/>
              <a:t> </a:t>
            </a:r>
            <a:r>
              <a:rPr lang="el-GR" sz="1100" b="1" dirty="0" smtClean="0"/>
              <a:t>και σε </a:t>
            </a:r>
            <a:r>
              <a:rPr lang="en-US" sz="1100" b="1" dirty="0" smtClean="0"/>
              <a:t>sp</a:t>
            </a:r>
            <a:r>
              <a:rPr lang="el-GR" sz="1100" b="1" dirty="0" smtClean="0"/>
              <a:t> κομμάτια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z</a:t>
            </a:r>
            <a:r>
              <a:rPr lang="el-GR" sz="1100" dirty="0" smtClean="0"/>
              <a:t>55=</a:t>
            </a:r>
            <a:r>
              <a:rPr lang="en-GB" sz="1100" dirty="0" smtClean="0"/>
              <a:t>poly</a:t>
            </a:r>
            <a:r>
              <a:rPr lang="el-GR" sz="1100" dirty="0" smtClean="0"/>
              <a:t>2</a:t>
            </a:r>
            <a:r>
              <a:rPr lang="en-GB" sz="1100" dirty="0" smtClean="0"/>
              <a:t>sym</a:t>
            </a:r>
            <a:r>
              <a:rPr lang="el-GR" sz="1100" dirty="0" smtClean="0"/>
              <a:t>(</a:t>
            </a:r>
            <a:r>
              <a:rPr lang="en-GB" sz="1100" dirty="0" smtClean="0"/>
              <a:t>z</a:t>
            </a:r>
            <a:r>
              <a:rPr lang="el-GR" sz="1100" dirty="0" smtClean="0"/>
              <a:t>44,</a:t>
            </a:r>
            <a:r>
              <a:rPr lang="en-GB" sz="1100" dirty="0" smtClean="0"/>
              <a:t>s</a:t>
            </a:r>
            <a:r>
              <a:rPr lang="el-GR" sz="1100" dirty="0" smtClean="0"/>
              <a:t>);      </a:t>
            </a:r>
            <a:r>
              <a:rPr lang="el-GR" sz="1100" b="1" dirty="0" smtClean="0"/>
              <a:t> % μετατροπή του πίνακα </a:t>
            </a:r>
            <a:r>
              <a:rPr lang="en-US" sz="1100" b="1" dirty="0" smtClean="0"/>
              <a:t>z</a:t>
            </a:r>
            <a:r>
              <a:rPr lang="el-GR" sz="1100" b="1" dirty="0" smtClean="0"/>
              <a:t>44 σε πολυώνυμο με μεταβλητή το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pc</a:t>
            </a:r>
            <a:r>
              <a:rPr lang="el-GR" sz="1100" dirty="0" smtClean="0"/>
              <a:t>=</a:t>
            </a:r>
            <a:r>
              <a:rPr lang="en-GB" sz="1100" dirty="0" err="1" smtClean="0"/>
              <a:t>poo</a:t>
            </a:r>
            <a:r>
              <a:rPr lang="el-GR" sz="1100" dirty="0" smtClean="0"/>
              <a:t>11/</a:t>
            </a:r>
            <a:r>
              <a:rPr lang="en-GB" sz="1100" dirty="0" smtClean="0"/>
              <a:t>z</a:t>
            </a:r>
            <a:r>
              <a:rPr lang="el-GR" sz="1100" dirty="0" smtClean="0"/>
              <a:t>55;</a:t>
            </a:r>
            <a:r>
              <a:rPr lang="el-GR" sz="1100" b="1" dirty="0" smtClean="0"/>
              <a:t>                                     % διαιρούμε τα δύο πολυώνυμα έτσι ώστε να υπολογιστεί η αντίστροφη συνάρτηση της συνάρτησης μεταφοράς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PC</a:t>
            </a:r>
            <a:r>
              <a:rPr lang="el-GR" sz="1100" dirty="0" smtClean="0"/>
              <a:t>1=</a:t>
            </a:r>
            <a:r>
              <a:rPr lang="en-GB" sz="1100" dirty="0" smtClean="0"/>
              <a:t>pc</a:t>
            </a:r>
            <a:r>
              <a:rPr lang="el-GR" sz="1100" dirty="0" smtClean="0"/>
              <a:t>^(-1);                   </a:t>
            </a:r>
            <a:r>
              <a:rPr lang="el-GR" sz="1100" b="1" dirty="0" smtClean="0"/>
              <a:t> % υπολογισμός της συνάρτησης μεταφοράς του κλειστού συστήματος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4435"/>
          </a:xfrm>
        </p:spPr>
        <p:txBody>
          <a:bodyPr/>
          <a:lstStyle/>
          <a:p>
            <a:pPr lvl="0">
              <a:buNone/>
            </a:pPr>
            <a:r>
              <a:rPr lang="el-GR" sz="1200" b="1" u="sng" dirty="0" smtClean="0"/>
              <a:t>Ορισμός συνάρτησης </a:t>
            </a:r>
            <a:r>
              <a:rPr lang="en-US" sz="1200" b="1" u="sng" dirty="0" smtClean="0"/>
              <a:t>Com1</a:t>
            </a:r>
            <a:endParaRPr lang="el-GR" sz="12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smtClean="0"/>
              <a:t>function</a:t>
            </a:r>
            <a:r>
              <a:rPr lang="el-GR" sz="1100" dirty="0" smtClean="0"/>
              <a:t> [</a:t>
            </a:r>
            <a:r>
              <a:rPr lang="en-GB" sz="1100" dirty="0" smtClean="0"/>
              <a:t>Com</a:t>
            </a:r>
            <a:r>
              <a:rPr lang="el-GR" sz="1100" dirty="0" smtClean="0"/>
              <a:t>1]=</a:t>
            </a:r>
            <a:r>
              <a:rPr lang="en-GB" sz="1100" dirty="0" err="1" smtClean="0"/>
              <a:t>calculationsCom</a:t>
            </a:r>
            <a:r>
              <a:rPr lang="el-GR" sz="1100" dirty="0" smtClean="0"/>
              <a:t>1(</a:t>
            </a:r>
            <a:r>
              <a:rPr lang="en-GB" sz="1100" dirty="0" err="1" smtClean="0"/>
              <a:t>tf</a:t>
            </a:r>
            <a:r>
              <a:rPr lang="el-GR" sz="1100" dirty="0" smtClean="0"/>
              <a:t>,</a:t>
            </a:r>
            <a:r>
              <a:rPr lang="en-GB" sz="1100" dirty="0" smtClean="0"/>
              <a:t>DC</a:t>
            </a:r>
            <a:r>
              <a:rPr lang="el-GR" sz="1100" dirty="0" smtClean="0"/>
              <a:t>)   </a:t>
            </a:r>
            <a:r>
              <a:rPr lang="el-GR" sz="1100" b="1" dirty="0" smtClean="0"/>
              <a:t>% ορισμός συνάρτησης </a:t>
            </a:r>
            <a:r>
              <a:rPr lang="en-US" sz="1100" b="1" dirty="0" smtClean="0"/>
              <a:t>Com</a:t>
            </a:r>
            <a:r>
              <a:rPr lang="el-GR" sz="1100" b="1" dirty="0" smtClean="0"/>
              <a:t>1 έχοντας ως δεδομένες τις συναρτήσεις </a:t>
            </a:r>
            <a:r>
              <a:rPr lang="en-US" sz="1100" b="1" dirty="0" err="1" smtClean="0"/>
              <a:t>tf</a:t>
            </a:r>
            <a:r>
              <a:rPr lang="el-GR" sz="1100" b="1" dirty="0" smtClean="0"/>
              <a:t> και </a:t>
            </a:r>
            <a:r>
              <a:rPr lang="en-US" sz="1100" b="1" dirty="0" smtClean="0"/>
              <a:t>DC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 </a:t>
            </a:r>
          </a:p>
          <a:p>
            <a:pPr>
              <a:buNone/>
            </a:pPr>
            <a:r>
              <a:rPr lang="en-GB" sz="1100" dirty="0" err="1" smtClean="0"/>
              <a:t>syms</a:t>
            </a:r>
            <a:r>
              <a:rPr lang="en-GB" sz="1100" dirty="0" smtClean="0"/>
              <a:t> s</a:t>
            </a:r>
            <a:r>
              <a:rPr lang="el-GR" sz="1100" dirty="0" smtClean="0"/>
              <a:t>                             </a:t>
            </a:r>
            <a:r>
              <a:rPr lang="el-GR" sz="1100" b="1" dirty="0" smtClean="0"/>
              <a:t>% δήλωση μεταβλητής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a</a:t>
            </a:r>
            <a:r>
              <a:rPr lang="el-GR" sz="1100" dirty="0" smtClean="0"/>
              <a:t>=</a:t>
            </a:r>
            <a:r>
              <a:rPr lang="en-GB" sz="1100" dirty="0" smtClean="0"/>
              <a:t>solve</a:t>
            </a:r>
            <a:r>
              <a:rPr lang="el-GR" sz="1100" dirty="0" smtClean="0"/>
              <a:t>(</a:t>
            </a:r>
            <a:r>
              <a:rPr lang="en-GB" sz="1100" dirty="0" err="1" smtClean="0"/>
              <a:t>tf</a:t>
            </a:r>
            <a:r>
              <a:rPr lang="el-GR" sz="1100" dirty="0" smtClean="0"/>
              <a:t>);                       </a:t>
            </a:r>
            <a:r>
              <a:rPr lang="el-GR" sz="1100" b="1" dirty="0" smtClean="0"/>
              <a:t>% εύρεση των ριζών (των μηδενικών) της συνάρτησης μεταφοράς </a:t>
            </a:r>
            <a:r>
              <a:rPr lang="el-GR" sz="1100" dirty="0" smtClean="0"/>
              <a:t> </a:t>
            </a:r>
          </a:p>
          <a:p>
            <a:pPr>
              <a:buNone/>
            </a:pPr>
            <a:r>
              <a:rPr lang="en-GB" sz="1100" dirty="0" smtClean="0"/>
              <a:t>QW</a:t>
            </a:r>
            <a:r>
              <a:rPr lang="el-GR" sz="1100" dirty="0" smtClean="0"/>
              <a:t>=</a:t>
            </a:r>
            <a:r>
              <a:rPr lang="en-GB" sz="1100" dirty="0" smtClean="0"/>
              <a:t>s</a:t>
            </a:r>
            <a:r>
              <a:rPr lang="el-GR" sz="1100" dirty="0" smtClean="0"/>
              <a:t>-</a:t>
            </a:r>
            <a:r>
              <a:rPr lang="en-GB" sz="1100" dirty="0" smtClean="0"/>
              <a:t>a</a:t>
            </a:r>
            <a:r>
              <a:rPr lang="el-GR" sz="1100" dirty="0" smtClean="0"/>
              <a:t>;                            </a:t>
            </a:r>
            <a:r>
              <a:rPr lang="el-GR" sz="1100" b="1" dirty="0" smtClean="0"/>
              <a:t>% υπολογισμός του πίνακα με συντελεστές τη διαφορά </a:t>
            </a:r>
            <a:r>
              <a:rPr lang="en-US" sz="1100" b="1" dirty="0" smtClean="0"/>
              <a:t>s</a:t>
            </a:r>
            <a:r>
              <a:rPr lang="el-GR" sz="1100" b="1" dirty="0" smtClean="0"/>
              <a:t>-</a:t>
            </a:r>
            <a:r>
              <a:rPr lang="en-US" sz="1100" b="1" dirty="0" smtClean="0"/>
              <a:t>a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=</a:t>
            </a:r>
            <a:r>
              <a:rPr lang="en-GB" sz="1100" dirty="0" smtClean="0"/>
              <a:t>prod</a:t>
            </a:r>
            <a:r>
              <a:rPr lang="el-GR" sz="1100" dirty="0" smtClean="0"/>
              <a:t>(</a:t>
            </a:r>
            <a:r>
              <a:rPr lang="en-GB" sz="1100" dirty="0" smtClean="0"/>
              <a:t>QW</a:t>
            </a:r>
            <a:r>
              <a:rPr lang="el-GR" sz="1100" dirty="0" smtClean="0"/>
              <a:t>);                       </a:t>
            </a:r>
            <a:r>
              <a:rPr lang="el-GR" sz="1100" b="1" dirty="0" smtClean="0"/>
              <a:t>% δημιουργία πολυωνύμου πολλαπλασιάζοντας όλα τα στοιχεία του πίνακα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poo</a:t>
            </a:r>
            <a:r>
              <a:rPr lang="el-GR" sz="1100" dirty="0" smtClean="0"/>
              <a:t>=</a:t>
            </a:r>
            <a:r>
              <a:rPr lang="en-GB" sz="1100" dirty="0" smtClean="0"/>
              <a:t>expand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);                    </a:t>
            </a:r>
            <a:r>
              <a:rPr lang="el-GR" sz="1100" b="1" dirty="0" smtClean="0"/>
              <a:t>% υπολογισμός του γινομένου του πολυωνύμου </a:t>
            </a:r>
            <a:r>
              <a:rPr lang="en-US" sz="1100" b="1" dirty="0" err="1" smtClean="0"/>
              <a:t>po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Q</a:t>
            </a:r>
            <a:r>
              <a:rPr lang="el-GR" sz="1100" dirty="0" smtClean="0"/>
              <a:t>2=(</a:t>
            </a:r>
            <a:r>
              <a:rPr lang="en-GB" sz="1100" dirty="0" err="1" smtClean="0"/>
              <a:t>tf</a:t>
            </a:r>
            <a:r>
              <a:rPr lang="el-GR" sz="1100" dirty="0" smtClean="0"/>
              <a:t>/</a:t>
            </a:r>
            <a:r>
              <a:rPr lang="en-GB" sz="1100" dirty="0" err="1" smtClean="0"/>
              <a:t>poo</a:t>
            </a:r>
            <a:r>
              <a:rPr lang="el-GR" sz="1100" dirty="0" smtClean="0"/>
              <a:t>)^(-1);                  </a:t>
            </a:r>
            <a:r>
              <a:rPr lang="el-GR" sz="1100" b="1" dirty="0" smtClean="0"/>
              <a:t>% διαίρεση της συνάρτησης μεταφοράς με το πολυώνυμο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και αντιστροφή του αποτελέσματος (στόχος όλων των παραπάνω είναι να διαχωρίσουμε τον αριθμητή με τον παρονομαστή</a:t>
            </a:r>
            <a:r>
              <a:rPr lang="el-GR" sz="1100" dirty="0" smtClean="0"/>
              <a:t>             </a:t>
            </a:r>
          </a:p>
          <a:p>
            <a:pPr>
              <a:buNone/>
            </a:pPr>
            <a:r>
              <a:rPr lang="en-GB" sz="1100" dirty="0" smtClean="0"/>
              <a:t>t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2);                   </a:t>
            </a:r>
            <a:r>
              <a:rPr lang="el-GR" sz="1100" b="1" dirty="0" smtClean="0"/>
              <a:t>% μετατροπή του πολυωνύμου </a:t>
            </a:r>
            <a:r>
              <a:rPr lang="en-US" sz="1100" b="1" dirty="0" smtClean="0"/>
              <a:t>Q</a:t>
            </a:r>
            <a:r>
              <a:rPr lang="el-GR" sz="1100" b="1" dirty="0" smtClean="0"/>
              <a:t>2 σε πίνακα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err="1" smtClean="0"/>
              <a:t>poo</a:t>
            </a:r>
            <a:r>
              <a:rPr lang="el-GR" sz="1100" dirty="0" smtClean="0"/>
              <a:t>);</a:t>
            </a:r>
            <a:r>
              <a:rPr lang="el-GR" sz="1100" b="1" dirty="0" smtClean="0"/>
              <a:t>                                  % μετατροπή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p</a:t>
            </a:r>
            <a:r>
              <a:rPr lang="el-GR" sz="1100" dirty="0" smtClean="0"/>
              <a:t>4]=</a:t>
            </a:r>
            <a:r>
              <a:rPr lang="en-GB" sz="1100" dirty="0" err="1" smtClean="0"/>
              <a:t>deconv</a:t>
            </a:r>
            <a:r>
              <a:rPr lang="el-GR" sz="1100" dirty="0" smtClean="0"/>
              <a:t>(</a:t>
            </a:r>
            <a:r>
              <a:rPr lang="en-GB" sz="1100" dirty="0" smtClean="0"/>
              <a:t>t</a:t>
            </a:r>
            <a:r>
              <a:rPr lang="el-GR" sz="1100" dirty="0" smtClean="0"/>
              <a:t>1,</a:t>
            </a:r>
            <a:r>
              <a:rPr lang="en-GB" sz="1100" dirty="0" err="1" smtClean="0"/>
              <a:t>po</a:t>
            </a:r>
            <a:r>
              <a:rPr lang="el-GR" sz="1100" dirty="0" smtClean="0"/>
              <a:t>1);       </a:t>
            </a:r>
            <a:r>
              <a:rPr lang="el-GR" sz="1100" b="1" dirty="0" smtClean="0"/>
              <a:t>% διαίρεση των πολυωνύμων </a:t>
            </a:r>
            <a:r>
              <a:rPr lang="en-US" sz="1100" b="1" dirty="0" smtClean="0"/>
              <a:t>t</a:t>
            </a:r>
            <a:r>
              <a:rPr lang="el-GR" sz="1100" b="1" dirty="0" smtClean="0"/>
              <a:t>1 και </a:t>
            </a:r>
            <a:r>
              <a:rPr lang="en-US" sz="1100" b="1" dirty="0" err="1" smtClean="0"/>
              <a:t>po</a:t>
            </a:r>
            <a:r>
              <a:rPr lang="el-GR" sz="1100" b="1" dirty="0" smtClean="0"/>
              <a:t>1 έτσι ώστε να βρεθεί το πηλίκο και το υπόλοιπο της διαίρεσης (το πηλίκο της διαίρεσης είναι το </a:t>
            </a:r>
            <a:r>
              <a:rPr lang="el-GR" sz="1100" b="1" dirty="0" err="1" smtClean="0"/>
              <a:t>πολυωνυμικό</a:t>
            </a:r>
            <a:r>
              <a:rPr lang="el-GR" sz="1100" b="1" dirty="0" smtClean="0"/>
              <a:t> μέρος του αντιστρόφου της συνάρτησης μεταφοράς 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Q</a:t>
            </a:r>
            <a:r>
              <a:rPr lang="el-GR" sz="1100" dirty="0" smtClean="0"/>
              <a:t>1=</a:t>
            </a:r>
            <a:r>
              <a:rPr lang="en-GB" sz="1100" dirty="0" smtClean="0"/>
              <a:t>poly</a:t>
            </a:r>
            <a:r>
              <a:rPr lang="el-GR" sz="1100" dirty="0" smtClean="0"/>
              <a:t>2</a:t>
            </a:r>
            <a:r>
              <a:rPr lang="en-GB" sz="1100" dirty="0" smtClean="0"/>
              <a:t>sym</a:t>
            </a:r>
            <a:r>
              <a:rPr lang="el-GR" sz="1100" dirty="0" smtClean="0"/>
              <a:t>(</a:t>
            </a:r>
            <a:r>
              <a:rPr lang="en-GB" sz="1100" dirty="0" smtClean="0"/>
              <a:t>z</a:t>
            </a:r>
            <a:r>
              <a:rPr lang="el-GR" sz="1100" dirty="0" smtClean="0"/>
              <a:t>4,</a:t>
            </a:r>
            <a:r>
              <a:rPr lang="en-GB" sz="1100" dirty="0" smtClean="0"/>
              <a:t>s</a:t>
            </a:r>
            <a:r>
              <a:rPr lang="el-GR" sz="1100" dirty="0" smtClean="0"/>
              <a:t>);           </a:t>
            </a:r>
            <a:r>
              <a:rPr lang="el-GR" sz="1100" b="1" dirty="0" smtClean="0"/>
              <a:t>% μετατροπή του πίνακα </a:t>
            </a:r>
            <a:r>
              <a:rPr lang="en-US" sz="1100" b="1" dirty="0" smtClean="0"/>
              <a:t>z</a:t>
            </a:r>
            <a:r>
              <a:rPr lang="el-GR" sz="1100" b="1" dirty="0" smtClean="0"/>
              <a:t>4 σε πίνακα έχοντας ως μεταβλητή το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QW</a:t>
            </a:r>
            <a:r>
              <a:rPr lang="el-GR" sz="1100" dirty="0" smtClean="0"/>
              <a:t>1=</a:t>
            </a:r>
            <a:r>
              <a:rPr lang="en-GB" sz="1100" dirty="0" smtClean="0"/>
              <a:t>s</a:t>
            </a:r>
            <a:r>
              <a:rPr lang="el-GR" sz="1100" dirty="0" smtClean="0"/>
              <a:t>-</a:t>
            </a:r>
            <a:r>
              <a:rPr lang="en-GB" sz="1100" dirty="0" smtClean="0"/>
              <a:t>DC</a:t>
            </a:r>
            <a:r>
              <a:rPr lang="el-GR" sz="1100" dirty="0" smtClean="0"/>
              <a:t>;</a:t>
            </a:r>
            <a:r>
              <a:rPr lang="el-GR" sz="1100" b="1" dirty="0" smtClean="0"/>
              <a:t>                                                  % ο </a:t>
            </a:r>
            <a:r>
              <a:rPr lang="en-US" sz="1100" b="1" dirty="0" smtClean="0"/>
              <a:t>QW</a:t>
            </a:r>
            <a:r>
              <a:rPr lang="el-GR" sz="1100" b="1" dirty="0" smtClean="0"/>
              <a:t>1 είναι πίνακας με στοιχεία τη διαφορά </a:t>
            </a:r>
            <a:r>
              <a:rPr lang="en-US" sz="1100" b="1" dirty="0" smtClean="0"/>
              <a:t>s</a:t>
            </a:r>
            <a:r>
              <a:rPr lang="el-GR" sz="1100" b="1" dirty="0" smtClean="0"/>
              <a:t>- </a:t>
            </a:r>
            <a:r>
              <a:rPr lang="en-US" sz="1100" b="1" dirty="0" smtClean="0"/>
              <a:t>DC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11=</a:t>
            </a:r>
            <a:r>
              <a:rPr lang="en-GB" sz="1100" dirty="0" smtClean="0"/>
              <a:t>prod</a:t>
            </a:r>
            <a:r>
              <a:rPr lang="el-GR" sz="1100" dirty="0" smtClean="0"/>
              <a:t>(</a:t>
            </a:r>
            <a:r>
              <a:rPr lang="en-GB" sz="1100" dirty="0" smtClean="0"/>
              <a:t>QW</a:t>
            </a:r>
            <a:r>
              <a:rPr lang="el-GR" sz="1100" dirty="0" smtClean="0"/>
              <a:t>1);</a:t>
            </a:r>
            <a:r>
              <a:rPr lang="el-GR" sz="1100" b="1" dirty="0" smtClean="0"/>
              <a:t>                                      % με την εντολή </a:t>
            </a:r>
            <a:r>
              <a:rPr lang="en-US" sz="1100" b="1" dirty="0" smtClean="0"/>
              <a:t>prod</a:t>
            </a:r>
            <a:r>
              <a:rPr lang="el-GR" sz="1100" b="1" dirty="0" smtClean="0"/>
              <a:t>( ) γίνεται ο υπολογισμός του γινομένου όλων των στοιχείων του πίνακα </a:t>
            </a:r>
            <a:r>
              <a:rPr lang="en-US" sz="1100" b="1" dirty="0" smtClean="0"/>
              <a:t>QW</a:t>
            </a:r>
            <a:r>
              <a:rPr lang="el-GR" sz="1100" b="1" dirty="0" smtClean="0"/>
              <a:t>1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poo</a:t>
            </a:r>
            <a:r>
              <a:rPr lang="el-GR" sz="1100" dirty="0" smtClean="0"/>
              <a:t>11=</a:t>
            </a:r>
            <a:r>
              <a:rPr lang="en-GB" sz="1100" dirty="0" smtClean="0"/>
              <a:t>expand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11);              </a:t>
            </a:r>
            <a:r>
              <a:rPr lang="el-GR" sz="1100" b="1" dirty="0" smtClean="0"/>
              <a:t> % με την εντολή </a:t>
            </a:r>
            <a:r>
              <a:rPr lang="en-GB" sz="1100" b="1" dirty="0" smtClean="0"/>
              <a:t>expand</a:t>
            </a:r>
            <a:r>
              <a:rPr lang="el-GR" sz="1100" b="1" dirty="0" smtClean="0"/>
              <a:t>( ) γίνεται ο υπολογισμός του γινομένου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1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t</a:t>
            </a:r>
            <a:r>
              <a:rPr lang="el-GR" sz="1100" dirty="0" smtClean="0"/>
              <a:t>11=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smtClean="0"/>
              <a:t>Q</a:t>
            </a:r>
            <a:r>
              <a:rPr lang="el-GR" sz="1100" dirty="0" smtClean="0"/>
              <a:t>1);</a:t>
            </a:r>
            <a:r>
              <a:rPr lang="el-GR" sz="1100" b="1" dirty="0" smtClean="0"/>
              <a:t>                                % μετατροπή του πολυωνύμου </a:t>
            </a:r>
            <a:r>
              <a:rPr lang="en-US" sz="1100" b="1" dirty="0" smtClean="0"/>
              <a:t>Q</a:t>
            </a:r>
            <a:r>
              <a:rPr lang="el-GR" sz="1100" b="1" dirty="0" smtClean="0"/>
              <a:t>1 σε πίνακα</a:t>
            </a:r>
            <a:endParaRPr lang="el-GR" sz="1100" dirty="0" smtClean="0"/>
          </a:p>
          <a:p>
            <a:pPr>
              <a:buNone/>
            </a:pPr>
            <a:r>
              <a:rPr lang="en-GB" sz="1100" dirty="0" err="1" smtClean="0"/>
              <a:t>po</a:t>
            </a:r>
            <a:r>
              <a:rPr lang="el-GR" sz="1100" dirty="0" smtClean="0"/>
              <a:t>111=</a:t>
            </a:r>
            <a:r>
              <a:rPr lang="en-GB" sz="1100" dirty="0" smtClean="0"/>
              <a:t>sym</a:t>
            </a:r>
            <a:r>
              <a:rPr lang="el-GR" sz="1100" dirty="0" smtClean="0"/>
              <a:t>2</a:t>
            </a:r>
            <a:r>
              <a:rPr lang="en-GB" sz="1100" dirty="0" smtClean="0"/>
              <a:t>poly</a:t>
            </a:r>
            <a:r>
              <a:rPr lang="el-GR" sz="1100" dirty="0" smtClean="0"/>
              <a:t>(</a:t>
            </a:r>
            <a:r>
              <a:rPr lang="en-GB" sz="1100" dirty="0" err="1" smtClean="0"/>
              <a:t>poo</a:t>
            </a:r>
            <a:r>
              <a:rPr lang="el-GR" sz="1100" dirty="0" smtClean="0"/>
              <a:t>11);</a:t>
            </a:r>
            <a:r>
              <a:rPr lang="el-GR" sz="1100" b="1" dirty="0" smtClean="0"/>
              <a:t>                      % μετατροπή του πολυωνύμου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11 σε πίνακα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[</a:t>
            </a:r>
            <a:r>
              <a:rPr lang="en-GB" sz="1100" dirty="0" smtClean="0"/>
              <a:t>z</a:t>
            </a:r>
            <a:r>
              <a:rPr lang="el-GR" sz="1100" dirty="0" smtClean="0"/>
              <a:t>44,</a:t>
            </a:r>
            <a:r>
              <a:rPr lang="en-GB" sz="1100" dirty="0" smtClean="0"/>
              <a:t>p</a:t>
            </a:r>
            <a:r>
              <a:rPr lang="el-GR" sz="1100" dirty="0" smtClean="0"/>
              <a:t>44]=</a:t>
            </a:r>
            <a:r>
              <a:rPr lang="en-GB" sz="1100" dirty="0" err="1" smtClean="0"/>
              <a:t>deconv</a:t>
            </a:r>
            <a:r>
              <a:rPr lang="el-GR" sz="1100" dirty="0" smtClean="0"/>
              <a:t>(</a:t>
            </a:r>
            <a:r>
              <a:rPr lang="en-GB" sz="1100" dirty="0" err="1" smtClean="0"/>
              <a:t>po</a:t>
            </a:r>
            <a:r>
              <a:rPr lang="el-GR" sz="1100" dirty="0" smtClean="0"/>
              <a:t>111,</a:t>
            </a:r>
            <a:r>
              <a:rPr lang="en-GB" sz="1100" dirty="0" smtClean="0"/>
              <a:t>t</a:t>
            </a:r>
            <a:r>
              <a:rPr lang="el-GR" sz="1100" dirty="0" smtClean="0"/>
              <a:t>11); </a:t>
            </a:r>
            <a:r>
              <a:rPr lang="el-GR" sz="1100" b="1" dirty="0" smtClean="0"/>
              <a:t> % διαίρεση των πολυωνύμων </a:t>
            </a:r>
            <a:r>
              <a:rPr lang="en-US" sz="1100" b="1" dirty="0" err="1" smtClean="0"/>
              <a:t>poo</a:t>
            </a:r>
            <a:r>
              <a:rPr lang="el-GR" sz="1100" b="1" dirty="0" smtClean="0"/>
              <a:t>111 και </a:t>
            </a:r>
            <a:r>
              <a:rPr lang="en-US" sz="1100" b="1" dirty="0" smtClean="0"/>
              <a:t>t</a:t>
            </a:r>
            <a:r>
              <a:rPr lang="el-GR" sz="1100" b="1" dirty="0" smtClean="0"/>
              <a:t>11 έτσι ώστε να διασπαστεί το πολυώνυμο σε </a:t>
            </a:r>
            <a:r>
              <a:rPr lang="en-US" sz="1100" b="1" dirty="0" err="1" smtClean="0"/>
              <a:t>pol</a:t>
            </a:r>
            <a:r>
              <a:rPr lang="en-US" sz="1100" b="1" dirty="0" smtClean="0"/>
              <a:t> </a:t>
            </a:r>
            <a:r>
              <a:rPr lang="el-GR" sz="1100" b="1" dirty="0" smtClean="0"/>
              <a:t>και σε </a:t>
            </a:r>
            <a:r>
              <a:rPr lang="en-US" sz="1100" b="1" dirty="0" smtClean="0"/>
              <a:t>sp</a:t>
            </a:r>
            <a:r>
              <a:rPr lang="el-GR" sz="1100" b="1" dirty="0" smtClean="0"/>
              <a:t> κομμάτια</a:t>
            </a:r>
            <a:endParaRPr lang="el-GR" sz="1100" dirty="0" smtClean="0"/>
          </a:p>
          <a:p>
            <a:pPr>
              <a:buNone/>
            </a:pPr>
            <a:r>
              <a:rPr lang="el-GR" sz="1100" dirty="0" smtClean="0"/>
              <a:t>     </a:t>
            </a:r>
            <a:r>
              <a:rPr lang="en-GB" sz="1100" dirty="0" smtClean="0"/>
              <a:t>z</a:t>
            </a:r>
            <a:r>
              <a:rPr lang="el-GR" sz="1100" dirty="0" smtClean="0"/>
              <a:t>55=</a:t>
            </a:r>
            <a:r>
              <a:rPr lang="en-GB" sz="1100" dirty="0" smtClean="0"/>
              <a:t>poly</a:t>
            </a:r>
            <a:r>
              <a:rPr lang="el-GR" sz="1100" dirty="0" smtClean="0"/>
              <a:t>2</a:t>
            </a:r>
            <a:r>
              <a:rPr lang="en-GB" sz="1100" dirty="0" smtClean="0"/>
              <a:t>sym</a:t>
            </a:r>
            <a:r>
              <a:rPr lang="el-GR" sz="1100" dirty="0" smtClean="0"/>
              <a:t>(</a:t>
            </a:r>
            <a:r>
              <a:rPr lang="en-GB" sz="1100" dirty="0" smtClean="0"/>
              <a:t>z</a:t>
            </a:r>
            <a:r>
              <a:rPr lang="el-GR" sz="1100" dirty="0" smtClean="0"/>
              <a:t>44,</a:t>
            </a:r>
            <a:r>
              <a:rPr lang="en-GB" sz="1100" dirty="0" smtClean="0"/>
              <a:t>s</a:t>
            </a:r>
            <a:r>
              <a:rPr lang="el-GR" sz="1100" dirty="0" smtClean="0"/>
              <a:t>);      </a:t>
            </a:r>
            <a:r>
              <a:rPr lang="el-GR" sz="1100" b="1" dirty="0" smtClean="0"/>
              <a:t> % μετατροπή του πίνακα </a:t>
            </a:r>
            <a:r>
              <a:rPr lang="en-US" sz="1100" b="1" dirty="0" smtClean="0"/>
              <a:t>z</a:t>
            </a:r>
            <a:r>
              <a:rPr lang="el-GR" sz="1100" b="1" dirty="0" smtClean="0"/>
              <a:t>44 σε πολυώνυμο με μεταβλητή το </a:t>
            </a:r>
            <a:r>
              <a:rPr lang="en-US" sz="1100" b="1" dirty="0" smtClean="0"/>
              <a:t>s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pc</a:t>
            </a:r>
            <a:r>
              <a:rPr lang="el-GR" sz="1100" dirty="0" smtClean="0"/>
              <a:t>=</a:t>
            </a:r>
            <a:r>
              <a:rPr lang="en-GB" sz="1100" dirty="0" err="1" smtClean="0"/>
              <a:t>poo</a:t>
            </a:r>
            <a:r>
              <a:rPr lang="el-GR" sz="1100" dirty="0" smtClean="0"/>
              <a:t>11/</a:t>
            </a:r>
            <a:r>
              <a:rPr lang="en-GB" sz="1100" dirty="0" smtClean="0"/>
              <a:t>z</a:t>
            </a:r>
            <a:r>
              <a:rPr lang="el-GR" sz="1100" dirty="0" smtClean="0"/>
              <a:t>55;</a:t>
            </a:r>
            <a:r>
              <a:rPr lang="el-GR" sz="1100" b="1" dirty="0" smtClean="0"/>
              <a:t>                                     % διαιρούμε τα δύο πολυώνυμα έτσι ώστε να υπολογιστεί η αντίστροφη συνάρτηση της συνάρτησης μεταφοράς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g</a:t>
            </a:r>
            <a:r>
              <a:rPr lang="el-GR" sz="1100" dirty="0" smtClean="0"/>
              <a:t>1=</a:t>
            </a:r>
            <a:r>
              <a:rPr lang="en-GB" sz="1100" dirty="0" smtClean="0"/>
              <a:t>pc</a:t>
            </a:r>
            <a:r>
              <a:rPr lang="el-GR" sz="1100" dirty="0" smtClean="0"/>
              <a:t>-</a:t>
            </a:r>
            <a:r>
              <a:rPr lang="en-GB" sz="1100" dirty="0" smtClean="0"/>
              <a:t>Q</a:t>
            </a:r>
            <a:r>
              <a:rPr lang="el-GR" sz="1100" dirty="0" smtClean="0"/>
              <a:t>2/</a:t>
            </a:r>
            <a:r>
              <a:rPr lang="en-GB" sz="1100" dirty="0" err="1" smtClean="0"/>
              <a:t>poo</a:t>
            </a:r>
            <a:r>
              <a:rPr lang="el-GR" sz="1100" dirty="0" smtClean="0"/>
              <a:t>;                  </a:t>
            </a:r>
            <a:r>
              <a:rPr lang="el-GR" sz="1100" b="1" dirty="0" smtClean="0"/>
              <a:t>% υπολογισμός της διαφοράς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Com</a:t>
            </a:r>
            <a:r>
              <a:rPr lang="el-GR" sz="1100" dirty="0" smtClean="0"/>
              <a:t>1=</a:t>
            </a:r>
            <a:r>
              <a:rPr lang="en-GB" sz="1100" dirty="0" smtClean="0"/>
              <a:t>simplify</a:t>
            </a:r>
            <a:r>
              <a:rPr lang="el-GR" sz="1100" dirty="0" smtClean="0"/>
              <a:t>(</a:t>
            </a:r>
            <a:r>
              <a:rPr lang="en-GB" sz="1100" dirty="0" smtClean="0"/>
              <a:t>g</a:t>
            </a:r>
            <a:r>
              <a:rPr lang="el-GR" sz="1100" dirty="0" smtClean="0"/>
              <a:t>1);</a:t>
            </a:r>
            <a:r>
              <a:rPr lang="el-GR" sz="1100" b="1" dirty="0" smtClean="0"/>
              <a:t>                          % με την εντολή </a:t>
            </a:r>
            <a:r>
              <a:rPr lang="en-GB" sz="1100" b="1" dirty="0" smtClean="0"/>
              <a:t>simplify</a:t>
            </a:r>
            <a:r>
              <a:rPr lang="el-GR" sz="1100" b="1" dirty="0" smtClean="0"/>
              <a:t>( ) γίνονται οι πράξεις τις παράστασης του πολυωνύμου το οποίο βρίσκεται μέσα στη παρένθεση και έτσι υπολογίζεται ο αντισταθμιστής </a:t>
            </a:r>
            <a:endParaRPr lang="el-GR" sz="1100" dirty="0" smtClean="0"/>
          </a:p>
          <a:p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2400" i="1" u="sng" dirty="0" smtClean="0">
                <a:solidFill>
                  <a:schemeClr val="tx1"/>
                </a:solidFill>
              </a:rPr>
              <a:t>Εφαρμογή Πρόγραμμα </a:t>
            </a:r>
            <a:r>
              <a:rPr lang="en-GB" sz="2400" i="1" u="sng" dirty="0" smtClean="0">
                <a:solidFill>
                  <a:schemeClr val="tx1"/>
                </a:solidFill>
              </a:rPr>
              <a:t>compensator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167" t="24507" r="29166" b="4026"/>
          <a:stretch>
            <a:fillRect/>
          </a:stretch>
        </p:blipFill>
        <p:spPr bwMode="auto">
          <a:xfrm>
            <a:off x="642910" y="928670"/>
            <a:ext cx="75009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l-GR" sz="2400" i="1" u="sng" dirty="0" smtClean="0">
                <a:solidFill>
                  <a:schemeClr val="tx1"/>
                </a:solidFill>
              </a:rPr>
              <a:t>Εφαρμογή</a:t>
            </a: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DE64-8239-4D5E-B156-7346177B7F0A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5825" t="27138" r="28926" b="22555"/>
          <a:stretch>
            <a:fillRect/>
          </a:stretch>
        </p:blipFill>
        <p:spPr bwMode="auto">
          <a:xfrm>
            <a:off x="285720" y="785794"/>
            <a:ext cx="43577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6415" t="18648" r="29363" b="8698"/>
          <a:stretch>
            <a:fillRect/>
          </a:stretch>
        </p:blipFill>
        <p:spPr bwMode="auto">
          <a:xfrm>
            <a:off x="4786314" y="785794"/>
            <a:ext cx="40719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2200" u="sng" dirty="0" smtClean="0">
                <a:solidFill>
                  <a:schemeClr val="tx1"/>
                </a:solidFill>
              </a:rPr>
              <a:t>Βιβλιογραφια / Εργασιες / Σημειωσεις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857232"/>
            <a:ext cx="7058052" cy="5572164"/>
          </a:xfrm>
        </p:spPr>
        <p:txBody>
          <a:bodyPr/>
          <a:lstStyle/>
          <a:p>
            <a:pPr marL="685800" lvl="1" indent="-228600" algn="l">
              <a:buFont typeface="+mj-lt"/>
              <a:buAutoNum type="arabicPeriod"/>
            </a:pPr>
            <a:r>
              <a:rPr lang="en-US" sz="1400" dirty="0" smtClean="0"/>
              <a:t>Denominator assignment, invariants and canonical forms under dynamic   feedback compensation in linear multivariable systems, A.I.G. </a:t>
            </a:r>
            <a:r>
              <a:rPr lang="en-US" sz="1400" dirty="0" err="1" smtClean="0"/>
              <a:t>Vardulakis</a:t>
            </a:r>
            <a:r>
              <a:rPr lang="en-US" sz="1400" dirty="0" smtClean="0"/>
              <a:t>, Department of Mathematics, Aristotle University of Thessaloniki, Thessaloniki, 54006, Greece, December 11, 2007</a:t>
            </a:r>
            <a:endParaRPr lang="el-GR" sz="1400" dirty="0" smtClean="0"/>
          </a:p>
          <a:p>
            <a:pPr marL="685800" lvl="1" indent="-228600" algn="l">
              <a:buFont typeface="+mj-lt"/>
              <a:buAutoNum type="arabicPeriod"/>
            </a:pPr>
            <a:r>
              <a:rPr lang="en-GB" sz="1400" dirty="0" smtClean="0"/>
              <a:t>      </a:t>
            </a:r>
            <a:r>
              <a:rPr lang="en-US" sz="1400" dirty="0" smtClean="0"/>
              <a:t>Linear Multivariable Control, Algebraic Analysis and Synthesis Methods,</a:t>
            </a:r>
            <a:r>
              <a:rPr lang="en-GB" sz="1400" dirty="0" smtClean="0"/>
              <a:t> A. I. S. </a:t>
            </a:r>
            <a:r>
              <a:rPr lang="en-GB" sz="1400" dirty="0" err="1" smtClean="0"/>
              <a:t>Vardulakis</a:t>
            </a:r>
            <a:r>
              <a:rPr lang="en-GB" sz="1400" dirty="0" smtClean="0"/>
              <a:t>, Aristotle University of Thessaloniki, Greece, John Wiley &amp; Sons, Chichester New York Brisbane Toronto Singapore, 1991</a:t>
            </a:r>
            <a:endParaRPr lang="el-GR" sz="1400" dirty="0" smtClean="0"/>
          </a:p>
          <a:p>
            <a:pPr marL="685800" lvl="1" indent="-228600" algn="l">
              <a:buFont typeface="+mj-lt"/>
              <a:buAutoNum type="arabicPeriod"/>
            </a:pPr>
            <a:r>
              <a:rPr lang="en-US" sz="1400" dirty="0" smtClean="0"/>
              <a:t>Linear System, Thomas </a:t>
            </a:r>
            <a:r>
              <a:rPr lang="en-US" sz="1400" dirty="0" err="1" smtClean="0"/>
              <a:t>Kailath</a:t>
            </a:r>
            <a:r>
              <a:rPr lang="en-US" sz="1400" dirty="0" smtClean="0"/>
              <a:t>, Department of Electrical Engineering Stanford      University, Prentice Hall, 07632, 1980</a:t>
            </a:r>
            <a:endParaRPr lang="el-GR" sz="1400" dirty="0" smtClean="0"/>
          </a:p>
          <a:p>
            <a:pPr marL="685800" lvl="1" indent="-228600" algn="l">
              <a:buFont typeface="+mj-lt"/>
              <a:buAutoNum type="arabicPeriod"/>
            </a:pPr>
            <a:r>
              <a:rPr lang="en-GB" sz="1400" dirty="0" err="1" smtClean="0"/>
              <a:t>Matlab</a:t>
            </a:r>
            <a:r>
              <a:rPr lang="en-GB" sz="1400" dirty="0" smtClean="0"/>
              <a:t> </a:t>
            </a:r>
            <a:r>
              <a:rPr lang="el-GR" sz="1400" dirty="0" smtClean="0"/>
              <a:t>για Μηχανικούς</a:t>
            </a:r>
            <a:r>
              <a:rPr lang="en-GB" sz="1400" dirty="0" smtClean="0"/>
              <a:t> 5, </a:t>
            </a:r>
            <a:r>
              <a:rPr lang="en-US" sz="1400" dirty="0" smtClean="0"/>
              <a:t>Adrian </a:t>
            </a:r>
            <a:r>
              <a:rPr lang="en-US" sz="1400" dirty="0" err="1" smtClean="0"/>
              <a:t>Bira</a:t>
            </a:r>
            <a:r>
              <a:rPr lang="en-GB" sz="1400" dirty="0" smtClean="0"/>
              <a:t>&amp;</a:t>
            </a:r>
            <a:r>
              <a:rPr lang="en-US" sz="1400" dirty="0" smtClean="0"/>
              <a:t>Moshe </a:t>
            </a:r>
            <a:r>
              <a:rPr lang="en-US" sz="1400" dirty="0" err="1" smtClean="0"/>
              <a:t>Breiner</a:t>
            </a:r>
            <a:r>
              <a:rPr lang="en-US" sz="1400" dirty="0" smtClean="0"/>
              <a:t> </a:t>
            </a:r>
            <a:r>
              <a:rPr lang="el-GR" sz="1400" dirty="0" smtClean="0"/>
              <a:t>Εκδόσεις </a:t>
            </a:r>
            <a:r>
              <a:rPr lang="el-GR" sz="1400" dirty="0" err="1" smtClean="0"/>
              <a:t>Τζιόλας</a:t>
            </a:r>
            <a:r>
              <a:rPr lang="en-GB" sz="1400" dirty="0" smtClean="0"/>
              <a:t>, 1999</a:t>
            </a:r>
            <a:endParaRPr lang="el-GR" sz="1400" dirty="0" smtClean="0"/>
          </a:p>
          <a:p>
            <a:pPr marL="685800" lvl="1" indent="-228600" algn="l">
              <a:buFont typeface="+mj-lt"/>
              <a:buAutoNum type="arabicPeriod"/>
            </a:pPr>
            <a:r>
              <a:rPr lang="en-GB" sz="1400" dirty="0" err="1" smtClean="0"/>
              <a:t>Matlab</a:t>
            </a:r>
            <a:r>
              <a:rPr lang="el-GR" sz="1400" dirty="0" smtClean="0"/>
              <a:t> για Μηχανικούς 7, Ευάγγελος Β. </a:t>
            </a:r>
            <a:r>
              <a:rPr lang="el-GR" sz="1400" dirty="0" err="1" smtClean="0"/>
              <a:t>Χατζίκος</a:t>
            </a:r>
            <a:r>
              <a:rPr lang="el-GR" sz="1400" dirty="0" smtClean="0"/>
              <a:t>, Εκδόσεις </a:t>
            </a:r>
            <a:r>
              <a:rPr lang="el-GR" sz="1400" dirty="0" err="1" smtClean="0"/>
              <a:t>Τζιόλας</a:t>
            </a:r>
            <a:r>
              <a:rPr lang="el-GR" sz="1400" dirty="0" smtClean="0"/>
              <a:t>, 2007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n-US" sz="1400" dirty="0" smtClean="0"/>
              <a:t>Modeling Analysis and Control of Dynamic Systems, William </a:t>
            </a:r>
            <a:r>
              <a:rPr lang="en-US" sz="1400" dirty="0" err="1" smtClean="0"/>
              <a:t>J.Palm</a:t>
            </a:r>
            <a:r>
              <a:rPr lang="en-US" sz="1400" dirty="0" smtClean="0"/>
              <a:t>, University of Rhode Island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Edition, John Wiley &amp; Sons, Inc, New York, 2000</a:t>
            </a:r>
            <a:endParaRPr lang="el-GR" sz="1400" dirty="0" smtClean="0"/>
          </a:p>
          <a:p>
            <a:pPr marL="685800" lvl="1" indent="-228600" algn="l">
              <a:buFont typeface="+mj-lt"/>
              <a:buAutoNum type="arabicPeriod"/>
            </a:pPr>
            <a:r>
              <a:rPr lang="en-GB" sz="1400" dirty="0" smtClean="0"/>
              <a:t>Modern Control design with </a:t>
            </a:r>
            <a:r>
              <a:rPr lang="en-GB" sz="1400" dirty="0" err="1" smtClean="0"/>
              <a:t>Matlab</a:t>
            </a:r>
            <a:r>
              <a:rPr lang="en-GB" sz="1400" dirty="0" smtClean="0"/>
              <a:t> and </a:t>
            </a:r>
            <a:r>
              <a:rPr lang="en-GB" sz="1400" dirty="0" err="1" smtClean="0"/>
              <a:t>Simuling</a:t>
            </a:r>
            <a:r>
              <a:rPr lang="en-GB" sz="1400" dirty="0" smtClean="0"/>
              <a:t>, </a:t>
            </a:r>
            <a:r>
              <a:rPr lang="en-GB" sz="1400" dirty="0" err="1" smtClean="0"/>
              <a:t>Ashish</a:t>
            </a:r>
            <a:r>
              <a:rPr lang="en-GB" sz="1400" dirty="0" smtClean="0"/>
              <a:t> </a:t>
            </a:r>
            <a:r>
              <a:rPr lang="en-GB" sz="1400" dirty="0" err="1" smtClean="0"/>
              <a:t>Tewari</a:t>
            </a:r>
            <a:r>
              <a:rPr lang="en-GB" sz="1400" dirty="0" smtClean="0"/>
              <a:t>, Indian Institute of Technology, Kanpur, India, John Wiley 8 Sons, Ltd 2002</a:t>
            </a:r>
            <a:endParaRPr lang="el-GR" sz="1400" dirty="0" smtClean="0"/>
          </a:p>
          <a:p>
            <a:pPr marL="685800" lvl="1" indent="-228600" algn="l">
              <a:buFont typeface="+mj-lt"/>
              <a:buAutoNum type="arabicPeriod"/>
            </a:pPr>
            <a:r>
              <a:rPr lang="el-GR" sz="1400" dirty="0" smtClean="0"/>
              <a:t>Γραμμική Άλγεβρα , Κ. </a:t>
            </a:r>
            <a:r>
              <a:rPr lang="el-GR" sz="1400" dirty="0" err="1" smtClean="0"/>
              <a:t>Λάκκη</a:t>
            </a:r>
            <a:r>
              <a:rPr lang="el-GR" sz="1400" dirty="0" smtClean="0"/>
              <a:t>, Τρίτη έκδοση, Θεσσαλονίκη 1993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l-GR" sz="1400" dirty="0" smtClean="0"/>
              <a:t>Σημειώσεις μαθήματος Κλασική Θεωρία Ελέγχου, Α.Ι. </a:t>
            </a:r>
            <a:r>
              <a:rPr lang="el-GR" sz="1400" dirty="0" err="1" smtClean="0"/>
              <a:t>Βαρδουλάκης</a:t>
            </a:r>
            <a:endParaRPr lang="el-GR" sz="1400" dirty="0" smtClean="0"/>
          </a:p>
          <a:p>
            <a:pPr marL="685800" lvl="1" indent="-228600" algn="l">
              <a:buFont typeface="+mj-lt"/>
              <a:buAutoNum type="arabicPeriod"/>
            </a:pPr>
            <a:r>
              <a:rPr lang="el-GR" sz="1400" dirty="0" smtClean="0"/>
              <a:t>Σημειώσεις μαθήματος Μοντέρνα Θεωρία Ελέγχου, Α.Ι. </a:t>
            </a:r>
            <a:r>
              <a:rPr lang="el-GR" sz="1400" dirty="0" err="1" smtClean="0"/>
              <a:t>Βαρδουλάκης</a:t>
            </a:r>
            <a:endParaRPr lang="el-GR" sz="1400" dirty="0" smtClean="0"/>
          </a:p>
          <a:p>
            <a:pPr marL="685800" lvl="1" indent="-228600" algn="l">
              <a:buFont typeface="+mj-lt"/>
              <a:buAutoNum type="arabicPeriod"/>
            </a:pPr>
            <a:r>
              <a:rPr lang="el-GR" sz="1400" dirty="0" smtClean="0"/>
              <a:t>Σημειώσεις μαθήματος </a:t>
            </a:r>
            <a:r>
              <a:rPr lang="el-GR" sz="1400" dirty="0" err="1" smtClean="0"/>
              <a:t>Πολυμεταβλητά</a:t>
            </a:r>
            <a:r>
              <a:rPr lang="el-GR" sz="1400" dirty="0" smtClean="0"/>
              <a:t> Συστήματα, Α.Ι. </a:t>
            </a:r>
            <a:r>
              <a:rPr lang="el-GR" sz="1400" dirty="0" err="1" smtClean="0"/>
              <a:t>Βαρδουλάκης</a:t>
            </a:r>
            <a:r>
              <a:rPr lang="el-GR" sz="1400" dirty="0" smtClean="0"/>
              <a:t> 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l-GR" sz="1400" dirty="0" smtClean="0"/>
              <a:t>Σύγχρονα συστήματα αυτομάτου ελέγχου, </a:t>
            </a:r>
            <a:r>
              <a:rPr lang="en-US" sz="1400" dirty="0" smtClean="0"/>
              <a:t>Richard C</a:t>
            </a:r>
            <a:r>
              <a:rPr lang="el-GR" sz="1400" dirty="0" smtClean="0"/>
              <a:t>. </a:t>
            </a:r>
            <a:r>
              <a:rPr lang="en-US" sz="1400" dirty="0" err="1" smtClean="0"/>
              <a:t>Dorf</a:t>
            </a:r>
            <a:r>
              <a:rPr lang="el-GR" sz="1400" dirty="0" smtClean="0"/>
              <a:t>  </a:t>
            </a:r>
            <a:r>
              <a:rPr lang="en-US" sz="1400" dirty="0" smtClean="0"/>
              <a:t>Robert H</a:t>
            </a:r>
            <a:r>
              <a:rPr lang="el-GR" sz="1400" dirty="0" smtClean="0"/>
              <a:t>. </a:t>
            </a:r>
            <a:r>
              <a:rPr lang="en-US" sz="1400" dirty="0" smtClean="0"/>
              <a:t>Bishop</a:t>
            </a:r>
            <a:r>
              <a:rPr lang="el-GR" sz="1400" dirty="0" smtClean="0"/>
              <a:t>, </a:t>
            </a:r>
            <a:r>
              <a:rPr lang="el-GR" sz="1400" dirty="0" err="1" smtClean="0"/>
              <a:t>Τζιόλα</a:t>
            </a:r>
            <a:r>
              <a:rPr lang="el-GR" sz="1400" dirty="0" smtClean="0"/>
              <a:t> Εκδόσεις, 9</a:t>
            </a:r>
            <a:r>
              <a:rPr lang="el-GR" sz="1400" baseline="30000" dirty="0" smtClean="0"/>
              <a:t>η  </a:t>
            </a:r>
            <a:r>
              <a:rPr lang="el-GR" sz="1400" dirty="0" smtClean="0"/>
              <a:t>Έκδοση, Θεσσαλονίκη, 2008</a:t>
            </a:r>
          </a:p>
          <a:p>
            <a:pPr marL="685800" lvl="1" indent="-228600" algn="l">
              <a:buFont typeface="+mj-lt"/>
              <a:buAutoNum type="arabicPeriod"/>
            </a:pPr>
            <a:r>
              <a:rPr lang="el-GR" sz="1400" dirty="0" smtClean="0"/>
              <a:t>Το πρόγραμμα </a:t>
            </a:r>
            <a:r>
              <a:rPr lang="en-US" sz="1400" dirty="0" smtClean="0"/>
              <a:t>MATLAB</a:t>
            </a:r>
            <a:endParaRPr lang="el-GR" sz="1400" dirty="0" smtClean="0"/>
          </a:p>
          <a:p>
            <a:pPr marL="228600" indent="-228600" algn="l">
              <a:buFont typeface="+mj-lt"/>
              <a:buAutoNum type="arabicPeriod"/>
            </a:pPr>
            <a:endParaRPr lang="el-GR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88010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sz="1600" dirty="0" smtClean="0">
                <a:cs typeface="Times New Roman" pitchFamily="18" charset="0"/>
              </a:rPr>
              <a:t>Όταν η συνάρτηση μεταφοράς είναι </a:t>
            </a:r>
            <a:r>
              <a:rPr lang="en-US" sz="1600" dirty="0" smtClean="0"/>
              <a:t>strictly proper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l-GR" sz="1600" dirty="0" smtClean="0"/>
              <a:t>Όπου </a:t>
            </a:r>
            <a:r>
              <a:rPr lang="en-US" sz="1600" dirty="0" smtClean="0"/>
              <a:t>Q(s)=[P(s)</a:t>
            </a:r>
            <a:r>
              <a:rPr lang="en-US" sz="1600" baseline="30000" dirty="0" smtClean="0"/>
              <a:t>-1  </a:t>
            </a:r>
            <a:r>
              <a:rPr lang="en-US" sz="1600" dirty="0" smtClean="0"/>
              <a:t> ]</a:t>
            </a:r>
            <a:r>
              <a:rPr lang="en-US" sz="1600" baseline="-25000" dirty="0" err="1" smtClean="0"/>
              <a:t>pol</a:t>
            </a:r>
            <a:r>
              <a:rPr lang="en-US" sz="1600" dirty="0" smtClean="0"/>
              <a:t>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l-GR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l-GR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sz="1600" dirty="0" smtClean="0"/>
              <a:t>Σύνδεση με ανάδραση</a:t>
            </a:r>
            <a:endParaRPr lang="en-US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16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600" dirty="0" smtClean="0"/>
              <a:t>                                   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GB" sz="1600" dirty="0" smtClean="0"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GB" sz="1600" dirty="0" smtClean="0"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GB" sz="1600" dirty="0" smtClean="0"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GB" sz="1600" dirty="0" smtClean="0"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95413" y="1071563"/>
          <a:ext cx="5122862" cy="650875"/>
        </p:xfrm>
        <a:graphic>
          <a:graphicData uri="http://schemas.openxmlformats.org/presentationml/2006/ole">
            <p:oleObj spid="_x0000_s1026" name="Equation" r:id="rId3" imgW="3301920" imgH="419040" progId="Equation.3">
              <p:embed/>
            </p:oleObj>
          </a:graphicData>
        </a:graphic>
      </p:graphicFrame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1571625" y="4143375"/>
          <a:ext cx="5929313" cy="1071563"/>
        </p:xfrm>
        <a:graphic>
          <a:graphicData uri="http://schemas.openxmlformats.org/presentationml/2006/ole">
            <p:oleObj spid="_x0000_s1028" name="Equation" r:id="rId4" imgW="3162240" imgH="685800" progId="Equation.3">
              <p:embed/>
            </p:oleObj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29600" cy="1071570"/>
          </a:xfrm>
        </p:spPr>
        <p:txBody>
          <a:bodyPr>
            <a:normAutofit/>
          </a:bodyPr>
          <a:lstStyle/>
          <a:p>
            <a:r>
              <a:rPr lang="el-GR" sz="5400" u="sng" dirty="0" err="1" smtClean="0">
                <a:solidFill>
                  <a:schemeClr val="tx1"/>
                </a:solidFill>
              </a:rPr>
              <a:t>ευχαριστω</a:t>
            </a:r>
            <a:endParaRPr lang="el-GR" sz="5400" u="sng" dirty="0">
              <a:solidFill>
                <a:schemeClr val="tx1"/>
              </a:solidFill>
            </a:endParaRPr>
          </a:p>
        </p:txBody>
      </p:sp>
      <p:pic>
        <p:nvPicPr>
          <p:cNvPr id="3" name="Picture 2" descr="Ballet70-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85992"/>
            <a:ext cx="6419850" cy="397192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aphicFrame>
        <p:nvGraphicFramePr>
          <p:cNvPr id="23554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500034" y="714356"/>
          <a:ext cx="7967759" cy="4786346"/>
        </p:xfrm>
        <a:graphic>
          <a:graphicData uri="http://schemas.openxmlformats.org/presentationml/2006/ole">
            <p:oleObj spid="_x0000_s23554" name="Equation" r:id="rId3" imgW="2577960" imgH="19047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245"/>
          </a:xfrm>
        </p:spPr>
        <p:txBody>
          <a:bodyPr/>
          <a:lstStyle/>
          <a:p>
            <a:pPr algn="just">
              <a:buNone/>
            </a:pPr>
            <a:r>
              <a:rPr lang="el-GR" sz="2000" b="1" dirty="0" smtClean="0"/>
              <a:t>Αλγόριθμος Πρόγραμμα </a:t>
            </a:r>
            <a:r>
              <a:rPr lang="en-GB" sz="2000" b="1" dirty="0" smtClean="0"/>
              <a:t>compensator</a:t>
            </a:r>
            <a:r>
              <a:rPr lang="en-US" sz="2000" b="1" dirty="0" err="1" smtClean="0"/>
              <a:t>abcd</a:t>
            </a:r>
            <a:r>
              <a:rPr lang="el-GR" sz="3200" b="1" dirty="0" smtClean="0"/>
              <a:t> </a:t>
            </a:r>
          </a:p>
          <a:p>
            <a:pPr algn="just"/>
            <a:endParaRPr lang="el-GR" sz="2000" dirty="0" smtClean="0"/>
          </a:p>
          <a:p>
            <a:pPr lvl="0" algn="just">
              <a:buFont typeface="Wingdings" pitchFamily="2" charset="2"/>
              <a:buChar char="q"/>
            </a:pPr>
            <a:r>
              <a:rPr lang="el-GR" sz="1800" dirty="0" smtClean="0"/>
              <a:t> Δώσε πίνακες  </a:t>
            </a:r>
            <a:r>
              <a:rPr lang="en-US" sz="1800" dirty="0" smtClean="0"/>
              <a:t>A</a:t>
            </a:r>
            <a:r>
              <a:rPr lang="el-GR" sz="1800" dirty="0" smtClean="0"/>
              <a:t>, </a:t>
            </a:r>
            <a:r>
              <a:rPr lang="en-US" sz="1800" dirty="0" smtClean="0"/>
              <a:t>B</a:t>
            </a:r>
            <a:r>
              <a:rPr lang="el-GR" sz="1800" dirty="0" smtClean="0"/>
              <a:t>, </a:t>
            </a:r>
            <a:r>
              <a:rPr lang="en-US" sz="1800" dirty="0" smtClean="0"/>
              <a:t>C</a:t>
            </a:r>
            <a:r>
              <a:rPr lang="el-GR" sz="1800" dirty="0" smtClean="0"/>
              <a:t>, </a:t>
            </a:r>
            <a:r>
              <a:rPr lang="en-US" sz="1800" dirty="0" smtClean="0"/>
              <a:t>D</a:t>
            </a:r>
            <a:endParaRPr lang="el-GR" sz="1800" dirty="0" smtClean="0"/>
          </a:p>
          <a:p>
            <a:pPr lvl="0" algn="just">
              <a:buFont typeface="Wingdings" pitchFamily="2" charset="2"/>
              <a:buChar char="q"/>
            </a:pPr>
            <a:r>
              <a:rPr lang="el-GR" sz="1800" dirty="0" smtClean="0"/>
              <a:t>Υπολόγισε συνάρτηση μεταφοράς </a:t>
            </a:r>
            <a:r>
              <a:rPr lang="en-US" sz="1800" dirty="0" err="1" smtClean="0"/>
              <a:t>tf</a:t>
            </a:r>
            <a:r>
              <a:rPr lang="el-GR" sz="1800" dirty="0" smtClean="0"/>
              <a:t> και εκτύπωσε</a:t>
            </a:r>
          </a:p>
          <a:p>
            <a:pPr lvl="0" algn="just">
              <a:buFont typeface="Wingdings" pitchFamily="2" charset="2"/>
              <a:buChar char="q"/>
            </a:pPr>
            <a:r>
              <a:rPr lang="el-GR" sz="1800" dirty="0" smtClean="0"/>
              <a:t>Διάσπασε την αντίστροφη της </a:t>
            </a:r>
            <a:r>
              <a:rPr lang="en-US" sz="1800" dirty="0" err="1" smtClean="0"/>
              <a:t>tf</a:t>
            </a:r>
            <a:r>
              <a:rPr lang="en-US" sz="1800" dirty="0" smtClean="0"/>
              <a:t> </a:t>
            </a:r>
            <a:r>
              <a:rPr lang="el-GR" sz="1800" dirty="0" smtClean="0"/>
              <a:t>σε </a:t>
            </a:r>
            <a:r>
              <a:rPr lang="en-US" sz="1800" dirty="0" err="1" smtClean="0"/>
              <a:t>pol</a:t>
            </a:r>
            <a:r>
              <a:rPr lang="el-GR" sz="1800" dirty="0" smtClean="0"/>
              <a:t> και </a:t>
            </a:r>
            <a:r>
              <a:rPr lang="en-US" sz="1800" dirty="0" smtClean="0"/>
              <a:t>sp</a:t>
            </a:r>
            <a:r>
              <a:rPr lang="el-GR" sz="1800" dirty="0" smtClean="0"/>
              <a:t> κομμάτια και θέσε το </a:t>
            </a:r>
            <a:r>
              <a:rPr lang="en-US" sz="1800" dirty="0" err="1" smtClean="0"/>
              <a:t>pol</a:t>
            </a:r>
            <a:r>
              <a:rPr lang="en-US" sz="1800" dirty="0" smtClean="0"/>
              <a:t> </a:t>
            </a:r>
            <a:r>
              <a:rPr lang="el-GR" sz="1800" dirty="0" smtClean="0"/>
              <a:t>ως </a:t>
            </a:r>
            <a:r>
              <a:rPr lang="en-US" sz="1800" dirty="0" smtClean="0"/>
              <a:t>Q</a:t>
            </a:r>
            <a:r>
              <a:rPr lang="el-GR" sz="1800" dirty="0" smtClean="0"/>
              <a:t> και εκτύπωσε</a:t>
            </a:r>
          </a:p>
          <a:p>
            <a:pPr lvl="0" algn="just">
              <a:buFont typeface="Wingdings" pitchFamily="2" charset="2"/>
              <a:buChar char="q"/>
            </a:pPr>
            <a:r>
              <a:rPr lang="el-GR" sz="1800" dirty="0" smtClean="0"/>
              <a:t>Υπολόγισε το βαθμό του πολυωνύμου </a:t>
            </a:r>
            <a:r>
              <a:rPr lang="en-US" sz="1800" dirty="0" smtClean="0"/>
              <a:t>Q</a:t>
            </a:r>
            <a:r>
              <a:rPr lang="el-GR" sz="1800" dirty="0" smtClean="0"/>
              <a:t> και εκτύπωσε</a:t>
            </a:r>
            <a:r>
              <a:rPr lang="en-GB" sz="1800" dirty="0" smtClean="0"/>
              <a:t> </a:t>
            </a:r>
            <a:r>
              <a:rPr lang="el-GR" sz="1800" dirty="0" smtClean="0"/>
              <a:t>2</a:t>
            </a:r>
            <a:r>
              <a:rPr lang="en-US" sz="1800" dirty="0" err="1" smtClean="0"/>
              <a:t>degQ</a:t>
            </a:r>
            <a:r>
              <a:rPr lang="el-GR" sz="1800" dirty="0" smtClean="0"/>
              <a:t>-1</a:t>
            </a:r>
          </a:p>
          <a:p>
            <a:pPr lvl="0" algn="just">
              <a:buFont typeface="Wingdings" pitchFamily="2" charset="2"/>
              <a:buChar char="q"/>
            </a:pPr>
            <a:r>
              <a:rPr lang="el-GR" sz="1800" dirty="0" smtClean="0"/>
              <a:t>Δώσε τον πίνακα </a:t>
            </a:r>
            <a:r>
              <a:rPr lang="en-US" sz="1800" dirty="0" smtClean="0"/>
              <a:t>DC</a:t>
            </a:r>
            <a:r>
              <a:rPr lang="el-GR" sz="1800" dirty="0" smtClean="0"/>
              <a:t> (στοιχεία του είναι οι πόλοι που επιθυμούμε να έχει το νέο σύστημα) όπου </a:t>
            </a:r>
            <a:r>
              <a:rPr lang="en-US" sz="1800" dirty="0" err="1" smtClean="0"/>
              <a:t>degDC</a:t>
            </a:r>
            <a:r>
              <a:rPr lang="el-GR" sz="1800" dirty="0" smtClean="0"/>
              <a:t>&gt;=2</a:t>
            </a:r>
            <a:r>
              <a:rPr lang="en-US" sz="1800" dirty="0" err="1" smtClean="0"/>
              <a:t>degQ</a:t>
            </a:r>
            <a:r>
              <a:rPr lang="el-GR" sz="1800" dirty="0" smtClean="0"/>
              <a:t>-1</a:t>
            </a:r>
          </a:p>
          <a:p>
            <a:pPr lvl="0" algn="just">
              <a:buFont typeface="Wingdings" pitchFamily="2" charset="2"/>
              <a:buChar char="q"/>
            </a:pPr>
            <a:r>
              <a:rPr lang="el-GR" sz="1800" dirty="0" smtClean="0"/>
              <a:t>Θέσε </a:t>
            </a:r>
            <a:r>
              <a:rPr lang="en-GB" sz="1800" dirty="0" smtClean="0"/>
              <a:t> T(</a:t>
            </a:r>
            <a:r>
              <a:rPr lang="en-US" sz="1800" dirty="0" smtClean="0"/>
              <a:t>s</a:t>
            </a:r>
            <a:r>
              <a:rPr lang="en-GB" sz="1800" dirty="0" smtClean="0"/>
              <a:t>)=</a:t>
            </a:r>
            <a:r>
              <a:rPr lang="en-US" sz="1800" dirty="0" smtClean="0"/>
              <a:t>Q(s)</a:t>
            </a:r>
            <a:r>
              <a:rPr lang="en-GB" sz="1800" baseline="30000" dirty="0" smtClean="0"/>
              <a:t>-1</a:t>
            </a:r>
            <a:r>
              <a:rPr lang="en-GB" sz="1800" dirty="0" smtClean="0"/>
              <a:t>DC(s)</a:t>
            </a:r>
            <a:endParaRPr lang="el-GR" sz="1800" dirty="0" smtClean="0"/>
          </a:p>
          <a:p>
            <a:pPr lvl="0" algn="just">
              <a:buFont typeface="Wingdings" pitchFamily="2" charset="2"/>
              <a:buChar char="q"/>
            </a:pPr>
            <a:r>
              <a:rPr lang="el-GR" sz="1800" dirty="0" smtClean="0"/>
              <a:t>Διάσπασε Τ(s) σε </a:t>
            </a:r>
            <a:r>
              <a:rPr lang="el-GR" sz="1800" dirty="0" err="1" smtClean="0"/>
              <a:t>pol</a:t>
            </a:r>
            <a:r>
              <a:rPr lang="el-GR" sz="1800" dirty="0" smtClean="0"/>
              <a:t> και </a:t>
            </a:r>
            <a:r>
              <a:rPr lang="el-GR" sz="1800" dirty="0" err="1" smtClean="0"/>
              <a:t>sp</a:t>
            </a:r>
            <a:r>
              <a:rPr lang="el-GR" sz="1800" dirty="0" smtClean="0"/>
              <a:t> και θέσε το </a:t>
            </a:r>
            <a:r>
              <a:rPr lang="en-US" sz="1800" dirty="0" err="1" smtClean="0"/>
              <a:t>pol</a:t>
            </a:r>
            <a:r>
              <a:rPr lang="el-GR" sz="1800" dirty="0" smtClean="0"/>
              <a:t> ως </a:t>
            </a:r>
            <a:r>
              <a:rPr lang="en-US" sz="1800" dirty="0" smtClean="0"/>
              <a:t>N</a:t>
            </a:r>
            <a:r>
              <a:rPr lang="en-US" sz="1800" baseline="-25000" dirty="0" smtClean="0"/>
              <a:t>RC</a:t>
            </a:r>
            <a:endParaRPr lang="el-GR" sz="1800" dirty="0" smtClean="0"/>
          </a:p>
          <a:p>
            <a:pPr lvl="0" algn="just">
              <a:buFont typeface="Wingdings" pitchFamily="2" charset="2"/>
              <a:buChar char="q"/>
            </a:pPr>
            <a:r>
              <a:rPr lang="en-US" sz="1800" dirty="0" smtClean="0"/>
              <a:t>Y</a:t>
            </a:r>
            <a:r>
              <a:rPr lang="el-GR" sz="1800" dirty="0" err="1" smtClean="0"/>
              <a:t>πολόγισε</a:t>
            </a:r>
            <a:r>
              <a:rPr lang="en-US" sz="1800" dirty="0" smtClean="0"/>
              <a:t> 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(s)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= DC(s)N </a:t>
            </a:r>
            <a:r>
              <a:rPr lang="en-US" sz="1800" baseline="-25000" dirty="0" smtClean="0"/>
              <a:t>RC</a:t>
            </a:r>
            <a:r>
              <a:rPr lang="en-US" sz="1800" dirty="0" smtClean="0"/>
              <a:t>(s)</a:t>
            </a:r>
            <a:r>
              <a:rPr lang="en-US" sz="1800" baseline="30000" dirty="0" smtClean="0"/>
              <a:t>-1</a:t>
            </a:r>
            <a:endParaRPr lang="el-GR" sz="1800" dirty="0" smtClean="0"/>
          </a:p>
          <a:p>
            <a:pPr lvl="0" algn="just">
              <a:buFont typeface="Wingdings" pitchFamily="2" charset="2"/>
              <a:buChar char="q"/>
            </a:pPr>
            <a:r>
              <a:rPr lang="el-GR" sz="1800" dirty="0" smtClean="0"/>
              <a:t>Εκτύπωσε </a:t>
            </a:r>
            <a:r>
              <a:rPr lang="en-US" sz="1800" dirty="0" smtClean="0"/>
              <a:t> 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(s) </a:t>
            </a:r>
            <a:endParaRPr lang="el-GR" sz="1800" dirty="0" smtClean="0"/>
          </a:p>
          <a:p>
            <a:pPr lvl="0" algn="just">
              <a:buFont typeface="Wingdings" pitchFamily="2" charset="2"/>
              <a:buChar char="q"/>
            </a:pPr>
            <a:r>
              <a:rPr lang="el-GR" sz="1800" dirty="0" smtClean="0"/>
              <a:t>Υπολόγισε </a:t>
            </a:r>
            <a:r>
              <a:rPr lang="en-US" sz="1800" dirty="0" smtClean="0"/>
              <a:t>C(s)=P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(s)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- P(s)</a:t>
            </a:r>
            <a:r>
              <a:rPr lang="en-US" sz="1800" baseline="30000" dirty="0" smtClean="0"/>
              <a:t>-1</a:t>
            </a:r>
            <a:r>
              <a:rPr lang="el-GR" sz="1800" dirty="0" smtClean="0"/>
              <a:t> και εκτύπωσε</a:t>
            </a:r>
          </a:p>
          <a:p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1493"/>
          </a:xfrm>
        </p:spPr>
        <p:txBody>
          <a:bodyPr/>
          <a:lstStyle/>
          <a:p>
            <a:pPr>
              <a:buNone/>
            </a:pPr>
            <a:r>
              <a:rPr lang="el-GR" sz="2000" b="1" dirty="0" smtClean="0"/>
              <a:t>Αλγόριθμος Πρόγραμμα</a:t>
            </a:r>
            <a:r>
              <a:rPr lang="en-GB" sz="2000" b="1" dirty="0" smtClean="0"/>
              <a:t> compensator </a:t>
            </a:r>
            <a:endParaRPr lang="el-GR" sz="2000" dirty="0" smtClean="0"/>
          </a:p>
          <a:p>
            <a:pPr>
              <a:buNone/>
            </a:pPr>
            <a:endParaRPr lang="el-GR" sz="1800" dirty="0" smtClean="0"/>
          </a:p>
          <a:p>
            <a:pPr lvl="0"/>
            <a:r>
              <a:rPr lang="el-GR" sz="1800" dirty="0" smtClean="0"/>
              <a:t>Δώσε συνάρτηση μεταφοράς </a:t>
            </a:r>
            <a:r>
              <a:rPr lang="en-US" sz="1800" dirty="0" err="1" smtClean="0"/>
              <a:t>tf</a:t>
            </a:r>
            <a:endParaRPr lang="el-GR" sz="1800" dirty="0" smtClean="0"/>
          </a:p>
          <a:p>
            <a:pPr lvl="0"/>
            <a:r>
              <a:rPr lang="el-GR" sz="1800" dirty="0" smtClean="0"/>
              <a:t>Διάσπασε την αντίστροφη της </a:t>
            </a:r>
            <a:r>
              <a:rPr lang="en-US" sz="1800" dirty="0" err="1" smtClean="0"/>
              <a:t>tf</a:t>
            </a:r>
            <a:r>
              <a:rPr lang="en-US" sz="1800" dirty="0" smtClean="0"/>
              <a:t> </a:t>
            </a:r>
            <a:r>
              <a:rPr lang="el-GR" sz="1800" dirty="0" smtClean="0"/>
              <a:t>σε </a:t>
            </a:r>
            <a:r>
              <a:rPr lang="en-US" sz="1800" dirty="0" err="1" smtClean="0"/>
              <a:t>pol</a:t>
            </a:r>
            <a:r>
              <a:rPr lang="el-GR" sz="1800" dirty="0" smtClean="0"/>
              <a:t> και </a:t>
            </a:r>
            <a:r>
              <a:rPr lang="en-US" sz="1800" dirty="0" smtClean="0"/>
              <a:t>sp</a:t>
            </a:r>
            <a:r>
              <a:rPr lang="el-GR" sz="1800" dirty="0" smtClean="0"/>
              <a:t> κομμάτια και θέσε το </a:t>
            </a:r>
            <a:r>
              <a:rPr lang="en-US" sz="1800" dirty="0" err="1" smtClean="0"/>
              <a:t>pol</a:t>
            </a:r>
            <a:r>
              <a:rPr lang="en-US" sz="1800" dirty="0" smtClean="0"/>
              <a:t> </a:t>
            </a:r>
            <a:r>
              <a:rPr lang="el-GR" sz="1800" dirty="0" smtClean="0"/>
              <a:t>ως </a:t>
            </a:r>
            <a:r>
              <a:rPr lang="en-US" sz="1800" dirty="0" smtClean="0"/>
              <a:t>Q</a:t>
            </a:r>
            <a:r>
              <a:rPr lang="el-GR" sz="1800" dirty="0" smtClean="0"/>
              <a:t> και εκτύπωσε</a:t>
            </a:r>
          </a:p>
          <a:p>
            <a:pPr lvl="0"/>
            <a:r>
              <a:rPr lang="el-GR" sz="1800" dirty="0" smtClean="0"/>
              <a:t>Υπολόγισε το βαθμό του πολυωνύμου </a:t>
            </a:r>
            <a:r>
              <a:rPr lang="en-US" sz="1800" dirty="0" smtClean="0"/>
              <a:t>Q</a:t>
            </a:r>
            <a:r>
              <a:rPr lang="el-GR" sz="1800" dirty="0" smtClean="0"/>
              <a:t> και εκτύπωσε</a:t>
            </a:r>
            <a:r>
              <a:rPr lang="en-GB" sz="1800" dirty="0" smtClean="0"/>
              <a:t> </a:t>
            </a:r>
            <a:r>
              <a:rPr lang="el-GR" sz="1800" dirty="0" smtClean="0"/>
              <a:t>2</a:t>
            </a:r>
            <a:r>
              <a:rPr lang="en-US" sz="1800" dirty="0" err="1" smtClean="0"/>
              <a:t>degQ</a:t>
            </a:r>
            <a:r>
              <a:rPr lang="el-GR" sz="1800" dirty="0" smtClean="0"/>
              <a:t>-1</a:t>
            </a:r>
          </a:p>
          <a:p>
            <a:pPr lvl="0"/>
            <a:r>
              <a:rPr lang="el-GR" sz="1800" dirty="0" smtClean="0"/>
              <a:t>Δώσε τον πίνακα </a:t>
            </a:r>
            <a:r>
              <a:rPr lang="en-US" sz="1800" dirty="0" smtClean="0"/>
              <a:t>DC</a:t>
            </a:r>
            <a:r>
              <a:rPr lang="el-GR" sz="1800" dirty="0" smtClean="0"/>
              <a:t> (στοιχεία του είναι οι πόλοι που επιθυμούμε να έχει το νέο σύστημα) όπου </a:t>
            </a:r>
            <a:r>
              <a:rPr lang="en-US" sz="1800" dirty="0" err="1" smtClean="0"/>
              <a:t>degDC</a:t>
            </a:r>
            <a:r>
              <a:rPr lang="el-GR" sz="1800" dirty="0" smtClean="0"/>
              <a:t>&gt;=2</a:t>
            </a:r>
            <a:r>
              <a:rPr lang="en-US" sz="1800" dirty="0" err="1" smtClean="0"/>
              <a:t>degQ</a:t>
            </a:r>
            <a:r>
              <a:rPr lang="el-GR" sz="1800" dirty="0" smtClean="0"/>
              <a:t>-1</a:t>
            </a:r>
          </a:p>
          <a:p>
            <a:pPr lvl="0"/>
            <a:r>
              <a:rPr lang="el-GR" sz="1800" dirty="0" smtClean="0"/>
              <a:t>Θέσε </a:t>
            </a:r>
            <a:r>
              <a:rPr lang="en-GB" sz="1800" dirty="0" smtClean="0"/>
              <a:t> T(</a:t>
            </a:r>
            <a:r>
              <a:rPr lang="en-US" sz="1800" dirty="0" smtClean="0"/>
              <a:t>s</a:t>
            </a:r>
            <a:r>
              <a:rPr lang="en-GB" sz="1800" dirty="0" smtClean="0"/>
              <a:t>)=</a:t>
            </a:r>
            <a:r>
              <a:rPr lang="en-US" sz="1800" dirty="0" smtClean="0"/>
              <a:t>Q(s)</a:t>
            </a:r>
            <a:r>
              <a:rPr lang="en-GB" sz="1800" baseline="30000" dirty="0" smtClean="0"/>
              <a:t>-1</a:t>
            </a:r>
            <a:r>
              <a:rPr lang="en-GB" sz="1800" dirty="0" smtClean="0"/>
              <a:t>DC(s)</a:t>
            </a:r>
            <a:endParaRPr lang="el-GR" sz="1800" dirty="0" smtClean="0"/>
          </a:p>
          <a:p>
            <a:pPr lvl="0"/>
            <a:r>
              <a:rPr lang="el-GR" sz="1800" dirty="0" smtClean="0"/>
              <a:t>Διάσπασε Τ(s) σε </a:t>
            </a:r>
            <a:r>
              <a:rPr lang="el-GR" sz="1800" dirty="0" err="1" smtClean="0"/>
              <a:t>pol</a:t>
            </a:r>
            <a:r>
              <a:rPr lang="el-GR" sz="1800" dirty="0" smtClean="0"/>
              <a:t> και </a:t>
            </a:r>
            <a:r>
              <a:rPr lang="el-GR" sz="1800" dirty="0" err="1" smtClean="0"/>
              <a:t>sp</a:t>
            </a:r>
            <a:r>
              <a:rPr lang="el-GR" sz="1800" dirty="0" smtClean="0"/>
              <a:t> και θέσε το </a:t>
            </a:r>
            <a:r>
              <a:rPr lang="en-US" sz="1800" dirty="0" err="1" smtClean="0"/>
              <a:t>pol</a:t>
            </a:r>
            <a:r>
              <a:rPr lang="el-GR" sz="1800" dirty="0" smtClean="0"/>
              <a:t> ως </a:t>
            </a:r>
            <a:r>
              <a:rPr lang="en-US" sz="1800" dirty="0" smtClean="0"/>
              <a:t>N</a:t>
            </a:r>
            <a:r>
              <a:rPr lang="en-US" sz="1800" baseline="-25000" dirty="0" smtClean="0"/>
              <a:t>RC</a:t>
            </a:r>
            <a:endParaRPr lang="el-GR" sz="1800" dirty="0" smtClean="0"/>
          </a:p>
          <a:p>
            <a:pPr lvl="0"/>
            <a:r>
              <a:rPr lang="en-US" sz="1800" dirty="0" smtClean="0"/>
              <a:t>Y</a:t>
            </a:r>
            <a:r>
              <a:rPr lang="el-GR" sz="1800" dirty="0" err="1" smtClean="0"/>
              <a:t>πολόγισε</a:t>
            </a:r>
            <a:r>
              <a:rPr lang="en-US" sz="1800" dirty="0" smtClean="0"/>
              <a:t> 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(s)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= DC(s)N</a:t>
            </a:r>
            <a:r>
              <a:rPr lang="en-US" sz="1800" baseline="-25000" dirty="0" smtClean="0"/>
              <a:t>RC</a:t>
            </a:r>
            <a:r>
              <a:rPr lang="en-US" sz="1800" dirty="0" smtClean="0"/>
              <a:t>(s)</a:t>
            </a:r>
            <a:r>
              <a:rPr lang="en-US" sz="1800" baseline="30000" dirty="0" smtClean="0"/>
              <a:t>-1</a:t>
            </a:r>
            <a:endParaRPr lang="el-GR" sz="1800" dirty="0" smtClean="0"/>
          </a:p>
          <a:p>
            <a:pPr lvl="0"/>
            <a:r>
              <a:rPr lang="el-GR" sz="1800" dirty="0" smtClean="0"/>
              <a:t>Εκτύπωσε </a:t>
            </a:r>
            <a:r>
              <a:rPr lang="en-US" sz="1800" dirty="0" smtClean="0"/>
              <a:t> 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(s) </a:t>
            </a:r>
            <a:endParaRPr lang="el-GR" sz="1800" dirty="0" smtClean="0"/>
          </a:p>
          <a:p>
            <a:pPr lvl="0"/>
            <a:r>
              <a:rPr lang="el-GR" sz="1800" dirty="0" smtClean="0"/>
              <a:t>Υπολόγισε </a:t>
            </a:r>
            <a:r>
              <a:rPr lang="en-US" sz="1800" dirty="0" smtClean="0"/>
              <a:t>C(s)=P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(s)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- P(s)</a:t>
            </a:r>
            <a:r>
              <a:rPr lang="en-US" sz="1800" baseline="30000" dirty="0" smtClean="0"/>
              <a:t>-1</a:t>
            </a:r>
            <a:r>
              <a:rPr lang="el-GR" sz="1800" dirty="0" smtClean="0"/>
              <a:t> και εκτύπωσε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00066"/>
          </a:xfrm>
        </p:spPr>
        <p:txBody>
          <a:bodyPr>
            <a:normAutofit fontScale="90000"/>
          </a:bodyPr>
          <a:lstStyle/>
          <a:p>
            <a:pPr lvl="2"/>
            <a:r>
              <a:rPr lang="el-GR" sz="2200" i="1" u="sng" dirty="0"/>
              <a:t>Πρόγραμμα </a:t>
            </a:r>
            <a:r>
              <a:rPr lang="en-GB" sz="2200" i="1" u="sng" dirty="0"/>
              <a:t>compensator</a:t>
            </a:r>
            <a:r>
              <a:rPr lang="en-US" sz="2200" i="1" u="sng" dirty="0" err="1"/>
              <a:t>abcd</a:t>
            </a:r>
            <a:r>
              <a:rPr lang="el-GR" sz="4400" dirty="0"/>
              <a:t/>
            </a:r>
            <a:br>
              <a:rPr lang="el-GR" sz="4400" dirty="0"/>
            </a:br>
            <a:endParaRPr lang="el-GR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039" t="28001" r="22431" b="6259"/>
          <a:stretch>
            <a:fillRect/>
          </a:stretch>
        </p:blipFill>
        <p:spPr bwMode="auto">
          <a:xfrm>
            <a:off x="857224" y="1142984"/>
            <a:ext cx="7358114" cy="527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el-GR" sz="2000" i="1" u="sng" dirty="0" smtClean="0">
                <a:solidFill>
                  <a:schemeClr val="tx1"/>
                </a:solidFill>
              </a:rPr>
              <a:t>Το πρόγραμμα </a:t>
            </a:r>
            <a:r>
              <a:rPr lang="en-GB" sz="2000" i="1" u="sng" dirty="0" smtClean="0">
                <a:solidFill>
                  <a:schemeClr val="tx1"/>
                </a:solidFill>
              </a:rPr>
              <a:t>compensator</a:t>
            </a:r>
            <a:r>
              <a:rPr lang="en-US" sz="2000" i="1" u="sng" dirty="0" err="1" smtClean="0">
                <a:solidFill>
                  <a:schemeClr val="tx1"/>
                </a:solidFill>
              </a:rPr>
              <a:t>abcd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function </a:t>
            </a:r>
            <a:r>
              <a:rPr lang="en-GB" sz="1100" dirty="0" err="1" smtClean="0"/>
              <a:t>varargout</a:t>
            </a:r>
            <a:r>
              <a:rPr lang="en-GB" sz="1100" dirty="0" smtClean="0"/>
              <a:t> = </a:t>
            </a:r>
            <a:r>
              <a:rPr lang="en-GB" sz="1100" dirty="0" err="1" smtClean="0"/>
              <a:t>compensatorabcde</a:t>
            </a:r>
            <a:r>
              <a:rPr lang="en-GB" sz="1100" dirty="0" smtClean="0"/>
              <a:t>(</a:t>
            </a:r>
            <a:r>
              <a:rPr lang="en-GB" sz="1100" dirty="0" err="1" smtClean="0"/>
              <a:t>varargin</a:t>
            </a:r>
            <a:r>
              <a:rPr lang="en-GB" sz="1100" dirty="0" smtClean="0"/>
              <a:t>)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COMPENSATORABCDE M-file for compensatorabcde.fig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NOTICE : THE UNKNOWN SIGNED 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THE MATRIX FORMS ARE 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EXAMPLE :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WRITE MATRIX A : [3 -2;1 0]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WRITE MATRIX B : [2;0]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WRITE MATRIX C : [0.5 0.5]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WRITE MATRIX D : [0]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WRITE DOWN THE ROOT OF THE POLYNOMIAL DC : [-2;-3]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COMPENSATORABCDE, by itself, creates a new COMPENSATORABCDE or raises the existing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singleton*.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H = COMPENSATORABCDE returns the handle to a new COMPENSATORABCDE or the handle to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the existing singleton*.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COMPENSATORABCDE('</a:t>
            </a:r>
            <a:r>
              <a:rPr lang="en-GB" sz="1100" dirty="0" err="1" smtClean="0"/>
              <a:t>CALLBACK',hObject,eventData,handles</a:t>
            </a:r>
            <a:r>
              <a:rPr lang="en-GB" sz="1100" dirty="0" smtClean="0"/>
              <a:t>,...) calls the local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function named CALLBACK in COMPENSATORABCDE.M with the given input arguments.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COMPENSATORABCDE('</a:t>
            </a:r>
            <a:r>
              <a:rPr lang="en-GB" sz="1100" dirty="0" err="1" smtClean="0"/>
              <a:t>Property','Value</a:t>
            </a:r>
            <a:r>
              <a:rPr lang="en-GB" sz="1100" dirty="0" smtClean="0"/>
              <a:t>',...) creates a new COMPENSATORABCDE or raises the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existing singleton*.  Starting from the left, property value pairs are</a:t>
            </a:r>
            <a:endParaRPr lang="el-GR" sz="1100" dirty="0" smtClean="0"/>
          </a:p>
          <a:p>
            <a:pPr>
              <a:buNone/>
            </a:pPr>
            <a:r>
              <a:rPr lang="en-GB" sz="1100" dirty="0" smtClean="0"/>
              <a:t>%      applied to the GUI before </a:t>
            </a:r>
            <a:r>
              <a:rPr lang="en-GB" sz="1100" dirty="0" err="1" smtClean="0"/>
              <a:t>compensatorabcde_OpeningFunction</a:t>
            </a:r>
            <a:r>
              <a:rPr lang="en-GB" sz="1100" dirty="0" smtClean="0"/>
              <a:t> gets called.  An</a:t>
            </a:r>
            <a:endParaRPr lang="el-GR" sz="1100" dirty="0" smtClean="0"/>
          </a:p>
          <a:p>
            <a:pPr>
              <a:buNone/>
            </a:pPr>
            <a:endParaRPr lang="el-GR" sz="11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49C-51DA-41A3-B1CD-39302E08AE93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447</TotalTime>
  <Words>3537</Words>
  <Application>Microsoft Office PowerPoint</Application>
  <PresentationFormat>On-screen Show (4:3)</PresentationFormat>
  <Paragraphs>867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Αποκορύφωμα</vt:lpstr>
      <vt:lpstr>Εξίσωση</vt:lpstr>
      <vt:lpstr>Microsoft Equation 3.0</vt:lpstr>
      <vt:lpstr>Equation</vt:lpstr>
      <vt:lpstr>ΑΡΙΣΤΟΤΕΛΕΙΟ ΠΑΝΕΠΙΣΤΗΜΙΟ ΘΕΣΣΑΛΟΝΙΚΗΣ ΤΜΗΜΑ ΜΑΘΗΜΑΤΙΚΩΝ ΜΕΤΑΠΤΥΧΙΑΚΟ ΠΡΟΓΡΑΜΜΑ ΣΠΟΥΔΩΝ “ΘΕΩΡΗΤΙΚΗ ΠΛΗΡΟΦΟΡΙΚΗ ΚΑΙ ΘΕΩΡΙΑ ΣΥΣΤΗΜΑΤΩΝ ΚΑΙ ΕΛΕΓΧΟΥ” </vt:lpstr>
      <vt:lpstr>Slide 2</vt:lpstr>
      <vt:lpstr>Slide 3</vt:lpstr>
      <vt:lpstr>Slide 4</vt:lpstr>
      <vt:lpstr>Slide 5</vt:lpstr>
      <vt:lpstr>Slide 6</vt:lpstr>
      <vt:lpstr>Slide 7</vt:lpstr>
      <vt:lpstr>Πρόγραμμα compensatorabcd </vt:lpstr>
      <vt:lpstr>Το πρόγραμμα compensatorabcd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Εφαρμογή Προγράμματος compensatorabcd</vt:lpstr>
      <vt:lpstr>Πρόγραμμα compensator </vt:lpstr>
      <vt:lpstr>Το Πρόγραμμα compensator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Εφαρμογή Πρόγραμμα compensator</vt:lpstr>
      <vt:lpstr>Εφαρμογή</vt:lpstr>
      <vt:lpstr> Βιβλιογραφια / Εργασιες / Σημειωσεις  </vt:lpstr>
      <vt:lpstr>ευχαριστω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ΑΡΙΣΤΟΤΕΛΕΙΟ ΠΑΝΕΠΙΣΤΗΜΙΟ ΘΕΣΣΑΛΟΝΙΚΗΣ ΤΜΗΜΑ ΜΑΘΗΜΑΤΙΚΩΝ ΜΕΤΑΠΤΥΧΙΑΚΟ ΠΡΟΓΡΑΜΜΑ ΣΠΟΥΔΩΝ “ΘΕΩΡΗΤΙΚΗ ΠΛΗΡΟΦΟΡΙΚΗ ΚΑΙ ΘΕΩΡΙΑ ΣΥΣΤΗΜΑΤΩΝ ΚΑΙ ΕΛΕΓΧΟΥ” </dc:title>
  <dc:creator>george</dc:creator>
  <cp:lastModifiedBy>Ilias</cp:lastModifiedBy>
  <cp:revision>60</cp:revision>
  <dcterms:created xsi:type="dcterms:W3CDTF">2010-01-25T23:27:30Z</dcterms:created>
  <dcterms:modified xsi:type="dcterms:W3CDTF">2010-01-27T12:36:54Z</dcterms:modified>
</cp:coreProperties>
</file>